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0" r:id="rId2"/>
    <p:sldId id="312" r:id="rId3"/>
    <p:sldId id="297" r:id="rId4"/>
    <p:sldId id="298" r:id="rId5"/>
    <p:sldId id="323" r:id="rId6"/>
    <p:sldId id="313" r:id="rId7"/>
    <p:sldId id="320" r:id="rId8"/>
    <p:sldId id="314" r:id="rId9"/>
    <p:sldId id="315" r:id="rId10"/>
    <p:sldId id="316" r:id="rId11"/>
    <p:sldId id="317" r:id="rId12"/>
    <p:sldId id="321" r:id="rId13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F3D1"/>
    <a:srgbClr val="C9E7A7"/>
    <a:srgbClr val="C4E59F"/>
    <a:srgbClr val="F5F5B9"/>
    <a:srgbClr val="006666"/>
    <a:srgbClr val="EEE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5" autoAdjust="0"/>
  </p:normalViewPr>
  <p:slideViewPr>
    <p:cSldViewPr>
      <p:cViewPr varScale="1">
        <p:scale>
          <a:sx n="95" d="100"/>
          <a:sy n="95" d="100"/>
        </p:scale>
        <p:origin x="109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142307039259799E-3"/>
          <c:y val="0.21878962210096523"/>
          <c:w val="0.43228084720146404"/>
          <c:h val="0.5619966438952072"/>
        </c:manualLayout>
      </c:layout>
      <c:doughnutChart>
        <c:varyColors val="1"/>
        <c:ser>
          <c:idx val="2"/>
          <c:order val="2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5"/>
              <c:layout>
                <c:manualLayout>
                  <c:x val="3.211303789338469E-2"/>
                  <c:y val="7.5757575757575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8.3493898522800286E-2"/>
                  <c:y val="-1.6835016835016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2479126525369309E-2"/>
                  <c:y val="-0.1094276094276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List1!$A$2:$A$9</c:f>
              <c:strCache>
                <c:ptCount val="8"/>
                <c:pt idx="0">
                  <c:v>61 PRIHODI OD POREZA (81,68 mil) 37,31%</c:v>
                </c:pt>
                <c:pt idx="1">
                  <c:v>63 PRIHODI OD POMOĆI (88,84 mil) 40,58 %</c:v>
                </c:pt>
                <c:pt idx="2">
                  <c:v>64 PRIHODI OD IMOVINE (12,53 mil) 5,73 %</c:v>
                </c:pt>
                <c:pt idx="3">
                  <c:v>65 PRIHODI OD ADMINISTRATIVNIH PRISTOJBI (17,98 mil) 8,21%</c:v>
                </c:pt>
                <c:pt idx="4">
                  <c:v>66 PRIHODI OD PRODAJE PROIZVODA I ROBA TE PRUŽENIH USLUGA (16,77 mil) 7,66%</c:v>
                </c:pt>
                <c:pt idx="5">
                  <c:v>68 OSTALI PRIHODI (0,14 mil) 0,05%</c:v>
                </c:pt>
                <c:pt idx="6">
                  <c:v>72 PRIHODI OD PRODAJE PROIZVEDENE DUGOTRAJNE IMOVINE (0,97 mil) 0,44%</c:v>
                </c:pt>
                <c:pt idx="7">
                  <c:v>81 PRIMLJENE OTPLATE GLAVNICE DANIH ZAJMOVA (0,03 mil) 0,01%</c:v>
                </c:pt>
              </c:strCache>
            </c:strRef>
          </c:cat>
          <c:val>
            <c:numRef>
              <c:f>List1!$F$2:$F$9</c:f>
              <c:numCache>
                <c:formatCode>0.00</c:formatCode>
                <c:ptCount val="8"/>
                <c:pt idx="0">
                  <c:v>37.308959084320477</c:v>
                </c:pt>
                <c:pt idx="1">
                  <c:v>40.58295898642789</c:v>
                </c:pt>
                <c:pt idx="2">
                  <c:v>5.7258185061434279</c:v>
                </c:pt>
                <c:pt idx="3">
                  <c:v>8.2129304394975229</c:v>
                </c:pt>
                <c:pt idx="4">
                  <c:v>7.6609805508265296</c:v>
                </c:pt>
                <c:pt idx="5">
                  <c:v>5.2043376815804433E-2</c:v>
                </c:pt>
                <c:pt idx="6">
                  <c:v>0.44261786286404431</c:v>
                </c:pt>
                <c:pt idx="7">
                  <c:v>1.3691193104318692E-2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>
                      <c:ext uri="{02D57815-91ED-43cb-92C2-25804820EDAC}">
                        <c15:formulaRef>
                          <c15:sqref>List1!$A$2:$A$9</c15:sqref>
                        </c15:formulaRef>
                      </c:ext>
                    </c:extLst>
                    <c:strCache>
                      <c:ptCount val="8"/>
                      <c:pt idx="0">
                        <c:v>61 PRIHODI OD POREZA (81,68 mil) 37,31%</c:v>
                      </c:pt>
                      <c:pt idx="1">
                        <c:v>63 PRIHODI OD POMOĆI (88,84 mil) 40,58 %</c:v>
                      </c:pt>
                      <c:pt idx="2">
                        <c:v>64 PRIHODI OD IMOVINE (12,53 mil) 5,73 %</c:v>
                      </c:pt>
                      <c:pt idx="3">
                        <c:v>65 PRIHODI OD ADMINISTRATIVNIH PRISTOJBI (17,98 mil) 8,21%</c:v>
                      </c:pt>
                      <c:pt idx="4">
                        <c:v>66 PRIHODI OD PRODAJE PROIZVODA I ROBA TE PRUŽENIH USLUGA (16,77 mil) 7,66%</c:v>
                      </c:pt>
                      <c:pt idx="5">
                        <c:v>68 OSTALI PRIHODI (0,14 mil) 0,05%</c:v>
                      </c:pt>
                      <c:pt idx="6">
                        <c:v>72 PRIHODI OD PRODAJE PROIZVEDENE DUGOTRAJNE IMOVINE (0,97 mil) 0,44%</c:v>
                      </c:pt>
                      <c:pt idx="7">
                        <c:v>81 PRIMLJENE OTPLATE GLAVNICE DANIH ZAJMOVA (0,03 mil) 0,01%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List1!$B$2:$B$9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PieSeries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List1!$A$2:$A$9</c15:sqref>
                        </c15:formulaRef>
                      </c:ext>
                    </c:extLst>
                    <c:strCache>
                      <c:ptCount val="8"/>
                      <c:pt idx="0">
                        <c:v>61 PRIHODI OD POREZA (81,68 mil) 37,31%</c:v>
                      </c:pt>
                      <c:pt idx="1">
                        <c:v>63 PRIHODI OD POMOĆI (88,84 mil) 40,58 %</c:v>
                      </c:pt>
                      <c:pt idx="2">
                        <c:v>64 PRIHODI OD IMOVINE (12,53 mil) 5,73 %</c:v>
                      </c:pt>
                      <c:pt idx="3">
                        <c:v>65 PRIHODI OD ADMINISTRATIVNIH PRISTOJBI (17,98 mil) 8,21%</c:v>
                      </c:pt>
                      <c:pt idx="4">
                        <c:v>66 PRIHODI OD PRODAJE PROIZVODA I ROBA TE PRUŽENIH USLUGA (16,77 mil) 7,66%</c:v>
                      </c:pt>
                      <c:pt idx="5">
                        <c:v>68 OSTALI PRIHODI (0,14 mil) 0,05%</c:v>
                      </c:pt>
                      <c:pt idx="6">
                        <c:v>72 PRIHODI OD PRODAJE PROIZVEDENE DUGOTRAJNE IMOVINE (0,97 mil) 0,44%</c:v>
                      </c:pt>
                      <c:pt idx="7">
                        <c:v>81 PRIMLJENE OTPLATE GLAVNICE DANIH ZAJMOVA (0,03 mil) 0,01%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List1!$C$2:$C$9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0.4338097653719819"/>
          <c:y val="0.17323080612601541"/>
          <c:w val="0.56619023462801854"/>
          <c:h val="0.733914236056937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942218477302882E-2"/>
          <c:y val="6.8826325954538733E-2"/>
          <c:w val="0.43974057515895004"/>
          <c:h val="0.84463378398454914"/>
        </c:manualLayout>
      </c:layout>
      <c:doughnutChart>
        <c:varyColors val="1"/>
        <c:ser>
          <c:idx val="2"/>
          <c:order val="2"/>
          <c:dPt>
            <c:idx val="0"/>
            <c:bubble3D val="0"/>
            <c:spPr>
              <a:solidFill>
                <a:srgbClr val="4BACC6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79646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8064A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14,72%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45,57%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6.4350064350064502E-3"/>
                  <c:y val="8.6033801122367727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11,14%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7,69%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4,17%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13,53%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7206760224473743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1,56%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List2!$A$2:$A$10</c:f>
              <c:strCache>
                <c:ptCount val="9"/>
                <c:pt idx="0">
                  <c:v>31 RASHODI ZA ZAPOSLENE (30,92 mil) 14,72%</c:v>
                </c:pt>
                <c:pt idx="1">
                  <c:v>32 MATERIJALNI RASHODI (95,72 mil) 45,57%</c:v>
                </c:pt>
                <c:pt idx="2">
                  <c:v>34 FINANCIJSKI RASHODI (1,00 mil) 0,48%</c:v>
                </c:pt>
                <c:pt idx="3">
                  <c:v>35 SUBVENCIJE (2,39 mil) 1,14%</c:v>
                </c:pt>
                <c:pt idx="4">
                  <c:v>36 POMOĆI (23,40 mil) 11,14%</c:v>
                </c:pt>
                <c:pt idx="5">
                  <c:v>37 NAKNADE GRAĐANIMA I KUĆANSTVIMA                                  IZ PRORAČUNA (16,16 mil) 7,69%</c:v>
                </c:pt>
                <c:pt idx="6">
                  <c:v>38 OSTALI RASHODI (8,76 mil) 4,17%</c:v>
                </c:pt>
                <c:pt idx="7">
                  <c:v>4 RASHODI ZA NABAVU NEFINANCIJSKE IMOVINE (28,41 mil) 13,53%</c:v>
                </c:pt>
                <c:pt idx="8">
                  <c:v>5 IZDACI ZA FINANCIJSKU IMOVINU I OTPLATU                                                                                       ZAJMOVA (3,28 mil) 1,56%</c:v>
                </c:pt>
              </c:strCache>
            </c:strRef>
          </c:cat>
          <c:val>
            <c:numRef>
              <c:f>List2!$F$2:$F$10</c:f>
              <c:numCache>
                <c:formatCode>0.00</c:formatCode>
                <c:ptCount val="9"/>
                <c:pt idx="0">
                  <c:v>14.71934385917956</c:v>
                </c:pt>
                <c:pt idx="1">
                  <c:v>45.572299357817421</c:v>
                </c:pt>
                <c:pt idx="2">
                  <c:v>0.47816503952241168</c:v>
                </c:pt>
                <c:pt idx="3">
                  <c:v>1.1380052449814979</c:v>
                </c:pt>
                <c:pt idx="4">
                  <c:v>11.139069690491217</c:v>
                </c:pt>
                <c:pt idx="5">
                  <c:v>7.692159504028516</c:v>
                </c:pt>
                <c:pt idx="6">
                  <c:v>4.173750021946816</c:v>
                </c:pt>
                <c:pt idx="7">
                  <c:v>13.526234428133549</c:v>
                </c:pt>
                <c:pt idx="8">
                  <c:v>1.5609728538990097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dPt>
                  <c:idx val="0"/>
                  <c:bubble3D val="0"/>
                  <c:spPr>
                    <a:gradFill>
                      <a:gsLst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  <a:gs pos="0">
                          <a:schemeClr val="accent1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gradFill>
                      <a:gsLst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  <a:gs pos="0">
                          <a:schemeClr val="accent2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gradFill>
                      <a:gsLst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  <a:gs pos="0">
                          <a:schemeClr val="accent3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gradFill>
                      <a:gsLst>
                        <a:gs pos="100000">
                          <a:schemeClr val="accent4">
                            <a:lumMod val="60000"/>
                            <a:lumOff val="40000"/>
                          </a:schemeClr>
                        </a:gs>
                        <a:gs pos="0">
                          <a:schemeClr val="accent4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gradFill>
                      <a:gsLst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  <a:gs pos="0">
                          <a:schemeClr val="accent5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gradFill>
                      <a:gsLst>
                        <a:gs pos="100000">
                          <a:schemeClr val="accent6">
                            <a:lumMod val="60000"/>
                            <a:lumOff val="40000"/>
                          </a:schemeClr>
                        </a:gs>
                        <a:gs pos="0">
                          <a:schemeClr val="accent6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gradFill>
                      <a:gsLst>
                        <a:gs pos="100000">
                          <a:schemeClr val="accent1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1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gradFill>
                      <a:gsLst>
                        <a:gs pos="100000">
                          <a:schemeClr val="accent2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2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8"/>
                  <c:bubble3D val="0"/>
                  <c:spPr>
                    <a:gradFill>
                      <a:gsLst>
                        <a:gs pos="100000">
                          <a:schemeClr val="accent3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3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r-Latn-R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dk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List2!$A$2:$A$10</c15:sqref>
                        </c15:formulaRef>
                      </c:ext>
                    </c:extLst>
                    <c:strCache>
                      <c:ptCount val="9"/>
                      <c:pt idx="0">
                        <c:v>31 RASHODI ZA ZAPOSLENE (30,92 mil) 14,72%</c:v>
                      </c:pt>
                      <c:pt idx="1">
                        <c:v>32 MATERIJALNI RASHODI (95,72 mil) 45,57%</c:v>
                      </c:pt>
                      <c:pt idx="2">
                        <c:v>34 FINANCIJSKI RASHODI (1,00 mil) 0,48%</c:v>
                      </c:pt>
                      <c:pt idx="3">
                        <c:v>35 SUBVENCIJE (2,39 mil) 1,14%</c:v>
                      </c:pt>
                      <c:pt idx="4">
                        <c:v>36 POMOĆI (23,40 mil) 11,14%</c:v>
                      </c:pt>
                      <c:pt idx="5">
                        <c:v>37 NAKNADE GRAĐANIMA I KUĆANSTVIMA                                  IZ PRORAČUNA (16,16 mil) 7,69%</c:v>
                      </c:pt>
                      <c:pt idx="6">
                        <c:v>38 OSTALI RASHODI (8,76 mil) 4,17%</c:v>
                      </c:pt>
                      <c:pt idx="7">
                        <c:v>4 RASHODI ZA NABAVU NEFINANCIJSKE IMOVINE (28,41 mil) 13,53%</c:v>
                      </c:pt>
                      <c:pt idx="8">
                        <c:v>5 IZDACI ZA FINANCIJSKU IMOVINU I OTPLATU                                                                                       ZAJMOVA (3,28 mil) 1,56%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List2!$B$2:$B$10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PieSeries>
            <c15:filteredPieSeries>
              <c15:ser>
                <c:idx val="1"/>
                <c:order val="1"/>
                <c:dPt>
                  <c:idx val="0"/>
                  <c:bubble3D val="0"/>
                  <c:spPr>
                    <a:gradFill>
                      <a:gsLst>
                        <a:gs pos="100000">
                          <a:schemeClr val="accent1">
                            <a:lumMod val="60000"/>
                            <a:lumOff val="40000"/>
                          </a:schemeClr>
                        </a:gs>
                        <a:gs pos="0">
                          <a:schemeClr val="accent1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1"/>
                  <c:bubble3D val="0"/>
                  <c:spPr>
                    <a:gradFill>
                      <a:gsLst>
                        <a:gs pos="100000">
                          <a:schemeClr val="accent2">
                            <a:lumMod val="60000"/>
                            <a:lumOff val="40000"/>
                          </a:schemeClr>
                        </a:gs>
                        <a:gs pos="0">
                          <a:schemeClr val="accent2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2"/>
                  <c:bubble3D val="0"/>
                  <c:spPr>
                    <a:gradFill>
                      <a:gsLst>
                        <a:gs pos="100000">
                          <a:schemeClr val="accent3">
                            <a:lumMod val="60000"/>
                            <a:lumOff val="40000"/>
                          </a:schemeClr>
                        </a:gs>
                        <a:gs pos="0">
                          <a:schemeClr val="accent3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3"/>
                  <c:bubble3D val="0"/>
                  <c:spPr>
                    <a:gradFill>
                      <a:gsLst>
                        <a:gs pos="100000">
                          <a:schemeClr val="accent4">
                            <a:lumMod val="60000"/>
                            <a:lumOff val="40000"/>
                          </a:schemeClr>
                        </a:gs>
                        <a:gs pos="0">
                          <a:schemeClr val="accent4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4"/>
                  <c:bubble3D val="0"/>
                  <c:spPr>
                    <a:gradFill>
                      <a:gsLst>
                        <a:gs pos="100000">
                          <a:schemeClr val="accent5">
                            <a:lumMod val="60000"/>
                            <a:lumOff val="40000"/>
                          </a:schemeClr>
                        </a:gs>
                        <a:gs pos="0">
                          <a:schemeClr val="accent5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5"/>
                  <c:bubble3D val="0"/>
                  <c:spPr>
                    <a:gradFill>
                      <a:gsLst>
                        <a:gs pos="100000">
                          <a:schemeClr val="accent6">
                            <a:lumMod val="60000"/>
                            <a:lumOff val="40000"/>
                          </a:schemeClr>
                        </a:gs>
                        <a:gs pos="0">
                          <a:schemeClr val="accent6"/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6"/>
                  <c:bubble3D val="0"/>
                  <c:spPr>
                    <a:gradFill>
                      <a:gsLst>
                        <a:gs pos="100000">
                          <a:schemeClr val="accent1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1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7"/>
                  <c:bubble3D val="0"/>
                  <c:spPr>
                    <a:gradFill>
                      <a:gsLst>
                        <a:gs pos="100000">
                          <a:schemeClr val="accent2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2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Pt>
                  <c:idx val="8"/>
                  <c:bubble3D val="0"/>
                  <c:spPr>
                    <a:gradFill>
                      <a:gsLst>
                        <a:gs pos="100000">
                          <a:schemeClr val="accent3">
                            <a:lumMod val="60000"/>
                            <a:lumMod val="60000"/>
                            <a:lumOff val="40000"/>
                          </a:schemeClr>
                        </a:gs>
                        <a:gs pos="0">
                          <a:schemeClr val="accent3">
                            <a:lumMod val="60000"/>
                          </a:schemeClr>
                        </a:gs>
                      </a:gsLst>
                      <a:lin ang="5400000" scaled="0"/>
                    </a:gradFill>
                    <a:ln w="19050">
                      <a:solidFill>
                        <a:schemeClr val="lt1"/>
                      </a:solidFill>
                    </a:ln>
                    <a:effectLst/>
                  </c:spPr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r-Latn-RS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dk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List2!$A$2:$A$10</c15:sqref>
                        </c15:formulaRef>
                      </c:ext>
                    </c:extLst>
                    <c:strCache>
                      <c:ptCount val="9"/>
                      <c:pt idx="0">
                        <c:v>31 RASHODI ZA ZAPOSLENE (30,92 mil) 14,72%</c:v>
                      </c:pt>
                      <c:pt idx="1">
                        <c:v>32 MATERIJALNI RASHODI (95,72 mil) 45,57%</c:v>
                      </c:pt>
                      <c:pt idx="2">
                        <c:v>34 FINANCIJSKI RASHODI (1,00 mil) 0,48%</c:v>
                      </c:pt>
                      <c:pt idx="3">
                        <c:v>35 SUBVENCIJE (2,39 mil) 1,14%</c:v>
                      </c:pt>
                      <c:pt idx="4">
                        <c:v>36 POMOĆI (23,40 mil) 11,14%</c:v>
                      </c:pt>
                      <c:pt idx="5">
                        <c:v>37 NAKNADE GRAĐANIMA I KUĆANSTVIMA                                  IZ PRORAČUNA (16,16 mil) 7,69%</c:v>
                      </c:pt>
                      <c:pt idx="6">
                        <c:v>38 OSTALI RASHODI (8,76 mil) 4,17%</c:v>
                      </c:pt>
                      <c:pt idx="7">
                        <c:v>4 RASHODI ZA NABAVU NEFINANCIJSKE IMOVINE (28,41 mil) 13,53%</c:v>
                      </c:pt>
                      <c:pt idx="8">
                        <c:v>5 IZDACI ZA FINANCIJSKU IMOVINU I OTPLATU                                                                                       ZAJMOVA (3,28 mil) 1,56%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List2!$C$2:$C$10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117996792640616"/>
          <c:y val="0.12224657964833177"/>
          <c:w val="0.50426341599245061"/>
          <c:h val="0.80314721128546707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zero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47156605424324"/>
          <c:y val="6.4814814814814811E-2"/>
          <c:w val="0.59608398950131236"/>
          <c:h val="0.89814814814814814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List3!$H$28:$H$37</c:f>
              <c:strCache>
                <c:ptCount val="10"/>
                <c:pt idx="0">
                  <c:v>Pravni i zajednički poslovi (9,74)</c:v>
                </c:pt>
                <c:pt idx="1">
                  <c:v>Razvoj i europski procesi (17,66)</c:v>
                </c:pt>
                <c:pt idx="2">
                  <c:v>More i turizam (5,96)</c:v>
                </c:pt>
                <c:pt idx="3">
                  <c:v>Poljoprivreda (5,29)</c:v>
                </c:pt>
                <c:pt idx="4">
                  <c:v>Gospodarstvo (5,83)</c:v>
                </c:pt>
                <c:pt idx="5">
                  <c:v>Prostorno uređenje (8,38)</c:v>
                </c:pt>
                <c:pt idx="6">
                  <c:v>Zdravstvo i socijalnu skrb (32,64)</c:v>
                </c:pt>
                <c:pt idx="7">
                  <c:v>Društvene djelatnosti (101,17)</c:v>
                </c:pt>
                <c:pt idx="8">
                  <c:v>Proračun i financije (21,15)</c:v>
                </c:pt>
                <c:pt idx="9">
                  <c:v>Ured župana (2,23)</c:v>
                </c:pt>
              </c:strCache>
            </c:strRef>
          </c:cat>
          <c:val>
            <c:numRef>
              <c:f>List3!$I$28:$I$37</c:f>
              <c:numCache>
                <c:formatCode>General</c:formatCode>
                <c:ptCount val="10"/>
              </c:numCache>
            </c:numRef>
          </c:val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List3!$H$28:$H$37</c:f>
              <c:strCache>
                <c:ptCount val="10"/>
                <c:pt idx="0">
                  <c:v>Pravni i zajednički poslovi (9,74)</c:v>
                </c:pt>
                <c:pt idx="1">
                  <c:v>Razvoj i europski procesi (17,66)</c:v>
                </c:pt>
                <c:pt idx="2">
                  <c:v>More i turizam (5,96)</c:v>
                </c:pt>
                <c:pt idx="3">
                  <c:v>Poljoprivreda (5,29)</c:v>
                </c:pt>
                <c:pt idx="4">
                  <c:v>Gospodarstvo (5,83)</c:v>
                </c:pt>
                <c:pt idx="5">
                  <c:v>Prostorno uređenje (8,38)</c:v>
                </c:pt>
                <c:pt idx="6">
                  <c:v>Zdravstvo i socijalnu skrb (32,64)</c:v>
                </c:pt>
                <c:pt idx="7">
                  <c:v>Društvene djelatnosti (101,17)</c:v>
                </c:pt>
                <c:pt idx="8">
                  <c:v>Proračun i financije (21,15)</c:v>
                </c:pt>
                <c:pt idx="9">
                  <c:v>Ured župana (2,23)</c:v>
                </c:pt>
              </c:strCache>
            </c:strRef>
          </c:cat>
          <c:val>
            <c:numRef>
              <c:f>List3!$J$28:$J$37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6.1111111111111109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555555555555602E-2"/>
                  <c:y val="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765276080435509E-2"/>
                  <c:y val="-1.0503875180160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264415064992782E-2"/>
                  <c:y val="-2.93714418926505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80156371514275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3306715920453218E-2"/>
                  <c:y val="5.87428837852983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2072297522497501"/>
                  <c:y val="-1.2447015768995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7729266192645263"/>
                  <c:y val="4.62958680163031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8.8403788467948011E-2"/>
                  <c:y val="-5.87428837852989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765414953894012E-2"/>
                  <c:y val="-1.69244261236543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List3!$H$28:$H$37</c:f>
              <c:strCache>
                <c:ptCount val="10"/>
                <c:pt idx="0">
                  <c:v>Pravni i zajednički poslovi (9,74)</c:v>
                </c:pt>
                <c:pt idx="1">
                  <c:v>Razvoj i europski procesi (17,66)</c:v>
                </c:pt>
                <c:pt idx="2">
                  <c:v>More i turizam (5,96)</c:v>
                </c:pt>
                <c:pt idx="3">
                  <c:v>Poljoprivreda (5,29)</c:v>
                </c:pt>
                <c:pt idx="4">
                  <c:v>Gospodarstvo (5,83)</c:v>
                </c:pt>
                <c:pt idx="5">
                  <c:v>Prostorno uređenje (8,38)</c:v>
                </c:pt>
                <c:pt idx="6">
                  <c:v>Zdravstvo i socijalnu skrb (32,64)</c:v>
                </c:pt>
                <c:pt idx="7">
                  <c:v>Društvene djelatnosti (101,17)</c:v>
                </c:pt>
                <c:pt idx="8">
                  <c:v>Proračun i financije (21,15)</c:v>
                </c:pt>
                <c:pt idx="9">
                  <c:v>Ured župana (2,23)</c:v>
                </c:pt>
              </c:strCache>
            </c:strRef>
          </c:cat>
          <c:val>
            <c:numRef>
              <c:f>List3!$K$28:$K$37</c:f>
              <c:numCache>
                <c:formatCode>0.00%</c:formatCode>
                <c:ptCount val="10"/>
                <c:pt idx="0">
                  <c:v>4.6399999999999997E-2</c:v>
                </c:pt>
                <c:pt idx="1">
                  <c:v>8.4099999999999994E-2</c:v>
                </c:pt>
                <c:pt idx="2">
                  <c:v>2.8400000000000002E-2</c:v>
                </c:pt>
                <c:pt idx="3">
                  <c:v>2.52E-2</c:v>
                </c:pt>
                <c:pt idx="4">
                  <c:v>2.7699999999999999E-2</c:v>
                </c:pt>
                <c:pt idx="5">
                  <c:v>3.9899999999999998E-2</c:v>
                </c:pt>
                <c:pt idx="6">
                  <c:v>0.15540000000000001</c:v>
                </c:pt>
                <c:pt idx="7">
                  <c:v>0.48159999999999997</c:v>
                </c:pt>
                <c:pt idx="8">
                  <c:v>0.1007</c:v>
                </c:pt>
                <c:pt idx="9">
                  <c:v>1.06E-2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661576"/>
        <c:axId val="218661968"/>
      </c:barChart>
      <c:catAx>
        <c:axId val="2186615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8661968"/>
        <c:crosses val="autoZero"/>
        <c:auto val="1"/>
        <c:lblAlgn val="ctr"/>
        <c:lblOffset val="100"/>
        <c:noMultiLvlLbl val="0"/>
      </c:catAx>
      <c:valAx>
        <c:axId val="21866196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18661576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01077444684494"/>
          <c:y val="4.2487446890691401E-2"/>
          <c:w val="0.53500703265980176"/>
          <c:h val="0.8909104825411911"/>
        </c:manualLayout>
      </c:layout>
      <c:barChart>
        <c:barDir val="bar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List3!$B$11:$B$18</c:f>
              <c:strCache>
                <c:ptCount val="8"/>
                <c:pt idx="0">
                  <c:v>Zaštita okoliša (3,94)</c:v>
                </c:pt>
                <c:pt idx="1">
                  <c:v>Socijalna zaštita (10,43)</c:v>
                </c:pt>
                <c:pt idx="2">
                  <c:v>Ekonomski poslovi (15,64)</c:v>
                </c:pt>
                <c:pt idx="3">
                  <c:v>Rekreacija, kultura i religija (15,97)</c:v>
                </c:pt>
                <c:pt idx="4">
                  <c:v>Zdravstvo (21,75)</c:v>
                </c:pt>
                <c:pt idx="5">
                  <c:v>Usluge unapređenja stanovanja (24,11)</c:v>
                </c:pt>
                <c:pt idx="6">
                  <c:v>Opće javne usluge (33,0)</c:v>
                </c:pt>
                <c:pt idx="7">
                  <c:v>Obrazovanje (85,20)</c:v>
                </c:pt>
              </c:strCache>
            </c:strRef>
          </c:cat>
          <c:val>
            <c:numRef>
              <c:f>List3!$C$11:$C$18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List3!$B$11:$B$18</c:f>
              <c:strCache>
                <c:ptCount val="8"/>
                <c:pt idx="0">
                  <c:v>Zaštita okoliša (3,94)</c:v>
                </c:pt>
                <c:pt idx="1">
                  <c:v>Socijalna zaštita (10,43)</c:v>
                </c:pt>
                <c:pt idx="2">
                  <c:v>Ekonomski poslovi (15,64)</c:v>
                </c:pt>
                <c:pt idx="3">
                  <c:v>Rekreacija, kultura i religija (15,97)</c:v>
                </c:pt>
                <c:pt idx="4">
                  <c:v>Zdravstvo (21,75)</c:v>
                </c:pt>
                <c:pt idx="5">
                  <c:v>Usluge unapređenja stanovanja (24,11)</c:v>
                </c:pt>
                <c:pt idx="6">
                  <c:v>Opće javne usluge (33,0)</c:v>
                </c:pt>
                <c:pt idx="7">
                  <c:v>Obrazovanje (85,20)</c:v>
                </c:pt>
              </c:strCache>
            </c:strRef>
          </c:cat>
          <c:val>
            <c:numRef>
              <c:f>List3!$D$11:$D$18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List3!$B$11:$B$18</c:f>
              <c:strCache>
                <c:ptCount val="8"/>
                <c:pt idx="0">
                  <c:v>Zaštita okoliša (3,94)</c:v>
                </c:pt>
                <c:pt idx="1">
                  <c:v>Socijalna zaštita (10,43)</c:v>
                </c:pt>
                <c:pt idx="2">
                  <c:v>Ekonomski poslovi (15,64)</c:v>
                </c:pt>
                <c:pt idx="3">
                  <c:v>Rekreacija, kultura i religija (15,97)</c:v>
                </c:pt>
                <c:pt idx="4">
                  <c:v>Zdravstvo (21,75)</c:v>
                </c:pt>
                <c:pt idx="5">
                  <c:v>Usluge unapređenja stanovanja (24,11)</c:v>
                </c:pt>
                <c:pt idx="6">
                  <c:v>Opće javne usluge (33,0)</c:v>
                </c:pt>
                <c:pt idx="7">
                  <c:v>Obrazovanje (85,20)</c:v>
                </c:pt>
              </c:strCache>
            </c:strRef>
          </c:cat>
          <c:val>
            <c:numRef>
              <c:f>List3!$E$11:$E$18</c:f>
              <c:numCache>
                <c:formatCode>General</c:formatCode>
                <c:ptCount val="8"/>
              </c:numCache>
            </c:numRef>
          </c:val>
        </c:ser>
        <c:ser>
          <c:idx val="3"/>
          <c:order val="3"/>
          <c:spPr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dLbls>
            <c:dLbl>
              <c:idx val="0"/>
              <c:layout>
                <c:manualLayout>
                  <c:x val="4.787100025195263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988158226253463E-2"/>
                  <c:y val="7.724990343762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803335767438931E-2"/>
                  <c:y val="5.80374938668631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6392941237381343E-2"/>
                  <c:y val="1.0531960218788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7356361698754029E-2"/>
                  <c:y val="-1.75621155591185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9.895835103098978E-2"/>
                  <c:y val="2.9018562511810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234567901234567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25055907358290341"/>
                  <c:y val="6.76452396190662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List3!$B$11:$B$18</c:f>
              <c:strCache>
                <c:ptCount val="8"/>
                <c:pt idx="0">
                  <c:v>Zaštita okoliša (3,94)</c:v>
                </c:pt>
                <c:pt idx="1">
                  <c:v>Socijalna zaštita (10,43)</c:v>
                </c:pt>
                <c:pt idx="2">
                  <c:v>Ekonomski poslovi (15,64)</c:v>
                </c:pt>
                <c:pt idx="3">
                  <c:v>Rekreacija, kultura i religija (15,97)</c:v>
                </c:pt>
                <c:pt idx="4">
                  <c:v>Zdravstvo (21,75)</c:v>
                </c:pt>
                <c:pt idx="5">
                  <c:v>Usluge unapređenja stanovanja (24,11)</c:v>
                </c:pt>
                <c:pt idx="6">
                  <c:v>Opće javne usluge (33,0)</c:v>
                </c:pt>
                <c:pt idx="7">
                  <c:v>Obrazovanje (85,20)</c:v>
                </c:pt>
              </c:strCache>
            </c:strRef>
          </c:cat>
          <c:val>
            <c:numRef>
              <c:f>List3!$F$11:$F$18</c:f>
              <c:numCache>
                <c:formatCode>0.00%</c:formatCode>
                <c:ptCount val="8"/>
                <c:pt idx="0">
                  <c:v>1.8800000000000004E-2</c:v>
                </c:pt>
                <c:pt idx="1">
                  <c:v>4.9700000000000015E-2</c:v>
                </c:pt>
                <c:pt idx="2">
                  <c:v>7.4400000000000008E-2</c:v>
                </c:pt>
                <c:pt idx="3">
                  <c:v>7.5999999999999998E-2</c:v>
                </c:pt>
                <c:pt idx="4">
                  <c:v>0.10349999999999998</c:v>
                </c:pt>
                <c:pt idx="5">
                  <c:v>0.1148</c:v>
                </c:pt>
                <c:pt idx="6">
                  <c:v>0.15710000000000002</c:v>
                </c:pt>
                <c:pt idx="7">
                  <c:v>0.40570000000000001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662360"/>
        <c:axId val="218662752"/>
      </c:barChart>
      <c:catAx>
        <c:axId val="218662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8662752"/>
        <c:crosses val="autoZero"/>
        <c:auto val="1"/>
        <c:lblAlgn val="ctr"/>
        <c:lblOffset val="100"/>
        <c:noMultiLvlLbl val="0"/>
      </c:catAx>
      <c:valAx>
        <c:axId val="218662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8662360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6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1891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0220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42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01.06.15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GODIŠNJI IZVJEŠTAJ O IZVRŠENJU PRORAČUNA ZADARSKE ŽUPANIJE ZA 2014.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5373216"/>
            <a:ext cx="6840760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Nacrt prijedloga Godišnjeg izvještaja o izvršenju proračuna Zadarske županije za 2014. godinu usvojen </a:t>
            </a:r>
            <a:r>
              <a:rPr lang="hr-HR" sz="2400" b="1" smtClean="0">
                <a:solidFill>
                  <a:srgbClr val="121284"/>
                </a:solidFill>
              </a:rPr>
              <a:t>je </a:t>
            </a:r>
            <a:r>
              <a:rPr lang="hr-HR" sz="2400" b="1" smtClean="0">
                <a:solidFill>
                  <a:srgbClr val="121284"/>
                </a:solidFill>
              </a:rPr>
              <a:t>na </a:t>
            </a:r>
            <a:r>
              <a:rPr lang="hr-HR" sz="2400" b="1" smtClean="0">
                <a:solidFill>
                  <a:srgbClr val="121284"/>
                </a:solidFill>
              </a:rPr>
              <a:t>29</a:t>
            </a:r>
            <a:r>
              <a:rPr lang="hr-HR" sz="2400" b="1" dirty="0" smtClean="0">
                <a:solidFill>
                  <a:srgbClr val="121284"/>
                </a:solidFill>
              </a:rPr>
              <a:t>. sjednici Kolegija </a:t>
            </a:r>
            <a:r>
              <a:rPr lang="hr-HR" sz="2400" b="1" dirty="0">
                <a:solidFill>
                  <a:srgbClr val="121284"/>
                </a:solidFill>
              </a:rPr>
              <a:t>ž</a:t>
            </a:r>
            <a:r>
              <a:rPr lang="hr-HR" sz="2400" b="1" dirty="0" smtClean="0">
                <a:solidFill>
                  <a:srgbClr val="121284"/>
                </a:solidFill>
              </a:rPr>
              <a:t>upana  22. travnja 2015.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121284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Zadar, travanj 2015.</a:t>
            </a:r>
            <a:endParaRPr lang="hr-HR" sz="24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0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484784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3. Prepoznatljivost i očuvanje kulturne i prirodne baštine                                           13.434.380,82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34888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HERA                                                                                                         13.248.061,23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8884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3.1. Očuvanje, zaštita i održiva uporaba prirodne i kulturne baštine               13.434.380,82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63691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SAVE H</a:t>
            </a:r>
            <a:r>
              <a:rPr lang="hr-HR" sz="1600" baseline="-25000" dirty="0" smtClean="0">
                <a:solidFill>
                  <a:schemeClr val="tx1"/>
                </a:solidFill>
              </a:rPr>
              <a:t>2</a:t>
            </a:r>
            <a:r>
              <a:rPr lang="hr-HR" sz="1600" dirty="0" smtClean="0">
                <a:solidFill>
                  <a:schemeClr val="tx1"/>
                </a:solidFill>
              </a:rPr>
              <a:t>0                                                                                                        186.319,59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787780"/>
      </p:ext>
    </p:extLst>
  </p:cSld>
  <p:clrMapOvr>
    <a:masterClrMapping/>
  </p:clrMapOvr>
  <p:transition spd="slow" advClick="0" advTm="5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4. Unapređenje zaštite okoliša i kvalitete života                                                               4.041.450,17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Zeleni otoci                                                                                                    835.098,89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4.1. Razvoj društvene, zdravstvene i socijalne infrastrukture i usluga                2.245.097,90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1403648" y="256490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REACH OUT                                                                                                   489.663,12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1403648" y="285293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ICT                                                                                                                       1.023,89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314096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HOLISTIC                                                                                                        305.107,80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342900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Poduzetnički impuls                                                                                                       2.539,72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7" name="Pravokutnik 16"/>
          <p:cNvSpPr/>
          <p:nvPr/>
        </p:nvSpPr>
        <p:spPr>
          <a:xfrm>
            <a:off x="1403648" y="371703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>
                <a:solidFill>
                  <a:schemeClr val="tx1"/>
                </a:solidFill>
              </a:rPr>
              <a:t>Zdravstveno turistički centar Biograd na Moru 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454.606,35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Pravokutnik 17"/>
          <p:cNvSpPr/>
          <p:nvPr/>
        </p:nvSpPr>
        <p:spPr>
          <a:xfrm>
            <a:off x="1403648" y="400506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NIP-Natura 2000, KULA BUTA                                                                                  157.058,13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251520" y="436510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4.2. Unapređenje zaštite okoliša i povećanje energetske učinkovitosti              1.796.352,27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4725144"/>
            <a:ext cx="7560840" cy="2606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HAZADR                                                                                                         635.132,31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4959260"/>
            <a:ext cx="7560840" cy="3419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dirty="0" err="1" smtClean="0">
                <a:solidFill>
                  <a:schemeClr val="tx1"/>
                </a:solidFill>
              </a:rPr>
              <a:t>iSCOPE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24.666,36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1403648" y="5265876"/>
            <a:ext cx="7560840" cy="251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BLUENE                                                                                                          113.045,04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5481900"/>
            <a:ext cx="7560840" cy="2513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GUARDEN                                                                                                      152.467,70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4" name="Pravokutnik 23"/>
          <p:cNvSpPr/>
          <p:nvPr/>
        </p:nvSpPr>
        <p:spPr>
          <a:xfrm>
            <a:off x="1403648" y="5742548"/>
            <a:ext cx="7560840" cy="278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ROOFOFROCK                                                                                               231.875,05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5" name="Pravokutnik 24"/>
          <p:cNvSpPr/>
          <p:nvPr/>
        </p:nvSpPr>
        <p:spPr>
          <a:xfrm>
            <a:off x="1403648" y="6030580"/>
            <a:ext cx="7560840" cy="2787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REPUBLIC MED                                                                                             110.189,44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6309320"/>
            <a:ext cx="7560840" cy="261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Energetski projekti                                                                                                     528.976,37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0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1" name="Slika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380404"/>
      </p:ext>
    </p:extLst>
  </p:cSld>
  <p:clrMapOvr>
    <a:masterClrMapping/>
  </p:clrMapOvr>
  <p:transition spd="slow" advClick="0" advTm="13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395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6952286" cy="59544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Izvršenje proračuna</a:t>
            </a:r>
            <a:r>
              <a:rPr lang="hr-HR" sz="2900" dirty="0" smtClean="0"/>
              <a:t/>
            </a:r>
            <a:br>
              <a:rPr lang="hr-HR" sz="2900" dirty="0" smtClean="0"/>
            </a:br>
            <a:endParaRPr lang="hr-HR" sz="29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323528" y="1916832"/>
            <a:ext cx="4968552" cy="64807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G</a:t>
            </a:r>
            <a:r>
              <a:rPr lang="hr-HR" b="1" dirty="0" smtClean="0"/>
              <a:t>odišnji izvještaj o izvršenju proračuna Zadarske županije za 2014. godinu</a:t>
            </a:r>
            <a:endParaRPr lang="hr-HR" b="1" dirty="0"/>
          </a:p>
        </p:txBody>
      </p:sp>
      <p:sp>
        <p:nvSpPr>
          <p:cNvPr id="28" name="Pravokutnik 27"/>
          <p:cNvSpPr/>
          <p:nvPr/>
        </p:nvSpPr>
        <p:spPr>
          <a:xfrm>
            <a:off x="323528" y="2564904"/>
            <a:ext cx="496855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Prihodi i primici </a:t>
            </a:r>
            <a:r>
              <a:rPr lang="hr-HR" sz="1600" b="1" dirty="0" smtClean="0">
                <a:solidFill>
                  <a:schemeClr val="tx1"/>
                </a:solidFill>
                <a:latin typeface="Calibri"/>
              </a:rPr>
              <a:t>→                                   218.915.618,03</a:t>
            </a:r>
            <a:r>
              <a:rPr lang="hr-HR" sz="1600" b="1" dirty="0" smtClean="0">
                <a:solidFill>
                  <a:schemeClr val="tx1"/>
                </a:solidFill>
                <a:cs typeface="Times New Roman"/>
              </a:rPr>
              <a:t> kn </a:t>
            </a:r>
            <a:endParaRPr lang="hr-HR" sz="1600" b="1" dirty="0" smtClean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323528" y="2924944"/>
            <a:ext cx="496855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Rashodi i izdaci </a:t>
            </a:r>
            <a:r>
              <a:rPr lang="hr-HR" sz="1600" b="1" dirty="0" smtClean="0">
                <a:solidFill>
                  <a:schemeClr val="tx1"/>
                </a:solidFill>
                <a:latin typeface="Calibri"/>
              </a:rPr>
              <a:t>→                                    210.049.831,54 kn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1403648" y="3284984"/>
            <a:ext cx="590465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rgbClr val="002060"/>
                </a:solidFill>
              </a:rPr>
              <a:t>Rezultat poslovanja tekućeg razdoblja</a:t>
            </a:r>
            <a:r>
              <a:rPr lang="hr-HR" b="1" dirty="0" smtClean="0">
                <a:solidFill>
                  <a:srgbClr val="002060"/>
                </a:solidFill>
                <a:latin typeface="Calibri"/>
              </a:rPr>
              <a:t>→      8.865.786,49 kn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1403648" y="4221088"/>
            <a:ext cx="5904656" cy="4320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rgbClr val="002060"/>
                </a:solidFill>
              </a:rPr>
              <a:t>Višak prihoda iz prethodne godine →         13.465.944,26 kn</a:t>
            </a:r>
            <a:endParaRPr lang="hr-HR" b="1" dirty="0">
              <a:solidFill>
                <a:srgbClr val="002060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5229200"/>
            <a:ext cx="5904656" cy="648072"/>
          </a:xfrm>
          <a:prstGeom prst="rect">
            <a:avLst/>
          </a:prstGeom>
          <a:solidFill>
            <a:srgbClr val="E3F3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u="sng" dirty="0" smtClean="0">
                <a:solidFill>
                  <a:srgbClr val="002060"/>
                </a:solidFill>
              </a:rPr>
              <a:t>Ukupno raspoloživa sredstva razdoblja →  22.331.730,75 kn</a:t>
            </a:r>
            <a:endParaRPr lang="hr-HR" b="1" u="sng" dirty="0">
              <a:solidFill>
                <a:srgbClr val="002060"/>
              </a:solidFill>
            </a:endParaRPr>
          </a:p>
        </p:txBody>
      </p:sp>
      <p:sp>
        <p:nvSpPr>
          <p:cNvPr id="22" name="Plus 21"/>
          <p:cNvSpPr/>
          <p:nvPr/>
        </p:nvSpPr>
        <p:spPr>
          <a:xfrm>
            <a:off x="3923928" y="3789040"/>
            <a:ext cx="288032" cy="360040"/>
          </a:xfrm>
          <a:prstGeom prst="mathPlus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Jednako 22"/>
          <p:cNvSpPr/>
          <p:nvPr/>
        </p:nvSpPr>
        <p:spPr>
          <a:xfrm>
            <a:off x="3851920" y="4797152"/>
            <a:ext cx="432048" cy="288032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sp>
        <p:nvSpPr>
          <p:cNvPr id="17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Prihodi i primici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5292080" y="195519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pojedinih grupa prihoda u ukupnom         ostvarenju Proračuna Zadarske županije</a:t>
            </a:r>
            <a:endParaRPr lang="vi-VN" sz="1100" b="1" dirty="0" smtClean="0">
              <a:cs typeface="Arial" pitchFamily="34" charset="0"/>
            </a:endParaRP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3"/>
            <a:ext cx="8784976" cy="784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Prihodi i primici proračuna Zadarske županije  po ekonomskoj klasifikaciji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prema vrsti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prihoda i primitaka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prihoda poslovanja, prihoda od prodaje nefinancijske imovine i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primitaka od financijske imovine i zaduživanja.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107504" y="1916832"/>
            <a:ext cx="4429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Ostvareni prihodi i primici Proračuna Zadarske županije za razdoblje I. – XII. 2014. god.</a:t>
            </a:r>
          </a:p>
          <a:p>
            <a:endParaRPr lang="hr-HR" sz="1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ic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500184"/>
              </p:ext>
            </p:extLst>
          </p:nvPr>
        </p:nvGraphicFramePr>
        <p:xfrm>
          <a:off x="101951" y="2348880"/>
          <a:ext cx="5112568" cy="1781523"/>
        </p:xfrm>
        <a:graphic>
          <a:graphicData uri="http://schemas.openxmlformats.org/drawingml/2006/table">
            <a:tbl>
              <a:tblPr/>
              <a:tblGrid>
                <a:gridCol w="2592288"/>
                <a:gridCol w="864096"/>
                <a:gridCol w="792088"/>
                <a:gridCol w="504056"/>
                <a:gridCol w="360040"/>
              </a:tblGrid>
              <a:tr h="2520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(u kn) </a:t>
                      </a: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Plan 2014.</a:t>
                      </a: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Izvršenje 2014.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25717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Izvršenje  /plan</a:t>
                      </a:r>
                      <a:endParaRPr lang="hr-HR" sz="8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Udio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269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POSLOVANJA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223.200.182,74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217.916.686,24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97,63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99,55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61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POREZA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79.590.000,00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81.675.138,36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102,62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37,31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63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POMOĆI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94.178.554,09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88.842.435,48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94,33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40,58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IMOVINE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12.198.939,98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12.534.710,97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102,75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5,73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a-DK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 </a:t>
                      </a:r>
                      <a:r>
                        <a:rPr lang="da-DK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ADMINISTRATIVNIH PRISTOJBI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19.607.504,49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17.979.387,43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91,70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8,21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85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66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PRODAJE PROIZVODA I ROBA TE PRUŽENIH </a:t>
                      </a:r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USLUGA 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17.525.184,18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16.771.082,92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95,70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7,66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68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OSTALI PRIHODI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113.931,08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113,93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59349"/>
              </p:ext>
            </p:extLst>
          </p:nvPr>
        </p:nvGraphicFramePr>
        <p:xfrm>
          <a:off x="107504" y="4221088"/>
          <a:ext cx="5112568" cy="210071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504056"/>
                <a:gridCol w="360040"/>
              </a:tblGrid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7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PRIHODI OD PRODAJE NEFINANCIJSKE IMOVINE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1.003.873,00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968.959,63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96,52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0,44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ic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70281"/>
              </p:ext>
            </p:extLst>
          </p:nvPr>
        </p:nvGraphicFramePr>
        <p:xfrm>
          <a:off x="107504" y="4437112"/>
          <a:ext cx="5112568" cy="210071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504056"/>
                <a:gridCol w="360040"/>
              </a:tblGrid>
              <a:tr h="21007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PRIMICI OD FINANCIJSKE IMOVINE I ZADUŽIVANJA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29.972,16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48,65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0,01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ic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484564"/>
              </p:ext>
            </p:extLst>
          </p:nvPr>
        </p:nvGraphicFramePr>
        <p:xfrm>
          <a:off x="107504" y="4653136"/>
          <a:ext cx="5112568" cy="226998"/>
        </p:xfrm>
        <a:graphic>
          <a:graphicData uri="http://schemas.openxmlformats.org/drawingml/2006/table">
            <a:tbl>
              <a:tblPr/>
              <a:tblGrid>
                <a:gridCol w="2620774"/>
                <a:gridCol w="872739"/>
                <a:gridCol w="754959"/>
                <a:gridCol w="504056"/>
                <a:gridCol w="360040"/>
              </a:tblGrid>
              <a:tr h="22699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224.234.055,74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218.915.618,03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97,63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Grafikon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996640"/>
              </p:ext>
            </p:extLst>
          </p:nvPr>
        </p:nvGraphicFramePr>
        <p:xfrm>
          <a:off x="5266420" y="2276872"/>
          <a:ext cx="3816424" cy="2935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7" name="Slika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sp>
        <p:nvSpPr>
          <p:cNvPr id="2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44" y="428604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100" b="1" dirty="0" smtClean="0"/>
              <a:t>Rashodi i izdaci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2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947062"/>
            <a:ext cx="1008112" cy="910938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4923386" y="1988840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pojedinih grupa rashoda u ukupnom izvršenju proračuna Zadarske županije za razdoblje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3"/>
            <a:ext cx="8928992" cy="8622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po</a:t>
            </a:r>
            <a:r>
              <a:rPr kumimoji="0" lang="hr-HR" sz="6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ekonomskoj klasifikaciji </a:t>
            </a:r>
            <a:r>
              <a:rPr kumimoji="0" lang="hr-HR" sz="6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prema namjeni kojoj služe </a:t>
            </a:r>
            <a:r>
              <a:rPr kumimoji="0" lang="hr-HR" sz="6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6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hr-HR" sz="6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 rashoda poslovanja, rashoda za nabavu nefinancijske imovine i izdataka za financijsku imovinu i otplatu zajmova.</a:t>
            </a: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504" y="1988840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2. Izvršeni rashodi i izdaci Proračuna Zadarske županije za     razdoblje I. – XII. 2014. god.</a:t>
            </a:r>
          </a:p>
        </p:txBody>
      </p:sp>
      <p:graphicFrame>
        <p:nvGraphicFramePr>
          <p:cNvPr id="18" name="Tablic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635581"/>
              </p:ext>
            </p:extLst>
          </p:nvPr>
        </p:nvGraphicFramePr>
        <p:xfrm>
          <a:off x="179512" y="2420888"/>
          <a:ext cx="4752528" cy="1921420"/>
        </p:xfrm>
        <a:graphic>
          <a:graphicData uri="http://schemas.openxmlformats.org/drawingml/2006/table">
            <a:tbl>
              <a:tblPr/>
              <a:tblGrid>
                <a:gridCol w="2088232"/>
                <a:gridCol w="883962"/>
                <a:gridCol w="782156"/>
                <a:gridCol w="547508"/>
                <a:gridCol w="450670"/>
              </a:tblGrid>
              <a:tr h="288032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8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(u kn) </a:t>
                      </a:r>
                    </a:p>
                  </a:txBody>
                  <a:tcPr marL="25717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Plan </a:t>
                      </a:r>
                      <a:r>
                        <a:rPr lang="hr-HR" sz="8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2014.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Izvršenje 2014. </a:t>
                      </a:r>
                      <a:endParaRPr lang="hr-HR" sz="8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8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Izvršenje/plan</a:t>
                      </a:r>
                      <a:endParaRPr lang="hr-HR" sz="8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hr-HR" sz="800" b="1" i="0" u="none" strike="noStrike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Udio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9563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POSLOVANJA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194.837.448,99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178.359.178,06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91,54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84,91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1968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31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ZA ZAPOSLENE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32.622.518,96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30.917.956,98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94,77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14,72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32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MATERIJALNI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104.932.632,71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95.724.538,03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91,22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45,57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FINANCIJSKI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1.030.748,72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1.004.384,86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97,44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0,48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35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SUBVENCIJE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2.858.000,00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2.390.378,10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83,64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1,14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35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36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POMOĆI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28.307.992,95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23.397.597,12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82,65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11,14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133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37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NAKNADE GRAĐANIMA I 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</a:p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KUĆANSTVIMA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IZ </a:t>
                      </a:r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PRORAČUNA 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14.949.632,45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16.157.368,08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108,08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7,69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38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OSTALI RASHODI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10.135.923,20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8.766.954,89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86,49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4,17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ic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430579"/>
              </p:ext>
            </p:extLst>
          </p:nvPr>
        </p:nvGraphicFramePr>
        <p:xfrm>
          <a:off x="179512" y="4365104"/>
          <a:ext cx="4752529" cy="360040"/>
        </p:xfrm>
        <a:graphic>
          <a:graphicData uri="http://schemas.openxmlformats.org/drawingml/2006/table">
            <a:tbl>
              <a:tblPr/>
              <a:tblGrid>
                <a:gridCol w="2160240"/>
                <a:gridCol w="792088"/>
                <a:gridCol w="864096"/>
                <a:gridCol w="504056"/>
                <a:gridCol w="432049"/>
              </a:tblGrid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4 </a:t>
                      </a:r>
                      <a:r>
                        <a:rPr lang="hr-HR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RASHODI ZA NABAVU NEFINANCIJSKE </a:t>
                      </a:r>
                      <a:endParaRPr lang="hr-HR" sz="6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IMOVINE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39.583.668,01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28.411.832,63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71,78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13,53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ic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83745"/>
              </p:ext>
            </p:extLst>
          </p:nvPr>
        </p:nvGraphicFramePr>
        <p:xfrm>
          <a:off x="179512" y="4725144"/>
          <a:ext cx="4752528" cy="360040"/>
        </p:xfrm>
        <a:graphic>
          <a:graphicData uri="http://schemas.openxmlformats.org/drawingml/2006/table">
            <a:tbl>
              <a:tblPr/>
              <a:tblGrid>
                <a:gridCol w="2160240"/>
                <a:gridCol w="792088"/>
                <a:gridCol w="864096"/>
                <a:gridCol w="504056"/>
                <a:gridCol w="432048"/>
              </a:tblGrid>
              <a:tr h="360040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5 </a:t>
                      </a:r>
                      <a:r>
                        <a:rPr lang="pl-PL" sz="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IZDACI ZA FINANCIJSKU IMOVINU I OTPLATU </a:t>
                      </a:r>
                      <a:endParaRPr lang="pl-PL" sz="6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ctr"/>
                      <a:r>
                        <a:rPr lang="pl-PL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ZAJMOVA</a:t>
                      </a:r>
                      <a:endParaRPr lang="pl-PL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3.278.883,00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3.278.820,85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1,56</a:t>
                      </a:r>
                      <a:endParaRPr lang="hr-HR" sz="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ic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5180"/>
              </p:ext>
            </p:extLst>
          </p:nvPr>
        </p:nvGraphicFramePr>
        <p:xfrm>
          <a:off x="179513" y="5085184"/>
          <a:ext cx="4752527" cy="360040"/>
        </p:xfrm>
        <a:graphic>
          <a:graphicData uri="http://schemas.openxmlformats.org/drawingml/2006/table">
            <a:tbl>
              <a:tblPr/>
              <a:tblGrid>
                <a:gridCol w="2160239"/>
                <a:gridCol w="792088"/>
                <a:gridCol w="864096"/>
                <a:gridCol w="504057"/>
                <a:gridCol w="432047"/>
              </a:tblGrid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UKUPNO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237.700.000,00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210.049.831,54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88,37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100,00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Grafikon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451463"/>
              </p:ext>
            </p:extLst>
          </p:nvPr>
        </p:nvGraphicFramePr>
        <p:xfrm>
          <a:off x="5004048" y="2492896"/>
          <a:ext cx="394716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5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klasifikaciji iz međunarodne klasifikacije funkcija države </a:t>
            </a: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8104" y="1653024"/>
            <a:ext cx="2195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cs typeface="Arial" pitchFamily="34" charset="0"/>
              </a:rPr>
              <a:t>  (u milijunima kuna)</a:t>
            </a: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  <p:graphicFrame>
        <p:nvGraphicFramePr>
          <p:cNvPr id="12" name="Grafikon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029626"/>
              </p:ext>
            </p:extLst>
          </p:nvPr>
        </p:nvGraphicFramePr>
        <p:xfrm>
          <a:off x="683568" y="2057400"/>
          <a:ext cx="7200800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6851794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404664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klasifikaciji iz međunarodne klasifikacije funkcija </a:t>
            </a:r>
            <a:r>
              <a:rPr kumimoji="0" lang="hr-HR" sz="96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države </a:t>
            </a: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08104" y="1653024"/>
            <a:ext cx="21957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b="1" dirty="0" smtClean="0">
                <a:cs typeface="Arial" pitchFamily="34" charset="0"/>
              </a:rPr>
              <a:t>  (u milijunima kuna)</a:t>
            </a:r>
          </a:p>
        </p:txBody>
      </p:sp>
      <p:graphicFrame>
        <p:nvGraphicFramePr>
          <p:cNvPr id="15" name="Grafikon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793261"/>
              </p:ext>
            </p:extLst>
          </p:nvPr>
        </p:nvGraphicFramePr>
        <p:xfrm>
          <a:off x="323528" y="1788794"/>
          <a:ext cx="7416824" cy="452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09366"/>
      </p:ext>
    </p:extLst>
  </p:cSld>
  <p:clrMapOvr>
    <a:masterClrMapping/>
  </p:clrMapOvr>
  <p:transition spd="slow" advClick="0" advTm="1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" y="412795"/>
            <a:ext cx="7643834" cy="1091369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2200" b="1" dirty="0" smtClean="0"/>
              <a:t>Izvršenje projekata financiranih iz EU fondova i drugih međunarodnih izvora Zadarske županije za 2014. godinu prema ciljevima iz Županijske razvojne strategije Zadarske županije</a:t>
            </a:r>
            <a:br>
              <a:rPr lang="hr-HR" sz="2200" b="1" dirty="0" smtClean="0"/>
            </a:br>
            <a:r>
              <a:rPr lang="hr-HR" sz="2200" b="1" dirty="0" smtClean="0"/>
              <a:t/>
            </a:r>
            <a:br>
              <a:rPr lang="hr-HR" sz="2200" b="1" dirty="0" smtClean="0"/>
            </a:br>
            <a:r>
              <a:rPr lang="hr-HR" sz="2200" b="1" dirty="0" smtClean="0"/>
              <a:t> </a:t>
            </a:r>
            <a:endParaRPr lang="hr-HR" sz="20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5" y="5857892"/>
            <a:ext cx="1006936" cy="1000108"/>
          </a:xfrm>
          <a:prstGeom prst="rect">
            <a:avLst/>
          </a:prstGeom>
          <a:noFill/>
        </p:spPr>
      </p:pic>
      <p:sp>
        <p:nvSpPr>
          <p:cNvPr id="27" name="Pravokutnik 26"/>
          <p:cNvSpPr/>
          <p:nvPr/>
        </p:nvSpPr>
        <p:spPr>
          <a:xfrm>
            <a:off x="827584" y="2060848"/>
            <a:ext cx="7416824" cy="50405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/>
              <a:t>Razvojni projekti prema ciljevima                                               </a:t>
            </a:r>
            <a:r>
              <a:rPr lang="hr-HR" b="1" u="sng" dirty="0" smtClean="0"/>
              <a:t>19.885.558,40 kn</a:t>
            </a:r>
            <a:endParaRPr lang="hr-HR" b="1" u="sng" dirty="0"/>
          </a:p>
        </p:txBody>
      </p:sp>
      <p:sp>
        <p:nvSpPr>
          <p:cNvPr id="28" name="Pravokutnik 27"/>
          <p:cNvSpPr/>
          <p:nvPr/>
        </p:nvSpPr>
        <p:spPr>
          <a:xfrm>
            <a:off x="827584" y="2636912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1. Uspostava učinkovitog sustava upravljanja potencijalima i resursima                  985.155,47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32" name="Pravokutnik 31"/>
          <p:cNvSpPr/>
          <p:nvPr/>
        </p:nvSpPr>
        <p:spPr>
          <a:xfrm>
            <a:off x="827584" y="3068960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2. Razvoj konkurentnog poduzetništva, turizma, poljoprivrede i ribarstva           1.427.571,94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5" name="Pravokutnik 14"/>
          <p:cNvSpPr/>
          <p:nvPr/>
        </p:nvSpPr>
        <p:spPr>
          <a:xfrm>
            <a:off x="827584" y="3501008"/>
            <a:ext cx="7416824" cy="360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3. Prepoznatljivost i očuvanje kulturne i prirodne baštine                                      13.434.380,82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827584" y="3861048"/>
            <a:ext cx="741682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400" b="1" dirty="0" smtClean="0">
                <a:solidFill>
                  <a:schemeClr val="tx1"/>
                </a:solidFill>
              </a:rPr>
              <a:t>Cilj 4. Unapređenje zaštite okoliša i kvalitete života                                                          4.041.450,17 kn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7304"/>
      </p:ext>
    </p:extLst>
  </p:cSld>
  <p:clrMapOvr>
    <a:masterClrMapping/>
  </p:clrMapOvr>
  <p:transition spd="slow" advClick="0"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1. Uspostava učinkovitog sustava upravljanja potencijalima i resursima                        985.155,47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04864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Pomoćnici u nastavi                                                                                                   164.537,71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84482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1.1. Jačanje i umrežavanje organizacija civilnog društva                                          164.537,71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70892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1.2. Jačanje kapaciteta i učinkovitog rada javnog sektora                                             3.809,59 kn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068960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POTRAGA                                                                                                           3.809,59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2" name="Pravokutnik 51"/>
          <p:cNvSpPr/>
          <p:nvPr/>
        </p:nvSpPr>
        <p:spPr>
          <a:xfrm>
            <a:off x="251520" y="3573016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1.3. Jačanje kapaciteta i učinkovitosti poduzetničkog sektora                                 816.808,17 kn                                                                          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3" name="Pravokutnik 52"/>
          <p:cNvSpPr/>
          <p:nvPr/>
        </p:nvSpPr>
        <p:spPr>
          <a:xfrm>
            <a:off x="1403648" y="393305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SPARC                                                                                                               33.175,00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4" name="Pravokutnik 53"/>
          <p:cNvSpPr/>
          <p:nvPr/>
        </p:nvSpPr>
        <p:spPr>
          <a:xfrm>
            <a:off x="1403648" y="429309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CITEK                                                                                                              535.417,57 kn                                                                                                 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5" name="Pravokutnik 54"/>
          <p:cNvSpPr/>
          <p:nvPr/>
        </p:nvSpPr>
        <p:spPr>
          <a:xfrm>
            <a:off x="1403648" y="465313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Kompetentni dionici                                                                                    208.482,30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56" name="Pravokutnik 55"/>
          <p:cNvSpPr/>
          <p:nvPr/>
        </p:nvSpPr>
        <p:spPr>
          <a:xfrm>
            <a:off x="1403648" y="5013176"/>
            <a:ext cx="7560840" cy="360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COWORKING                                                                                                   39.733,30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19533"/>
      </p:ext>
    </p:extLst>
  </p:cSld>
  <p:clrMapOvr>
    <a:masterClrMapping/>
  </p:clrMapOvr>
  <p:transition spd="slow" advClick="0" advTm="1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7" name="Pravokutnik 26"/>
          <p:cNvSpPr/>
          <p:nvPr/>
        </p:nvSpPr>
        <p:spPr>
          <a:xfrm>
            <a:off x="251520" y="1412776"/>
            <a:ext cx="8712968" cy="43204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bg1"/>
                </a:solidFill>
              </a:rPr>
              <a:t>Cilj 2. Razvoj konkurentnog poduzetništva, turizma, poljoprivrede i ribarstva                 1.427.571,94 kn</a:t>
            </a:r>
            <a:endParaRPr lang="hr-HR" sz="1600" b="1" dirty="0">
              <a:solidFill>
                <a:schemeClr val="bg1"/>
              </a:solidFill>
            </a:endParaRPr>
          </a:p>
        </p:txBody>
      </p:sp>
      <p:sp>
        <p:nvSpPr>
          <p:cNvPr id="26" name="Pravokutnik 25"/>
          <p:cNvSpPr/>
          <p:nvPr/>
        </p:nvSpPr>
        <p:spPr>
          <a:xfrm>
            <a:off x="1403648" y="227687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ECO SEA                                                                                                         346.403,43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33" name="Pravokutnik 32"/>
          <p:cNvSpPr/>
          <p:nvPr/>
        </p:nvSpPr>
        <p:spPr>
          <a:xfrm>
            <a:off x="251520" y="1916832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2.1. Razvoj konkurentne poljoprivrede, ribarstva i akvakulture                              346.403,43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0" name="Pravokutnik 49"/>
          <p:cNvSpPr/>
          <p:nvPr/>
        </p:nvSpPr>
        <p:spPr>
          <a:xfrm>
            <a:off x="251520" y="2708920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2.2. Razvoj ruralnih područja                                                                                          872.731,32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51" name="Pravokutnik 50"/>
          <p:cNvSpPr/>
          <p:nvPr/>
        </p:nvSpPr>
        <p:spPr>
          <a:xfrm>
            <a:off x="1403648" y="3068960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kompetencija Plavo-zeleni                                                                           114.059,12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9" name="Pravokutnik 18"/>
          <p:cNvSpPr/>
          <p:nvPr/>
        </p:nvSpPr>
        <p:spPr>
          <a:xfrm>
            <a:off x="1403648" y="3356992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Seljačka tržnica                                                                                                           121.056,41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1403648" y="364502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Pojedinačni planovi navodnjavanja                                                                        414.264,25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403648" y="393305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Upravljanje i održavanje SN </a:t>
            </a:r>
            <a:r>
              <a:rPr lang="hr-HR" sz="1600" dirty="0" err="1" smtClean="0">
                <a:solidFill>
                  <a:schemeClr val="tx1"/>
                </a:solidFill>
              </a:rPr>
              <a:t>Baštica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223.351,54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2" name="Pravokutnik 21"/>
          <p:cNvSpPr/>
          <p:nvPr/>
        </p:nvSpPr>
        <p:spPr>
          <a:xfrm>
            <a:off x="251520" y="4365104"/>
            <a:ext cx="8712968" cy="360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b="1" dirty="0" smtClean="0">
                <a:solidFill>
                  <a:schemeClr val="tx1"/>
                </a:solidFill>
              </a:rPr>
              <a:t>Prioritet 2.3. Uvođenje znanja, novih tehnologija i inovacija u gospodarstvo                      208.437,19 kn</a:t>
            </a:r>
            <a:endParaRPr lang="hr-HR" sz="1600" b="1" dirty="0">
              <a:solidFill>
                <a:schemeClr val="tx1"/>
              </a:solidFill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1403648" y="4725144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</a:t>
            </a:r>
            <a:r>
              <a:rPr lang="hr-HR" sz="1600" i="1" dirty="0" smtClean="0">
                <a:solidFill>
                  <a:schemeClr val="tx1"/>
                </a:solidFill>
              </a:rPr>
              <a:t>Mazin </a:t>
            </a:r>
            <a:r>
              <a:rPr lang="hr-HR" sz="1600" i="1" dirty="0" err="1" smtClean="0">
                <a:solidFill>
                  <a:schemeClr val="tx1"/>
                </a:solidFill>
              </a:rPr>
              <a:t>outdoor</a:t>
            </a:r>
            <a:r>
              <a:rPr lang="hr-HR" sz="1600" i="1" dirty="0" smtClean="0">
                <a:solidFill>
                  <a:schemeClr val="tx1"/>
                </a:solidFill>
              </a:rPr>
              <a:t>                                                                                                </a:t>
            </a:r>
            <a:r>
              <a:rPr lang="hr-HR" sz="1600" dirty="0" smtClean="0">
                <a:solidFill>
                  <a:schemeClr val="tx1"/>
                </a:solidFill>
              </a:rPr>
              <a:t>87.475,00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8" name="Pravokutnik 27"/>
          <p:cNvSpPr/>
          <p:nvPr/>
        </p:nvSpPr>
        <p:spPr>
          <a:xfrm>
            <a:off x="1403648" y="5013176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Projekt I-CIA </a:t>
            </a:r>
            <a:r>
              <a:rPr lang="hr-HR" sz="1600" dirty="0" err="1" smtClean="0">
                <a:solidFill>
                  <a:schemeClr val="tx1"/>
                </a:solidFill>
              </a:rPr>
              <a:t>of</a:t>
            </a:r>
            <a:r>
              <a:rPr lang="hr-HR" sz="1600" dirty="0" smtClean="0">
                <a:solidFill>
                  <a:schemeClr val="tx1"/>
                </a:solidFill>
              </a:rPr>
              <a:t> </a:t>
            </a:r>
            <a:r>
              <a:rPr lang="hr-HR" sz="1600" dirty="0" err="1" smtClean="0">
                <a:solidFill>
                  <a:schemeClr val="tx1"/>
                </a:solidFill>
              </a:rPr>
              <a:t>Sme</a:t>
            </a:r>
            <a:r>
              <a:rPr lang="hr-HR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3.809,59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29" name="Pravokutnik 28"/>
          <p:cNvSpPr/>
          <p:nvPr/>
        </p:nvSpPr>
        <p:spPr>
          <a:xfrm>
            <a:off x="1403648" y="5301208"/>
            <a:ext cx="7560840" cy="2880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1600" dirty="0" smtClean="0">
                <a:solidFill>
                  <a:schemeClr val="tx1"/>
                </a:solidFill>
              </a:rPr>
              <a:t>Centar za razvoj novih tehnologija                                                                          117.152,60 kn</a:t>
            </a:r>
            <a:endParaRPr lang="hr-HR" sz="1600" dirty="0">
              <a:solidFill>
                <a:schemeClr val="tx1"/>
              </a:solidFill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proračun i financije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7643835" y="353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473" y="385885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710896"/>
      </p:ext>
    </p:extLst>
  </p:cSld>
  <p:clrMapOvr>
    <a:masterClrMapping/>
  </p:clrMapOvr>
  <p:transition spd="slow" advClick="0" advTm="12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5745</TotalTime>
  <Words>898</Words>
  <Application>Microsoft Office PowerPoint</Application>
  <PresentationFormat>Prikaz na zaslonu (4:3)</PresentationFormat>
  <Paragraphs>250</Paragraphs>
  <Slides>12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Arial</vt:lpstr>
      <vt:lpstr>Calibri</vt:lpstr>
      <vt:lpstr>Gabriola</vt:lpstr>
      <vt:lpstr>Times New Roman</vt:lpstr>
      <vt:lpstr>Office tema</vt:lpstr>
      <vt:lpstr> REPUBLIKA HRVATSKA ZADARSKA ŽUPANIJA  GODIŠNJI IZVJEŠTAJ O IZVRŠENJU PRORAČUNA ZADARSKE ŽUPANIJE ZA 2014. GODINU - vodič za građane - </vt:lpstr>
      <vt:lpstr> Izvršenje proračuna </vt:lpstr>
      <vt:lpstr> Prihodi i primici proračuna Zadarske županije </vt:lpstr>
      <vt:lpstr> Rashodi i izdaci proračuna Zadarske županije </vt:lpstr>
      <vt:lpstr>  </vt:lpstr>
      <vt:lpstr>  </vt:lpstr>
      <vt:lpstr> Izvršenje projekata financiranih iz EU fondova i drugih međunarodnih izvora Zadarske županije za 2014. godinu prema ciljevima iz Županijske razvojne strategije Zadarske županije 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Jelena Banović</cp:lastModifiedBy>
  <cp:revision>628</cp:revision>
  <cp:lastPrinted>2015-05-14T07:32:27Z</cp:lastPrinted>
  <dcterms:created xsi:type="dcterms:W3CDTF">2014-10-06T07:52:48Z</dcterms:created>
  <dcterms:modified xsi:type="dcterms:W3CDTF">2015-06-01T13:01:30Z</dcterms:modified>
</cp:coreProperties>
</file>