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54" r:id="rId2"/>
    <p:sldId id="355" r:id="rId3"/>
    <p:sldId id="353" r:id="rId4"/>
    <p:sldId id="359" r:id="rId5"/>
    <p:sldId id="356" r:id="rId6"/>
    <p:sldId id="357" r:id="rId7"/>
    <p:sldId id="365" r:id="rId8"/>
    <p:sldId id="358" r:id="rId9"/>
    <p:sldId id="328" r:id="rId10"/>
    <p:sldId id="335" r:id="rId11"/>
    <p:sldId id="364" r:id="rId12"/>
    <p:sldId id="327" r:id="rId13"/>
  </p:sldIdLst>
  <p:sldSz cx="9144000" cy="6858000" type="screen4x3"/>
  <p:notesSz cx="6735763" cy="98663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dana sekcija" id="{9D4C1907-164C-4776-ADEE-7BB347BEB484}">
          <p14:sldIdLst>
            <p14:sldId id="354"/>
            <p14:sldId id="355"/>
            <p14:sldId id="353"/>
            <p14:sldId id="359"/>
            <p14:sldId id="356"/>
            <p14:sldId id="357"/>
            <p14:sldId id="365"/>
            <p14:sldId id="358"/>
          </p14:sldIdLst>
        </p14:section>
        <p14:section name="Sekcija bez naslova" id="{6F440071-0825-4550-BD7E-66E014C1ED6A}">
          <p14:sldIdLst>
            <p14:sldId id="328"/>
            <p14:sldId id="335"/>
            <p14:sldId id="364"/>
            <p14:sldId id="3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CFE6"/>
    <a:srgbClr val="7896B2"/>
    <a:srgbClr val="AA4C12"/>
    <a:srgbClr val="863DBD"/>
    <a:srgbClr val="CFDDED"/>
    <a:srgbClr val="0066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rednji stil 2 - Isticanj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Svijetli stil 2 - Isticanj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Svijetli stil 2 - Isticanj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ijetli stil 2 - Isticanj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Svijetli stil 1 - Isticanj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ijetli stil 1 - Isticanj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Svijetli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Svijetli stil 1 - Isticanj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2DE63D5-997A-4646-A377-4702673A728D}" styleName="Svijetli stil 2 - Isticanj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ijetli stil 2 - Isticanj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Svijetli stil 2 - Isticanj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43" autoAdjust="0"/>
    <p:restoredTop sz="96056" autoAdjust="0"/>
  </p:normalViewPr>
  <p:slideViewPr>
    <p:cSldViewPr>
      <p:cViewPr varScale="1">
        <p:scale>
          <a:sx n="94" d="100"/>
          <a:sy n="94" d="100"/>
        </p:scale>
        <p:origin x="84" y="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a Salopek" userId="e043be42-4cc3-4ef2-b2d3-2499b59a05e5" providerId="ADAL" clId="{66CA62ED-2CA6-4BCB-8FA6-B9EFC72EFE43}"/>
    <pc:docChg chg="undo custSel modSld">
      <pc:chgData name="Martina Salopek" userId="e043be42-4cc3-4ef2-b2d3-2499b59a05e5" providerId="ADAL" clId="{66CA62ED-2CA6-4BCB-8FA6-B9EFC72EFE43}" dt="2023-06-23T07:15:58.701" v="927" actId="20577"/>
      <pc:docMkLst>
        <pc:docMk/>
      </pc:docMkLst>
      <pc:sldChg chg="modSp mod">
        <pc:chgData name="Martina Salopek" userId="e043be42-4cc3-4ef2-b2d3-2499b59a05e5" providerId="ADAL" clId="{66CA62ED-2CA6-4BCB-8FA6-B9EFC72EFE43}" dt="2023-06-23T07:15:05.120" v="925" actId="20577"/>
        <pc:sldMkLst>
          <pc:docMk/>
          <pc:sldMk cId="4032118621" sldId="328"/>
        </pc:sldMkLst>
        <pc:spChg chg="mod">
          <ac:chgData name="Martina Salopek" userId="e043be42-4cc3-4ef2-b2d3-2499b59a05e5" providerId="ADAL" clId="{66CA62ED-2CA6-4BCB-8FA6-B9EFC72EFE43}" dt="2023-06-23T07:15:05.120" v="925" actId="20577"/>
          <ac:spMkLst>
            <pc:docMk/>
            <pc:sldMk cId="4032118621" sldId="328"/>
            <ac:spMk id="19" creationId="{00000000-0000-0000-0000-000000000000}"/>
          </ac:spMkLst>
        </pc:spChg>
        <pc:graphicFrameChg chg="mod">
          <ac:chgData name="Martina Salopek" userId="e043be42-4cc3-4ef2-b2d3-2499b59a05e5" providerId="ADAL" clId="{66CA62ED-2CA6-4BCB-8FA6-B9EFC72EFE43}" dt="2023-06-23T06:42:54.158" v="722" actId="113"/>
          <ac:graphicFrameMkLst>
            <pc:docMk/>
            <pc:sldMk cId="4032118621" sldId="328"/>
            <ac:graphicFrameMk id="17" creationId="{00000000-0000-0000-0000-000000000000}"/>
          </ac:graphicFrameMkLst>
        </pc:graphicFrameChg>
      </pc:sldChg>
      <pc:sldChg chg="modSp mod">
        <pc:chgData name="Martina Salopek" userId="e043be42-4cc3-4ef2-b2d3-2499b59a05e5" providerId="ADAL" clId="{66CA62ED-2CA6-4BCB-8FA6-B9EFC72EFE43}" dt="2023-06-23T07:14:59.903" v="917" actId="20577"/>
        <pc:sldMkLst>
          <pc:docMk/>
          <pc:sldMk cId="1272884714" sldId="335"/>
        </pc:sldMkLst>
        <pc:spChg chg="mod">
          <ac:chgData name="Martina Salopek" userId="e043be42-4cc3-4ef2-b2d3-2499b59a05e5" providerId="ADAL" clId="{66CA62ED-2CA6-4BCB-8FA6-B9EFC72EFE43}" dt="2023-06-23T07:14:59.903" v="917" actId="20577"/>
          <ac:spMkLst>
            <pc:docMk/>
            <pc:sldMk cId="1272884714" sldId="335"/>
            <ac:spMk id="19" creationId="{00000000-0000-0000-0000-000000000000}"/>
          </ac:spMkLst>
        </pc:spChg>
        <pc:graphicFrameChg chg="mod">
          <ac:chgData name="Martina Salopek" userId="e043be42-4cc3-4ef2-b2d3-2499b59a05e5" providerId="ADAL" clId="{66CA62ED-2CA6-4BCB-8FA6-B9EFC72EFE43}" dt="2023-06-23T06:42:49.799" v="721" actId="113"/>
          <ac:graphicFrameMkLst>
            <pc:docMk/>
            <pc:sldMk cId="1272884714" sldId="335"/>
            <ac:graphicFrameMk id="10" creationId="{00000000-0000-0000-0000-000000000000}"/>
          </ac:graphicFrameMkLst>
        </pc:graphicFrameChg>
      </pc:sldChg>
      <pc:sldChg chg="addSp delSp modSp">
        <pc:chgData name="Martina Salopek" userId="e043be42-4cc3-4ef2-b2d3-2499b59a05e5" providerId="ADAL" clId="{66CA62ED-2CA6-4BCB-8FA6-B9EFC72EFE43}" dt="2023-06-23T06:54:56.679" v="776" actId="113"/>
        <pc:sldMkLst>
          <pc:docMk/>
          <pc:sldMk cId="0" sldId="337"/>
        </pc:sldMkLst>
        <pc:spChg chg="mod">
          <ac:chgData name="Martina Salopek" userId="e043be42-4cc3-4ef2-b2d3-2499b59a05e5" providerId="ADAL" clId="{66CA62ED-2CA6-4BCB-8FA6-B9EFC72EFE43}" dt="2023-06-23T06:46:11.096" v="732" actId="20577"/>
          <ac:spMkLst>
            <pc:docMk/>
            <pc:sldMk cId="0" sldId="337"/>
            <ac:spMk id="2" creationId="{00000000-0000-0000-0000-000000000000}"/>
          </ac:spMkLst>
        </pc:spChg>
        <pc:graphicFrameChg chg="del">
          <ac:chgData name="Martina Salopek" userId="e043be42-4cc3-4ef2-b2d3-2499b59a05e5" providerId="ADAL" clId="{66CA62ED-2CA6-4BCB-8FA6-B9EFC72EFE43}" dt="2023-06-23T06:46:51.649" v="736" actId="478"/>
          <ac:graphicFrameMkLst>
            <pc:docMk/>
            <pc:sldMk cId="0" sldId="337"/>
            <ac:graphicFrameMk id="3" creationId="{7054DB9C-2617-45B6-8AF1-AFE28A1870C9}"/>
          </ac:graphicFrameMkLst>
        </pc:graphicFrameChg>
        <pc:graphicFrameChg chg="add del">
          <ac:chgData name="Martina Salopek" userId="e043be42-4cc3-4ef2-b2d3-2499b59a05e5" providerId="ADAL" clId="{66CA62ED-2CA6-4BCB-8FA6-B9EFC72EFE43}" dt="2023-06-23T06:46:30.857" v="734"/>
          <ac:graphicFrameMkLst>
            <pc:docMk/>
            <pc:sldMk cId="0" sldId="337"/>
            <ac:graphicFrameMk id="4" creationId="{7508546E-96CF-4FE5-AFC5-F2FAE17C7FB4}"/>
          </ac:graphicFrameMkLst>
        </pc:graphicFrameChg>
        <pc:graphicFrameChg chg="add del mod modGraphic">
          <ac:chgData name="Martina Salopek" userId="e043be42-4cc3-4ef2-b2d3-2499b59a05e5" providerId="ADAL" clId="{66CA62ED-2CA6-4BCB-8FA6-B9EFC72EFE43}" dt="2023-06-23T06:54:45.354" v="772" actId="478"/>
          <ac:graphicFrameMkLst>
            <pc:docMk/>
            <pc:sldMk cId="0" sldId="337"/>
            <ac:graphicFrameMk id="5" creationId="{98F08287-C123-4071-B625-AD458771FDBC}"/>
          </ac:graphicFrameMkLst>
        </pc:graphicFrameChg>
        <pc:graphicFrameChg chg="add mod modGraphic">
          <ac:chgData name="Martina Salopek" userId="e043be42-4cc3-4ef2-b2d3-2499b59a05e5" providerId="ADAL" clId="{66CA62ED-2CA6-4BCB-8FA6-B9EFC72EFE43}" dt="2023-06-23T06:54:56.679" v="776" actId="113"/>
          <ac:graphicFrameMkLst>
            <pc:docMk/>
            <pc:sldMk cId="0" sldId="337"/>
            <ac:graphicFrameMk id="6" creationId="{6363160A-D4AB-43DF-A2E5-E8EE4C451AE0}"/>
          </ac:graphicFrameMkLst>
        </pc:graphicFrameChg>
      </pc:sldChg>
      <pc:sldChg chg="addSp delSp modSp">
        <pc:chgData name="Martina Salopek" userId="e043be42-4cc3-4ef2-b2d3-2499b59a05e5" providerId="ADAL" clId="{66CA62ED-2CA6-4BCB-8FA6-B9EFC72EFE43}" dt="2023-06-23T06:56:54.755" v="792" actId="113"/>
        <pc:sldMkLst>
          <pc:docMk/>
          <pc:sldMk cId="2684469411" sldId="352"/>
        </pc:sldMkLst>
        <pc:graphicFrameChg chg="add del mod modGraphic">
          <ac:chgData name="Martina Salopek" userId="e043be42-4cc3-4ef2-b2d3-2499b59a05e5" providerId="ADAL" clId="{66CA62ED-2CA6-4BCB-8FA6-B9EFC72EFE43}" dt="2023-06-23T06:48:01.726" v="744" actId="478"/>
          <ac:graphicFrameMkLst>
            <pc:docMk/>
            <pc:sldMk cId="2684469411" sldId="352"/>
            <ac:graphicFrameMk id="2" creationId="{F747CECA-8E3D-43BE-B0CF-2D8B03C49182}"/>
          </ac:graphicFrameMkLst>
        </pc:graphicFrameChg>
        <pc:graphicFrameChg chg="del">
          <ac:chgData name="Martina Salopek" userId="e043be42-4cc3-4ef2-b2d3-2499b59a05e5" providerId="ADAL" clId="{66CA62ED-2CA6-4BCB-8FA6-B9EFC72EFE43}" dt="2023-06-23T06:47:39.372" v="741" actId="478"/>
          <ac:graphicFrameMkLst>
            <pc:docMk/>
            <pc:sldMk cId="2684469411" sldId="352"/>
            <ac:graphicFrameMk id="3" creationId="{8D191136-105F-4ADD-B5CA-DA36FD195034}"/>
          </ac:graphicFrameMkLst>
        </pc:graphicFrameChg>
        <pc:graphicFrameChg chg="del">
          <ac:chgData name="Martina Salopek" userId="e043be42-4cc3-4ef2-b2d3-2499b59a05e5" providerId="ADAL" clId="{66CA62ED-2CA6-4BCB-8FA6-B9EFC72EFE43}" dt="2023-06-23T06:47:36.467" v="740" actId="478"/>
          <ac:graphicFrameMkLst>
            <pc:docMk/>
            <pc:sldMk cId="2684469411" sldId="352"/>
            <ac:graphicFrameMk id="4" creationId="{5B905DC5-FFFC-4D7C-B770-65677A5B5FD5}"/>
          </ac:graphicFrameMkLst>
        </pc:graphicFrameChg>
        <pc:graphicFrameChg chg="add del mod modGraphic">
          <ac:chgData name="Martina Salopek" userId="e043be42-4cc3-4ef2-b2d3-2499b59a05e5" providerId="ADAL" clId="{66CA62ED-2CA6-4BCB-8FA6-B9EFC72EFE43}" dt="2023-06-23T06:55:12.295" v="777" actId="478"/>
          <ac:graphicFrameMkLst>
            <pc:docMk/>
            <pc:sldMk cId="2684469411" sldId="352"/>
            <ac:graphicFrameMk id="5" creationId="{D51F62C1-1EB5-413A-8F72-E7B53F7B700C}"/>
          </ac:graphicFrameMkLst>
        </pc:graphicFrameChg>
        <pc:graphicFrameChg chg="add mod modGraphic">
          <ac:chgData name="Martina Salopek" userId="e043be42-4cc3-4ef2-b2d3-2499b59a05e5" providerId="ADAL" clId="{66CA62ED-2CA6-4BCB-8FA6-B9EFC72EFE43}" dt="2023-06-23T06:55:44.350" v="783" actId="113"/>
          <ac:graphicFrameMkLst>
            <pc:docMk/>
            <pc:sldMk cId="2684469411" sldId="352"/>
            <ac:graphicFrameMk id="6" creationId="{B5E8A590-FB28-40B6-8BFC-9DEE149A0D79}"/>
          </ac:graphicFrameMkLst>
        </pc:graphicFrameChg>
        <pc:graphicFrameChg chg="add mod modGraphic">
          <ac:chgData name="Martina Salopek" userId="e043be42-4cc3-4ef2-b2d3-2499b59a05e5" providerId="ADAL" clId="{66CA62ED-2CA6-4BCB-8FA6-B9EFC72EFE43}" dt="2023-06-23T06:56:22.497" v="788" actId="113"/>
          <ac:graphicFrameMkLst>
            <pc:docMk/>
            <pc:sldMk cId="2684469411" sldId="352"/>
            <ac:graphicFrameMk id="8" creationId="{E5BBE89A-536B-4A9F-BF73-B31DAB9C7B4F}"/>
          </ac:graphicFrameMkLst>
        </pc:graphicFrameChg>
        <pc:graphicFrameChg chg="add mod modGraphic">
          <ac:chgData name="Martina Salopek" userId="e043be42-4cc3-4ef2-b2d3-2499b59a05e5" providerId="ADAL" clId="{66CA62ED-2CA6-4BCB-8FA6-B9EFC72EFE43}" dt="2023-06-23T06:56:54.755" v="792" actId="113"/>
          <ac:graphicFrameMkLst>
            <pc:docMk/>
            <pc:sldMk cId="2684469411" sldId="352"/>
            <ac:graphicFrameMk id="9" creationId="{008CB673-E8F2-4405-8B8A-C2B55CC72A1E}"/>
          </ac:graphicFrameMkLst>
        </pc:graphicFrameChg>
        <pc:picChg chg="mod">
          <ac:chgData name="Martina Salopek" userId="e043be42-4cc3-4ef2-b2d3-2499b59a05e5" providerId="ADAL" clId="{66CA62ED-2CA6-4BCB-8FA6-B9EFC72EFE43}" dt="2023-06-23T06:49:43.124" v="748" actId="1076"/>
          <ac:picMkLst>
            <pc:docMk/>
            <pc:sldMk cId="2684469411" sldId="352"/>
            <ac:picMk id="7" creationId="{00000000-0000-0000-0000-000000000000}"/>
          </ac:picMkLst>
        </pc:picChg>
      </pc:sldChg>
      <pc:sldChg chg="modSp">
        <pc:chgData name="Martina Salopek" userId="e043be42-4cc3-4ef2-b2d3-2499b59a05e5" providerId="ADAL" clId="{66CA62ED-2CA6-4BCB-8FA6-B9EFC72EFE43}" dt="2023-06-23T07:15:58.701" v="927" actId="20577"/>
        <pc:sldMkLst>
          <pc:docMk/>
          <pc:sldMk cId="3369435440" sldId="355"/>
        </pc:sldMkLst>
        <pc:graphicFrameChg chg="mod">
          <ac:chgData name="Martina Salopek" userId="e043be42-4cc3-4ef2-b2d3-2499b59a05e5" providerId="ADAL" clId="{66CA62ED-2CA6-4BCB-8FA6-B9EFC72EFE43}" dt="2023-06-23T07:15:58.701" v="927" actId="20577"/>
          <ac:graphicFrameMkLst>
            <pc:docMk/>
            <pc:sldMk cId="3369435440" sldId="355"/>
            <ac:graphicFrameMk id="8" creationId="{00000000-0000-0000-0000-000000000000}"/>
          </ac:graphicFrameMkLst>
        </pc:graphicFrameChg>
      </pc:sldChg>
      <pc:sldChg chg="modSp mod">
        <pc:chgData name="Martina Salopek" userId="e043be42-4cc3-4ef2-b2d3-2499b59a05e5" providerId="ADAL" clId="{66CA62ED-2CA6-4BCB-8FA6-B9EFC72EFE43}" dt="2023-06-23T05:49:47.649" v="138" actId="20577"/>
        <pc:sldMkLst>
          <pc:docMk/>
          <pc:sldMk cId="2437570542" sldId="357"/>
        </pc:sldMkLst>
        <pc:graphicFrameChg chg="mod modGraphic">
          <ac:chgData name="Martina Salopek" userId="e043be42-4cc3-4ef2-b2d3-2499b59a05e5" providerId="ADAL" clId="{66CA62ED-2CA6-4BCB-8FA6-B9EFC72EFE43}" dt="2023-06-23T05:49:47.649" v="138" actId="20577"/>
          <ac:graphicFrameMkLst>
            <pc:docMk/>
            <pc:sldMk cId="2437570542" sldId="357"/>
            <ac:graphicFrameMk id="4" creationId="{00000000-0000-0000-0000-000000000000}"/>
          </ac:graphicFrameMkLst>
        </pc:graphicFrameChg>
      </pc:sldChg>
      <pc:sldChg chg="modSp mod">
        <pc:chgData name="Martina Salopek" userId="e043be42-4cc3-4ef2-b2d3-2499b59a05e5" providerId="ADAL" clId="{66CA62ED-2CA6-4BCB-8FA6-B9EFC72EFE43}" dt="2023-06-23T06:21:04.783" v="655"/>
        <pc:sldMkLst>
          <pc:docMk/>
          <pc:sldMk cId="1500681443" sldId="358"/>
        </pc:sldMkLst>
        <pc:spChg chg="mod">
          <ac:chgData name="Martina Salopek" userId="e043be42-4cc3-4ef2-b2d3-2499b59a05e5" providerId="ADAL" clId="{66CA62ED-2CA6-4BCB-8FA6-B9EFC72EFE43}" dt="2023-06-23T06:16:34.660" v="495" actId="20577"/>
          <ac:spMkLst>
            <pc:docMk/>
            <pc:sldMk cId="1500681443" sldId="358"/>
            <ac:spMk id="6" creationId="{00000000-0000-0000-0000-000000000000}"/>
          </ac:spMkLst>
        </pc:spChg>
        <pc:spChg chg="mod">
          <ac:chgData name="Martina Salopek" userId="e043be42-4cc3-4ef2-b2d3-2499b59a05e5" providerId="ADAL" clId="{66CA62ED-2CA6-4BCB-8FA6-B9EFC72EFE43}" dt="2023-06-23T06:00:56.825" v="238" actId="20577"/>
          <ac:spMkLst>
            <pc:docMk/>
            <pc:sldMk cId="1500681443" sldId="358"/>
            <ac:spMk id="7" creationId="{00000000-0000-0000-0000-000000000000}"/>
          </ac:spMkLst>
        </pc:spChg>
        <pc:spChg chg="mod">
          <ac:chgData name="Martina Salopek" userId="e043be42-4cc3-4ef2-b2d3-2499b59a05e5" providerId="ADAL" clId="{66CA62ED-2CA6-4BCB-8FA6-B9EFC72EFE43}" dt="2023-06-23T06:16:42.174" v="501" actId="20577"/>
          <ac:spMkLst>
            <pc:docMk/>
            <pc:sldMk cId="1500681443" sldId="358"/>
            <ac:spMk id="11" creationId="{00000000-0000-0000-0000-000000000000}"/>
          </ac:spMkLst>
        </pc:spChg>
        <pc:graphicFrameChg chg="mod modGraphic">
          <ac:chgData name="Martina Salopek" userId="e043be42-4cc3-4ef2-b2d3-2499b59a05e5" providerId="ADAL" clId="{66CA62ED-2CA6-4BCB-8FA6-B9EFC72EFE43}" dt="2023-06-23T06:20:48.787" v="654"/>
          <ac:graphicFrameMkLst>
            <pc:docMk/>
            <pc:sldMk cId="1500681443" sldId="358"/>
            <ac:graphicFrameMk id="4" creationId="{00000000-0000-0000-0000-000000000000}"/>
          </ac:graphicFrameMkLst>
        </pc:graphicFrameChg>
        <pc:graphicFrameChg chg="mod">
          <ac:chgData name="Martina Salopek" userId="e043be42-4cc3-4ef2-b2d3-2499b59a05e5" providerId="ADAL" clId="{66CA62ED-2CA6-4BCB-8FA6-B9EFC72EFE43}" dt="2023-06-23T06:21:04.783" v="655"/>
          <ac:graphicFrameMkLst>
            <pc:docMk/>
            <pc:sldMk cId="1500681443" sldId="358"/>
            <ac:graphicFrameMk id="5" creationId="{00000000-0000-0000-0000-000000000000}"/>
          </ac:graphicFrameMkLst>
        </pc:graphicFrameChg>
      </pc:sldChg>
      <pc:sldChg chg="addSp delSp modSp">
        <pc:chgData name="Martina Salopek" userId="e043be42-4cc3-4ef2-b2d3-2499b59a05e5" providerId="ADAL" clId="{66CA62ED-2CA6-4BCB-8FA6-B9EFC72EFE43}" dt="2023-06-23T07:05:51.769" v="907"/>
        <pc:sldMkLst>
          <pc:docMk/>
          <pc:sldMk cId="3557953295" sldId="360"/>
        </pc:sldMkLst>
        <pc:graphicFrameChg chg="add del mod modGraphic">
          <ac:chgData name="Martina Salopek" userId="e043be42-4cc3-4ef2-b2d3-2499b59a05e5" providerId="ADAL" clId="{66CA62ED-2CA6-4BCB-8FA6-B9EFC72EFE43}" dt="2023-06-23T06:57:01.457" v="793" actId="478"/>
          <ac:graphicFrameMkLst>
            <pc:docMk/>
            <pc:sldMk cId="3557953295" sldId="360"/>
            <ac:graphicFrameMk id="2" creationId="{157345FA-AA1A-4B7C-A758-8DF43B37B368}"/>
          </ac:graphicFrameMkLst>
        </pc:graphicFrameChg>
        <pc:graphicFrameChg chg="add mod modGraphic">
          <ac:chgData name="Martina Salopek" userId="e043be42-4cc3-4ef2-b2d3-2499b59a05e5" providerId="ADAL" clId="{66CA62ED-2CA6-4BCB-8FA6-B9EFC72EFE43}" dt="2023-06-23T07:05:51.769" v="907"/>
          <ac:graphicFrameMkLst>
            <pc:docMk/>
            <pc:sldMk cId="3557953295" sldId="360"/>
            <ac:graphicFrameMk id="3" creationId="{191AD77F-872E-4456-B610-9B2B1AF07290}"/>
          </ac:graphicFrameMkLst>
        </pc:graphicFrameChg>
        <pc:graphicFrameChg chg="add mod modGraphic">
          <ac:chgData name="Martina Salopek" userId="e043be42-4cc3-4ef2-b2d3-2499b59a05e5" providerId="ADAL" clId="{66CA62ED-2CA6-4BCB-8FA6-B9EFC72EFE43}" dt="2023-06-23T06:58:21.125" v="804" actId="1076"/>
          <ac:graphicFrameMkLst>
            <pc:docMk/>
            <pc:sldMk cId="3557953295" sldId="360"/>
            <ac:graphicFrameMk id="4" creationId="{698401F9-5450-4604-98FC-38A4E6CCE2A2}"/>
          </ac:graphicFrameMkLst>
        </pc:graphicFrameChg>
        <pc:graphicFrameChg chg="del modGraphic">
          <ac:chgData name="Martina Salopek" userId="e043be42-4cc3-4ef2-b2d3-2499b59a05e5" providerId="ADAL" clId="{66CA62ED-2CA6-4BCB-8FA6-B9EFC72EFE43}" dt="2023-06-23T06:51:34.567" v="754" actId="478"/>
          <ac:graphicFrameMkLst>
            <pc:docMk/>
            <pc:sldMk cId="3557953295" sldId="360"/>
            <ac:graphicFrameMk id="5" creationId="{91BA50F0-4D96-4F0A-8369-AC5600F05EAF}"/>
          </ac:graphicFrameMkLst>
        </pc:graphicFrameChg>
        <pc:graphicFrameChg chg="del">
          <ac:chgData name="Martina Salopek" userId="e043be42-4cc3-4ef2-b2d3-2499b59a05e5" providerId="ADAL" clId="{66CA62ED-2CA6-4BCB-8FA6-B9EFC72EFE43}" dt="2023-06-23T06:51:32.442" v="753" actId="478"/>
          <ac:graphicFrameMkLst>
            <pc:docMk/>
            <pc:sldMk cId="3557953295" sldId="360"/>
            <ac:graphicFrameMk id="7" creationId="{E813C7E7-8238-44AE-9E8B-14112ED165E8}"/>
          </ac:graphicFrameMkLst>
        </pc:graphicFrameChg>
        <pc:picChg chg="del">
          <ac:chgData name="Martina Salopek" userId="e043be42-4cc3-4ef2-b2d3-2499b59a05e5" providerId="ADAL" clId="{66CA62ED-2CA6-4BCB-8FA6-B9EFC72EFE43}" dt="2023-06-23T07:03:33.349" v="842" actId="478"/>
          <ac:picMkLst>
            <pc:docMk/>
            <pc:sldMk cId="3557953295" sldId="360"/>
            <ac:picMk id="9" creationId="{00000000-0000-0000-0000-000000000000}"/>
          </ac:picMkLst>
        </pc:picChg>
      </pc:sldChg>
      <pc:sldChg chg="addSp delSp modSp setBg">
        <pc:chgData name="Martina Salopek" userId="e043be42-4cc3-4ef2-b2d3-2499b59a05e5" providerId="ADAL" clId="{66CA62ED-2CA6-4BCB-8FA6-B9EFC72EFE43}" dt="2023-06-23T07:15:19.992" v="926" actId="113"/>
        <pc:sldMkLst>
          <pc:docMk/>
          <pc:sldMk cId="3731347253" sldId="362"/>
        </pc:sldMkLst>
        <pc:graphicFrameChg chg="add mod modGraphic">
          <ac:chgData name="Martina Salopek" userId="e043be42-4cc3-4ef2-b2d3-2499b59a05e5" providerId="ADAL" clId="{66CA62ED-2CA6-4BCB-8FA6-B9EFC72EFE43}" dt="2023-06-23T07:03:29.803" v="841" actId="14100"/>
          <ac:graphicFrameMkLst>
            <pc:docMk/>
            <pc:sldMk cId="3731347253" sldId="362"/>
            <ac:graphicFrameMk id="2" creationId="{68D7855B-3452-49FA-8A32-1C0F785C69D8}"/>
          </ac:graphicFrameMkLst>
        </pc:graphicFrameChg>
        <pc:graphicFrameChg chg="add mod modGraphic">
          <ac:chgData name="Martina Salopek" userId="e043be42-4cc3-4ef2-b2d3-2499b59a05e5" providerId="ADAL" clId="{66CA62ED-2CA6-4BCB-8FA6-B9EFC72EFE43}" dt="2023-06-23T07:00:19.160" v="819" actId="1076"/>
          <ac:graphicFrameMkLst>
            <pc:docMk/>
            <pc:sldMk cId="3731347253" sldId="362"/>
            <ac:graphicFrameMk id="3" creationId="{B818F88C-C8AA-4B66-92D1-372C2A7F2C11}"/>
          </ac:graphicFrameMkLst>
        </pc:graphicFrameChg>
        <pc:graphicFrameChg chg="add mod modGraphic">
          <ac:chgData name="Martina Salopek" userId="e043be42-4cc3-4ef2-b2d3-2499b59a05e5" providerId="ADAL" clId="{66CA62ED-2CA6-4BCB-8FA6-B9EFC72EFE43}" dt="2023-06-23T07:15:19.992" v="926" actId="113"/>
          <ac:graphicFrameMkLst>
            <pc:docMk/>
            <pc:sldMk cId="3731347253" sldId="362"/>
            <ac:graphicFrameMk id="4" creationId="{47634B73-2C0E-4486-BEDB-586954166F7C}"/>
          </ac:graphicFrameMkLst>
        </pc:graphicFrameChg>
        <pc:graphicFrameChg chg="del modGraphic">
          <ac:chgData name="Martina Salopek" userId="e043be42-4cc3-4ef2-b2d3-2499b59a05e5" providerId="ADAL" clId="{66CA62ED-2CA6-4BCB-8FA6-B9EFC72EFE43}" dt="2023-06-23T06:59:12.457" v="807" actId="478"/>
          <ac:graphicFrameMkLst>
            <pc:docMk/>
            <pc:sldMk cId="3731347253" sldId="362"/>
            <ac:graphicFrameMk id="9" creationId="{C3C7F074-5D91-419B-BEF8-9794F434908B}"/>
          </ac:graphicFrameMkLst>
        </pc:graphicFrameChg>
        <pc:graphicFrameChg chg="del">
          <ac:chgData name="Martina Salopek" userId="e043be42-4cc3-4ef2-b2d3-2499b59a05e5" providerId="ADAL" clId="{66CA62ED-2CA6-4BCB-8FA6-B9EFC72EFE43}" dt="2023-06-23T06:59:08.193" v="805" actId="478"/>
          <ac:graphicFrameMkLst>
            <pc:docMk/>
            <pc:sldMk cId="3731347253" sldId="362"/>
            <ac:graphicFrameMk id="10" creationId="{132FFB2C-EAA0-4492-B5F2-3F05E1C719F9}"/>
          </ac:graphicFrameMkLst>
        </pc:graphicFrameChg>
        <pc:picChg chg="del">
          <ac:chgData name="Martina Salopek" userId="e043be42-4cc3-4ef2-b2d3-2499b59a05e5" providerId="ADAL" clId="{66CA62ED-2CA6-4BCB-8FA6-B9EFC72EFE43}" dt="2023-06-23T07:03:26.663" v="840" actId="478"/>
          <ac:picMkLst>
            <pc:docMk/>
            <pc:sldMk cId="3731347253" sldId="362"/>
            <ac:picMk id="6" creationId="{00000000-0000-0000-0000-000000000000}"/>
          </ac:picMkLst>
        </pc:picChg>
      </pc:sldChg>
      <pc:sldChg chg="modSp">
        <pc:chgData name="Martina Salopek" userId="e043be42-4cc3-4ef2-b2d3-2499b59a05e5" providerId="ADAL" clId="{66CA62ED-2CA6-4BCB-8FA6-B9EFC72EFE43}" dt="2023-06-23T06:45:20.936" v="730" actId="5793"/>
        <pc:sldMkLst>
          <pc:docMk/>
          <pc:sldMk cId="402010083" sldId="364"/>
        </pc:sldMkLst>
        <pc:spChg chg="mod">
          <ac:chgData name="Martina Salopek" userId="e043be42-4cc3-4ef2-b2d3-2499b59a05e5" providerId="ADAL" clId="{66CA62ED-2CA6-4BCB-8FA6-B9EFC72EFE43}" dt="2023-06-23T06:45:20.936" v="730" actId="5793"/>
          <ac:spMkLst>
            <pc:docMk/>
            <pc:sldMk cId="402010083" sldId="364"/>
            <ac:spMk id="3" creationId="{7E3AB512-EE00-470B-8232-21A5A89F94D9}"/>
          </ac:spMkLst>
        </pc:spChg>
      </pc:sldChg>
      <pc:sldChg chg="modSp">
        <pc:chgData name="Martina Salopek" userId="e043be42-4cc3-4ef2-b2d3-2499b59a05e5" providerId="ADAL" clId="{66CA62ED-2CA6-4BCB-8FA6-B9EFC72EFE43}" dt="2023-06-23T05:59:54.496" v="236" actId="20577"/>
        <pc:sldMkLst>
          <pc:docMk/>
          <pc:sldMk cId="915342159" sldId="365"/>
        </pc:sldMkLst>
        <pc:spChg chg="mod">
          <ac:chgData name="Martina Salopek" userId="e043be42-4cc3-4ef2-b2d3-2499b59a05e5" providerId="ADAL" clId="{66CA62ED-2CA6-4BCB-8FA6-B9EFC72EFE43}" dt="2023-06-23T05:59:54.496" v="236" actId="20577"/>
          <ac:spMkLst>
            <pc:docMk/>
            <pc:sldMk cId="915342159" sldId="365"/>
            <ac:spMk id="3" creationId="{E7FD378E-2309-49A3-BF19-04DA3FA8C577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Prve Izmjene i dopune 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numRef>
              <c:f>List1!$A$2:$A$10</c:f>
              <c:numCache>
                <c:formatCode>General</c:formatCode>
                <c:ptCount val="9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67</c:v>
                </c:pt>
                <c:pt idx="6">
                  <c:v>68</c:v>
                </c:pt>
                <c:pt idx="7">
                  <c:v>7</c:v>
                </c:pt>
                <c:pt idx="8">
                  <c:v>8</c:v>
                </c:pt>
              </c:numCache>
            </c:numRef>
          </c:cat>
          <c:val>
            <c:numRef>
              <c:f>List1!$B$2:$B$10</c:f>
              <c:numCache>
                <c:formatCode>#,##0.00</c:formatCode>
                <c:ptCount val="9"/>
                <c:pt idx="0">
                  <c:v>16838000</c:v>
                </c:pt>
                <c:pt idx="1">
                  <c:v>94234166.859999999</c:v>
                </c:pt>
                <c:pt idx="2">
                  <c:v>1811952.05</c:v>
                </c:pt>
                <c:pt idx="3">
                  <c:v>11175249.59</c:v>
                </c:pt>
                <c:pt idx="4">
                  <c:v>12305428.34</c:v>
                </c:pt>
                <c:pt idx="5">
                  <c:v>91424371.879999995</c:v>
                </c:pt>
                <c:pt idx="6">
                  <c:v>345178.41</c:v>
                </c:pt>
                <c:pt idx="7">
                  <c:v>1063934.8</c:v>
                </c:pt>
                <c:pt idx="8">
                  <c:v>8248059.4100000001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E7-4DB7-B76F-514ECCCC0E10}"/>
            </c:ext>
          </c:extLst>
        </c:ser>
        <c:ser>
          <c:idx val="3"/>
          <c:order val="1"/>
          <c:tx>
            <c:strRef>
              <c:f>List1!$C$1</c:f>
              <c:strCache>
                <c:ptCount val="1"/>
                <c:pt idx="0">
                  <c:v>Druge Izmjene i dopune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numRef>
              <c:f>List1!$A$2:$A$10</c:f>
              <c:numCache>
                <c:formatCode>General</c:formatCode>
                <c:ptCount val="9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67</c:v>
                </c:pt>
                <c:pt idx="6">
                  <c:v>68</c:v>
                </c:pt>
                <c:pt idx="7">
                  <c:v>7</c:v>
                </c:pt>
                <c:pt idx="8">
                  <c:v>8</c:v>
                </c:pt>
              </c:numCache>
            </c:numRef>
          </c:cat>
          <c:val>
            <c:numRef>
              <c:f>List1!$C$2:$C$10</c:f>
              <c:numCache>
                <c:formatCode>#,##0.00</c:formatCode>
                <c:ptCount val="9"/>
                <c:pt idx="0">
                  <c:v>18668500</c:v>
                </c:pt>
                <c:pt idx="1">
                  <c:v>87886010.400000006</c:v>
                </c:pt>
                <c:pt idx="2">
                  <c:v>1698863.68</c:v>
                </c:pt>
                <c:pt idx="3">
                  <c:v>11142216.35</c:v>
                </c:pt>
                <c:pt idx="4">
                  <c:v>12305428.34</c:v>
                </c:pt>
                <c:pt idx="5">
                  <c:v>91424371.879999995</c:v>
                </c:pt>
                <c:pt idx="6">
                  <c:v>300654.71999999997</c:v>
                </c:pt>
                <c:pt idx="7">
                  <c:v>1059934.81</c:v>
                </c:pt>
                <c:pt idx="8">
                  <c:v>7385361.1600000001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E7-4DB7-B76F-514ECCCC0E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41092736"/>
        <c:axId val="141094272"/>
      </c:barChart>
      <c:catAx>
        <c:axId val="1410927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sr-Latn-RS"/>
          </a:p>
        </c:txPr>
        <c:crossAx val="141094272"/>
        <c:crosses val="autoZero"/>
        <c:auto val="1"/>
        <c:lblAlgn val="ctr"/>
        <c:lblOffset val="100"/>
        <c:noMultiLvlLbl val="0"/>
      </c:catAx>
      <c:valAx>
        <c:axId val="141094272"/>
        <c:scaling>
          <c:orientation val="minMax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 baseline="0"/>
            </a:pPr>
            <a:endParaRPr lang="sr-Latn-RS"/>
          </a:p>
        </c:txPr>
        <c:crossAx val="141092736"/>
        <c:crosses val="autoZero"/>
        <c:crossBetween val="between"/>
        <c:dispUnits>
          <c:builtInUnit val="millions"/>
        </c:dispUnits>
      </c:valAx>
      <c:spPr>
        <a:scene3d>
          <a:camera prst="orthographicFront"/>
          <a:lightRig rig="threePt" dir="t"/>
        </a:scene3d>
        <a:sp3d>
          <a:bevelT/>
        </a:sp3d>
      </c:spPr>
    </c:plotArea>
    <c:legend>
      <c:legendPos val="b"/>
      <c:layout>
        <c:manualLayout>
          <c:xMode val="edge"/>
          <c:yMode val="edge"/>
          <c:x val="0.11654142805926185"/>
          <c:y val="0.87889000984251964"/>
          <c:w val="0.78537590961503045"/>
          <c:h val="0.12110999015748032"/>
        </c:manualLayout>
      </c:layout>
      <c:overlay val="0"/>
      <c:txPr>
        <a:bodyPr/>
        <a:lstStyle/>
        <a:p>
          <a:pPr>
            <a:defRPr sz="1050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Prve izmjene i dopune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List1!$A$2:$A$10</c:f>
              <c:numCache>
                <c:formatCode>General</c:formatCode>
                <c:ptCount val="9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</c:v>
                </c:pt>
                <c:pt idx="8">
                  <c:v>5</c:v>
                </c:pt>
              </c:numCache>
            </c:numRef>
          </c:cat>
          <c:val>
            <c:numRef>
              <c:f>List1!$B$2:$B$10</c:f>
              <c:numCache>
                <c:formatCode>#,##0.00</c:formatCode>
                <c:ptCount val="9"/>
                <c:pt idx="0">
                  <c:v>118390664.92</c:v>
                </c:pt>
                <c:pt idx="1">
                  <c:v>61016095.170000002</c:v>
                </c:pt>
                <c:pt idx="2">
                  <c:v>498393.97</c:v>
                </c:pt>
                <c:pt idx="3">
                  <c:v>1839116.74</c:v>
                </c:pt>
                <c:pt idx="4">
                  <c:v>12436977.210000001</c:v>
                </c:pt>
                <c:pt idx="5">
                  <c:v>4009272.32</c:v>
                </c:pt>
                <c:pt idx="6">
                  <c:v>3522640.79</c:v>
                </c:pt>
                <c:pt idx="7">
                  <c:v>34295606.420000002</c:v>
                </c:pt>
                <c:pt idx="8">
                  <c:v>431232.46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10-4169-B688-43C60E0397C7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Druge izmjene i dopune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List1!$A$2:$A$10</c:f>
              <c:numCache>
                <c:formatCode>General</c:formatCode>
                <c:ptCount val="9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</c:v>
                </c:pt>
                <c:pt idx="8">
                  <c:v>5</c:v>
                </c:pt>
              </c:numCache>
            </c:numRef>
          </c:cat>
          <c:val>
            <c:numRef>
              <c:f>List1!$C$2:$C$10</c:f>
              <c:numCache>
                <c:formatCode>#,##0.00</c:formatCode>
                <c:ptCount val="9"/>
                <c:pt idx="0">
                  <c:v>118130012.75</c:v>
                </c:pt>
                <c:pt idx="1">
                  <c:v>61713900.060000002</c:v>
                </c:pt>
                <c:pt idx="2">
                  <c:v>384072.29</c:v>
                </c:pt>
                <c:pt idx="3">
                  <c:v>1954114.51</c:v>
                </c:pt>
                <c:pt idx="4">
                  <c:v>8548646.9600000009</c:v>
                </c:pt>
                <c:pt idx="5">
                  <c:v>3870641.43</c:v>
                </c:pt>
                <c:pt idx="6">
                  <c:v>3534009.87</c:v>
                </c:pt>
                <c:pt idx="7">
                  <c:v>32299769.670000002</c:v>
                </c:pt>
                <c:pt idx="8">
                  <c:v>429832.46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10-4169-B688-43C60E0397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7072472"/>
        <c:axId val="357072800"/>
      </c:barChart>
      <c:catAx>
        <c:axId val="357072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57072800"/>
        <c:crossesAt val="0"/>
        <c:auto val="1"/>
        <c:lblAlgn val="ctr"/>
        <c:lblOffset val="100"/>
        <c:noMultiLvlLbl val="0"/>
      </c:catAx>
      <c:valAx>
        <c:axId val="357072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57072472"/>
        <c:crosses val="autoZero"/>
        <c:crossBetween val="between"/>
        <c:dispUnits>
          <c:builtInUnit val="millions"/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62992626887611"/>
          <c:y val="4.7994443269744232E-2"/>
          <c:w val="0.62314512248468945"/>
          <c:h val="0.935410402428405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7001968503937006E-2"/>
                  <c:y val="2.844666004852403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FAD-4258-B2E9-24D336CB39C2}"/>
                </c:ext>
              </c:extLst>
            </c:dLbl>
            <c:dLbl>
              <c:idx val="1"/>
              <c:layout>
                <c:manualLayout>
                  <c:x val="3.651891951006124E-2"/>
                  <c:y val="5.689332009704910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AD-4258-B2E9-24D336CB39C2}"/>
                </c:ext>
              </c:extLst>
            </c:dLbl>
            <c:dLbl>
              <c:idx val="2"/>
              <c:layout>
                <c:manualLayout>
                  <c:x val="3.561303017613429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FAD-4258-B2E9-24D336CB39C2}"/>
                </c:ext>
              </c:extLst>
            </c:dLbl>
            <c:dLbl>
              <c:idx val="3"/>
              <c:layout>
                <c:manualLayout>
                  <c:x val="4.0086614173228396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AD-4258-B2E9-24D336CB39C2}"/>
                </c:ext>
              </c:extLst>
            </c:dLbl>
            <c:dLbl>
              <c:idx val="4"/>
              <c:layout>
                <c:manualLayout>
                  <c:x val="5.828816710411204E-2"/>
                  <c:y val="-2.844666004852507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FAD-4258-B2E9-24D336CB39C2}"/>
                </c:ext>
              </c:extLst>
            </c:dLbl>
            <c:dLbl>
              <c:idx val="5"/>
              <c:layout>
                <c:manualLayout>
                  <c:x val="3.5613030176134292E-2"/>
                  <c:y val="-5.2151607629141979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FAD-4258-B2E9-24D336CB39C2}"/>
                </c:ext>
              </c:extLst>
            </c:dLbl>
            <c:dLbl>
              <c:idx val="6"/>
              <c:layout>
                <c:manualLayout>
                  <c:x val="0.32907403762029724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FAD-4258-B2E9-24D336CB39C2}"/>
                </c:ext>
              </c:extLst>
            </c:dLbl>
            <c:dLbl>
              <c:idx val="7"/>
              <c:layout>
                <c:manualLayout>
                  <c:x val="0.19758486439195092"/>
                  <c:y val="-3.129132605337758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FAD-4258-B2E9-24D336CB39C2}"/>
                </c:ext>
              </c:extLst>
            </c:dLbl>
            <c:dLbl>
              <c:idx val="8"/>
              <c:layout>
                <c:manualLayout>
                  <c:x val="5.4428477690288711E-2"/>
                  <c:y val="-3.129132605337760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FAD-4258-B2E9-24D336CB39C2}"/>
                </c:ext>
              </c:extLst>
            </c:dLbl>
            <c:dLbl>
              <c:idx val="9"/>
              <c:layout>
                <c:manualLayout>
                  <c:x val="3.9004747335766116E-2"/>
                  <c:y val="2.84466600485250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FAD-4258-B2E9-24D336CB39C2}"/>
                </c:ext>
              </c:extLst>
            </c:dLbl>
            <c:dLbl>
              <c:idx val="10"/>
              <c:layout>
                <c:manualLayout>
                  <c:x val="2.7777777777777728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97D-482E-9FA1-3A93EE8F04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List1!$A$2:$A$12</c:f>
              <c:strCache>
                <c:ptCount val="11"/>
                <c:pt idx="0">
                  <c:v>Hrvatski branitelji, udruge, demografija i soc.politika 5,6)</c:v>
                </c:pt>
                <c:pt idx="1">
                  <c:v>Javna nabava i upr. imovinom (3,6)</c:v>
                </c:pt>
                <c:pt idx="2">
                  <c:v>Pravni i zajednički poslovi (1,2)</c:v>
                </c:pt>
                <c:pt idx="3">
                  <c:v>Pomorsko dobro, more i promet (1,6)</c:v>
                </c:pt>
                <c:pt idx="4">
                  <c:v>Poljoprivreda, ribarstvo i EU fondovi (8,4)</c:v>
                </c:pt>
                <c:pt idx="5">
                  <c:v>Gospodarstvo i turizam (0,8)</c:v>
                </c:pt>
                <c:pt idx="6">
                  <c:v>Prost. uređenje, zaš. okoliša i komun. poslovi (2,9)</c:v>
                </c:pt>
                <c:pt idx="7">
                  <c:v>Zdravstvo (111,2)</c:v>
                </c:pt>
                <c:pt idx="8">
                  <c:v>Obrazovanje, kult. i šport (87,9)</c:v>
                </c:pt>
                <c:pt idx="9">
                  <c:v>Financije i proračun (6,7)</c:v>
                </c:pt>
                <c:pt idx="10">
                  <c:v>Služba ureda župana (0,4)</c:v>
                </c:pt>
              </c:strCache>
            </c:strRef>
          </c:cat>
          <c:val>
            <c:numRef>
              <c:f>List1!$B$2:$B$12</c:f>
              <c:numCache>
                <c:formatCode>0.00%</c:formatCode>
                <c:ptCount val="11"/>
                <c:pt idx="0">
                  <c:v>2.46E-2</c:v>
                </c:pt>
                <c:pt idx="1">
                  <c:v>1.5900000000000001E-2</c:v>
                </c:pt>
                <c:pt idx="2">
                  <c:v>5.4000000000000003E-3</c:v>
                </c:pt>
                <c:pt idx="3">
                  <c:v>7.1999999999999998E-3</c:v>
                </c:pt>
                <c:pt idx="4">
                  <c:v>3.6499999999999998E-2</c:v>
                </c:pt>
                <c:pt idx="5">
                  <c:v>3.3999999999999998E-3</c:v>
                </c:pt>
                <c:pt idx="6">
                  <c:v>1.2800000000000001E-2</c:v>
                </c:pt>
                <c:pt idx="7">
                  <c:v>0.48159999999999997</c:v>
                </c:pt>
                <c:pt idx="8">
                  <c:v>0.38100000000000001</c:v>
                </c:pt>
                <c:pt idx="9">
                  <c:v>2.92E-2</c:v>
                </c:pt>
                <c:pt idx="10">
                  <c:v>1.8E-3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FAD-4258-B2E9-24D336CB39C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41525760"/>
        <c:axId val="141528448"/>
      </c:barChart>
      <c:catAx>
        <c:axId val="14152576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41528448"/>
        <c:crosses val="autoZero"/>
        <c:auto val="1"/>
        <c:lblAlgn val="ctr"/>
        <c:lblOffset val="100"/>
        <c:noMultiLvlLbl val="0"/>
      </c:catAx>
      <c:valAx>
        <c:axId val="1415284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41525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427299874261276"/>
          <c:y val="5.4265748031496072E-2"/>
          <c:w val="0.57871109559255329"/>
          <c:h val="0.9210415846456693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7911156288968982E-2"/>
                  <c:y val="-6.008768671986686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0C-490E-8733-138E177AC781}"/>
                </c:ext>
              </c:extLst>
            </c:dLbl>
            <c:dLbl>
              <c:idx val="1"/>
              <c:layout>
                <c:manualLayout>
                  <c:x val="5.274595657595677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0C-490E-8733-138E177AC781}"/>
                </c:ext>
              </c:extLst>
            </c:dLbl>
            <c:dLbl>
              <c:idx val="2"/>
              <c:layout>
                <c:manualLayout>
                  <c:x val="3.4614534002971632E-2"/>
                  <c:y val="3.004266057802078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30C-490E-8733-138E177AC781}"/>
                </c:ext>
              </c:extLst>
            </c:dLbl>
            <c:dLbl>
              <c:idx val="3"/>
              <c:layout>
                <c:manualLayout>
                  <c:x val="4.9449334289959478E-2"/>
                  <c:y val="-6.008532115604193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0C-490E-8733-138E177AC781}"/>
                </c:ext>
              </c:extLst>
            </c:dLbl>
            <c:dLbl>
              <c:idx val="4"/>
              <c:layout>
                <c:manualLayout>
                  <c:x val="5.9339201147951708E-2"/>
                  <c:y val="-6.008768671986686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30C-490E-8733-138E177AC781}"/>
                </c:ext>
              </c:extLst>
            </c:dLbl>
            <c:dLbl>
              <c:idx val="5"/>
              <c:layout>
                <c:manualLayout>
                  <c:x val="7.582218278965888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30C-490E-8733-138E177AC781}"/>
                </c:ext>
              </c:extLst>
            </c:dLbl>
            <c:dLbl>
              <c:idx val="6"/>
              <c:layout>
                <c:manualLayout>
                  <c:x val="0.16977604772886087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30C-490E-8733-138E177AC781}"/>
                </c:ext>
              </c:extLst>
            </c:dLbl>
            <c:dLbl>
              <c:idx val="7"/>
              <c:layout>
                <c:manualLayout>
                  <c:x val="0.30042720121044741"/>
                  <c:y val="-3.004266057802106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30C-490E-8733-138E177AC781}"/>
                </c:ext>
              </c:extLst>
            </c:dLbl>
            <c:dLbl>
              <c:idx val="8"/>
              <c:layout>
                <c:manualLayout>
                  <c:x val="3.7911156288968934E-2"/>
                  <c:y val="6.008532115604157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30C-490E-8733-138E177AC7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List1!$A$2:$A$10</c:f>
              <c:strCache>
                <c:ptCount val="9"/>
                <c:pt idx="0">
                  <c:v>Socijalna zaštita (5,4)</c:v>
                </c:pt>
                <c:pt idx="1">
                  <c:v>Obrazovanje (85,2)</c:v>
                </c:pt>
                <c:pt idx="2">
                  <c:v>Rekreacija, kultura i religija (3,1)</c:v>
                </c:pt>
                <c:pt idx="3">
                  <c:v>Zdravstvo (110,9)</c:v>
                </c:pt>
                <c:pt idx="4">
                  <c:v>Usluge unapređenja stanovanja i zajed.(0,8)</c:v>
                </c:pt>
                <c:pt idx="5">
                  <c:v>Zaštita okoliša (2,9)</c:v>
                </c:pt>
                <c:pt idx="6">
                  <c:v>Ekonomski poslovi (7,3)</c:v>
                </c:pt>
                <c:pt idx="7">
                  <c:v>Javni red i sigurnost (0,4)</c:v>
                </c:pt>
                <c:pt idx="8">
                  <c:v>Opće javne usluge (14,3)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2.3599999999999999E-2</c:v>
                </c:pt>
                <c:pt idx="1">
                  <c:v>0.36980000000000002</c:v>
                </c:pt>
                <c:pt idx="2">
                  <c:v>1.35E-2</c:v>
                </c:pt>
                <c:pt idx="3">
                  <c:v>0.48120000000000002</c:v>
                </c:pt>
                <c:pt idx="4">
                  <c:v>3.3E-3</c:v>
                </c:pt>
                <c:pt idx="5">
                  <c:v>1.2500000000000001E-2</c:v>
                </c:pt>
                <c:pt idx="6">
                  <c:v>3.15E-2</c:v>
                </c:pt>
                <c:pt idx="7">
                  <c:v>1.8E-3</c:v>
                </c:pt>
                <c:pt idx="8">
                  <c:v>6.2300000000000001E-2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30C-490E-8733-138E177AC78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45429632"/>
        <c:axId val="145432576"/>
      </c:barChart>
      <c:catAx>
        <c:axId val="14542963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45432576"/>
        <c:crosses val="autoZero"/>
        <c:auto val="1"/>
        <c:lblAlgn val="ctr"/>
        <c:lblOffset val="100"/>
        <c:noMultiLvlLbl val="0"/>
      </c:catAx>
      <c:valAx>
        <c:axId val="1454325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45429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D69540-C5EE-4A3E-8BB1-417CF83C52A3}" type="doc">
      <dgm:prSet loTypeId="urn:microsoft.com/office/officeart/2005/8/layout/vList2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D858A00B-872B-4D14-8BCB-FD5DA9704EC1}">
      <dgm:prSet phldrT="[Tekst]" custT="1"/>
      <dgm:spPr/>
      <dgm:t>
        <a:bodyPr/>
        <a:lstStyle/>
        <a:p>
          <a:r>
            <a:rPr lang="hr-HR" sz="1400" b="1" dirty="0"/>
            <a:t>Prihodi poslovanja</a:t>
          </a:r>
        </a:p>
        <a:p>
          <a:r>
            <a:rPr lang="hr-HR" sz="1400" dirty="0"/>
            <a:t>223.426.045,37 eura</a:t>
          </a:r>
        </a:p>
      </dgm:t>
    </dgm:pt>
    <dgm:pt modelId="{ADA2C2F6-6DF7-4E7B-9FF9-EA53AC415BEC}" type="parTrans" cxnId="{B2094FB8-45BC-4332-890B-2C2B9EDF0BBC}">
      <dgm:prSet/>
      <dgm:spPr/>
      <dgm:t>
        <a:bodyPr/>
        <a:lstStyle/>
        <a:p>
          <a:endParaRPr lang="hr-HR"/>
        </a:p>
      </dgm:t>
    </dgm:pt>
    <dgm:pt modelId="{DD4E373D-ABF8-4174-8D61-CBAFEA9D7616}" type="sibTrans" cxnId="{B2094FB8-45BC-4332-890B-2C2B9EDF0BBC}">
      <dgm:prSet/>
      <dgm:spPr/>
      <dgm:t>
        <a:bodyPr/>
        <a:lstStyle/>
        <a:p>
          <a:endParaRPr lang="hr-HR"/>
        </a:p>
      </dgm:t>
    </dgm:pt>
    <dgm:pt modelId="{0DBF0460-17AD-49D7-AE13-B162857ACAF4}">
      <dgm:prSet phldrT="[Tekst]" custT="1"/>
      <dgm:spPr/>
      <dgm:t>
        <a:bodyPr/>
        <a:lstStyle/>
        <a:p>
          <a:r>
            <a:rPr lang="hr-HR" sz="1400" b="1" dirty="0"/>
            <a:t>Primici od fin. imovine i zaduživanja</a:t>
          </a:r>
        </a:p>
        <a:p>
          <a:r>
            <a:rPr lang="hr-HR" sz="1400" b="1" dirty="0"/>
            <a:t> 7.385.361,16</a:t>
          </a:r>
          <a:r>
            <a:rPr lang="hr-HR" sz="1400" b="0" dirty="0"/>
            <a:t>  eura</a:t>
          </a:r>
        </a:p>
      </dgm:t>
    </dgm:pt>
    <dgm:pt modelId="{F5426032-C706-420B-B3B9-18CC79477F4B}" type="parTrans" cxnId="{DBA659F4-D78C-4C11-97E8-E0D9558334B8}">
      <dgm:prSet/>
      <dgm:spPr/>
      <dgm:t>
        <a:bodyPr/>
        <a:lstStyle/>
        <a:p>
          <a:endParaRPr lang="hr-HR"/>
        </a:p>
      </dgm:t>
    </dgm:pt>
    <dgm:pt modelId="{1465BADE-E651-4D1D-A7FC-51BEEF22B585}" type="sibTrans" cxnId="{DBA659F4-D78C-4C11-97E8-E0D9558334B8}">
      <dgm:prSet/>
      <dgm:spPr/>
      <dgm:t>
        <a:bodyPr/>
        <a:lstStyle/>
        <a:p>
          <a:endParaRPr lang="hr-HR"/>
        </a:p>
      </dgm:t>
    </dgm:pt>
    <dgm:pt modelId="{0740B641-6C4D-4D43-987E-8A98E4A7C33C}">
      <dgm:prSet phldrT="[Tekst]" custT="1"/>
      <dgm:spPr/>
      <dgm:t>
        <a:bodyPr/>
        <a:lstStyle/>
        <a:p>
          <a:r>
            <a:rPr lang="hr-HR" sz="1400" b="1" dirty="0"/>
            <a:t>Prihodi od prodaje nefin. imovine</a:t>
          </a:r>
        </a:p>
        <a:p>
          <a:r>
            <a:rPr lang="hr-HR" sz="1400" b="0" dirty="0"/>
            <a:t>1.059.934,81 eura</a:t>
          </a:r>
        </a:p>
      </dgm:t>
    </dgm:pt>
    <dgm:pt modelId="{64E28D37-A572-4C8F-844D-BB488ADECF84}" type="parTrans" cxnId="{2AA2ECF6-4D47-4EC5-83B3-4A3253BB1082}">
      <dgm:prSet/>
      <dgm:spPr/>
      <dgm:t>
        <a:bodyPr/>
        <a:lstStyle/>
        <a:p>
          <a:endParaRPr lang="hr-HR"/>
        </a:p>
      </dgm:t>
    </dgm:pt>
    <dgm:pt modelId="{0670A606-DF99-4924-A716-690CA6DE5B71}" type="sibTrans" cxnId="{2AA2ECF6-4D47-4EC5-83B3-4A3253BB1082}">
      <dgm:prSet/>
      <dgm:spPr/>
      <dgm:t>
        <a:bodyPr/>
        <a:lstStyle/>
        <a:p>
          <a:endParaRPr lang="hr-HR"/>
        </a:p>
      </dgm:t>
    </dgm:pt>
    <dgm:pt modelId="{5A3839C2-9DFA-4C18-AD73-301A617808C5}">
      <dgm:prSet phldrT="[Tekst]" custT="1"/>
      <dgm:spPr/>
      <dgm:t>
        <a:bodyPr/>
        <a:lstStyle/>
        <a:p>
          <a:r>
            <a:rPr lang="hr-HR" sz="1400" b="1" dirty="0"/>
            <a:t>Preneseni manjak iz 2022. godine</a:t>
          </a:r>
        </a:p>
        <a:p>
          <a:r>
            <a:rPr lang="hr-HR" sz="1400" dirty="0"/>
            <a:t>-1.006.341,34 eura</a:t>
          </a:r>
        </a:p>
      </dgm:t>
    </dgm:pt>
    <dgm:pt modelId="{D89187ED-6184-4939-A810-56BC50D08CC6}" type="parTrans" cxnId="{F3CC750E-61B8-4390-87F5-CD725051E875}">
      <dgm:prSet/>
      <dgm:spPr/>
      <dgm:t>
        <a:bodyPr/>
        <a:lstStyle/>
        <a:p>
          <a:endParaRPr lang="hr-HR"/>
        </a:p>
      </dgm:t>
    </dgm:pt>
    <dgm:pt modelId="{EE3B92C2-1B46-482D-9B11-EE7DA1670A85}" type="sibTrans" cxnId="{F3CC750E-61B8-4390-87F5-CD725051E875}">
      <dgm:prSet/>
      <dgm:spPr/>
      <dgm:t>
        <a:bodyPr/>
        <a:lstStyle/>
        <a:p>
          <a:endParaRPr lang="hr-HR"/>
        </a:p>
      </dgm:t>
    </dgm:pt>
    <dgm:pt modelId="{EB2D8033-FE26-4FC7-AEB3-DEC54653511C}" type="pres">
      <dgm:prSet presAssocID="{4FD69540-C5EE-4A3E-8BB1-417CF83C52A3}" presName="linear" presStyleCnt="0">
        <dgm:presLayoutVars>
          <dgm:animLvl val="lvl"/>
          <dgm:resizeHandles val="exact"/>
        </dgm:presLayoutVars>
      </dgm:prSet>
      <dgm:spPr/>
    </dgm:pt>
    <dgm:pt modelId="{814D3AB5-9D8D-4EFF-9F7B-DDC855E48387}" type="pres">
      <dgm:prSet presAssocID="{D858A00B-872B-4D14-8BCB-FD5DA9704EC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BF81B8E-51A6-4A0F-A383-D62572699C2A}" type="pres">
      <dgm:prSet presAssocID="{DD4E373D-ABF8-4174-8D61-CBAFEA9D7616}" presName="spacer" presStyleCnt="0"/>
      <dgm:spPr/>
    </dgm:pt>
    <dgm:pt modelId="{4430A0A9-EBBE-4851-B8F5-CCC4CB53C15F}" type="pres">
      <dgm:prSet presAssocID="{0DBF0460-17AD-49D7-AE13-B162857ACAF4}" presName="parentText" presStyleLbl="node1" presStyleIdx="1" presStyleCnt="4" custLinFactY="97982" custLinFactNeighborY="100000">
        <dgm:presLayoutVars>
          <dgm:chMax val="0"/>
          <dgm:bulletEnabled val="1"/>
        </dgm:presLayoutVars>
      </dgm:prSet>
      <dgm:spPr/>
    </dgm:pt>
    <dgm:pt modelId="{D77DE0D9-EB7B-4F94-88C8-1996F89C4BCF}" type="pres">
      <dgm:prSet presAssocID="{1465BADE-E651-4D1D-A7FC-51BEEF22B585}" presName="spacer" presStyleCnt="0"/>
      <dgm:spPr/>
    </dgm:pt>
    <dgm:pt modelId="{EEB8353C-810F-499B-9144-B2322D7BC01D}" type="pres">
      <dgm:prSet presAssocID="{0740B641-6C4D-4D43-987E-8A98E4A7C33C}" presName="parentText" presStyleLbl="node1" presStyleIdx="2" presStyleCnt="4" custLinFactY="-100000" custLinFactNeighborY="-106734">
        <dgm:presLayoutVars>
          <dgm:chMax val="0"/>
          <dgm:bulletEnabled val="1"/>
        </dgm:presLayoutVars>
      </dgm:prSet>
      <dgm:spPr/>
    </dgm:pt>
    <dgm:pt modelId="{7D1D1D46-B95D-4F94-A3F1-C75E6CB6DBAB}" type="pres">
      <dgm:prSet presAssocID="{0670A606-DF99-4924-A716-690CA6DE5B71}" presName="spacer" presStyleCnt="0"/>
      <dgm:spPr/>
    </dgm:pt>
    <dgm:pt modelId="{76593AEE-6677-4237-BDA2-3F8F68DC9F91}" type="pres">
      <dgm:prSet presAssocID="{5A3839C2-9DFA-4C18-AD73-301A617808C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3CC750E-61B8-4390-87F5-CD725051E875}" srcId="{4FD69540-C5EE-4A3E-8BB1-417CF83C52A3}" destId="{5A3839C2-9DFA-4C18-AD73-301A617808C5}" srcOrd="3" destOrd="0" parTransId="{D89187ED-6184-4939-A810-56BC50D08CC6}" sibTransId="{EE3B92C2-1B46-482D-9B11-EE7DA1670A85}"/>
    <dgm:cxn modelId="{04FA2863-3BFE-4BFD-9911-88106661BAC4}" type="presOf" srcId="{0DBF0460-17AD-49D7-AE13-B162857ACAF4}" destId="{4430A0A9-EBBE-4851-B8F5-CCC4CB53C15F}" srcOrd="0" destOrd="0" presId="urn:microsoft.com/office/officeart/2005/8/layout/vList2"/>
    <dgm:cxn modelId="{0BCDB4A1-99AF-4BBC-8877-835AA0078198}" type="presOf" srcId="{0740B641-6C4D-4D43-987E-8A98E4A7C33C}" destId="{EEB8353C-810F-499B-9144-B2322D7BC01D}" srcOrd="0" destOrd="0" presId="urn:microsoft.com/office/officeart/2005/8/layout/vList2"/>
    <dgm:cxn modelId="{3380F2A7-CDDD-497F-9BC1-8E80E2833BC0}" type="presOf" srcId="{D858A00B-872B-4D14-8BCB-FD5DA9704EC1}" destId="{814D3AB5-9D8D-4EFF-9F7B-DDC855E48387}" srcOrd="0" destOrd="0" presId="urn:microsoft.com/office/officeart/2005/8/layout/vList2"/>
    <dgm:cxn modelId="{B2094FB8-45BC-4332-890B-2C2B9EDF0BBC}" srcId="{4FD69540-C5EE-4A3E-8BB1-417CF83C52A3}" destId="{D858A00B-872B-4D14-8BCB-FD5DA9704EC1}" srcOrd="0" destOrd="0" parTransId="{ADA2C2F6-6DF7-4E7B-9FF9-EA53AC415BEC}" sibTransId="{DD4E373D-ABF8-4174-8D61-CBAFEA9D7616}"/>
    <dgm:cxn modelId="{181D85DB-B348-4C9A-8ADD-53E71B61FC6C}" type="presOf" srcId="{4FD69540-C5EE-4A3E-8BB1-417CF83C52A3}" destId="{EB2D8033-FE26-4FC7-AEB3-DEC54653511C}" srcOrd="0" destOrd="0" presId="urn:microsoft.com/office/officeart/2005/8/layout/vList2"/>
    <dgm:cxn modelId="{DBA659F4-D78C-4C11-97E8-E0D9558334B8}" srcId="{4FD69540-C5EE-4A3E-8BB1-417CF83C52A3}" destId="{0DBF0460-17AD-49D7-AE13-B162857ACAF4}" srcOrd="1" destOrd="0" parTransId="{F5426032-C706-420B-B3B9-18CC79477F4B}" sibTransId="{1465BADE-E651-4D1D-A7FC-51BEEF22B585}"/>
    <dgm:cxn modelId="{2AA2ECF6-4D47-4EC5-83B3-4A3253BB1082}" srcId="{4FD69540-C5EE-4A3E-8BB1-417CF83C52A3}" destId="{0740B641-6C4D-4D43-987E-8A98E4A7C33C}" srcOrd="2" destOrd="0" parTransId="{64E28D37-A572-4C8F-844D-BB488ADECF84}" sibTransId="{0670A606-DF99-4924-A716-690CA6DE5B71}"/>
    <dgm:cxn modelId="{6ED528FE-D495-48FF-8435-6285A4D17681}" type="presOf" srcId="{5A3839C2-9DFA-4C18-AD73-301A617808C5}" destId="{76593AEE-6677-4237-BDA2-3F8F68DC9F91}" srcOrd="0" destOrd="0" presId="urn:microsoft.com/office/officeart/2005/8/layout/vList2"/>
    <dgm:cxn modelId="{F25143B1-5BA7-41FE-8AED-D989508BC44A}" type="presParOf" srcId="{EB2D8033-FE26-4FC7-AEB3-DEC54653511C}" destId="{814D3AB5-9D8D-4EFF-9F7B-DDC855E48387}" srcOrd="0" destOrd="0" presId="urn:microsoft.com/office/officeart/2005/8/layout/vList2"/>
    <dgm:cxn modelId="{E4CC0F17-95D4-48AB-89D0-5FD95AD6F75A}" type="presParOf" srcId="{EB2D8033-FE26-4FC7-AEB3-DEC54653511C}" destId="{6BF81B8E-51A6-4A0F-A383-D62572699C2A}" srcOrd="1" destOrd="0" presId="urn:microsoft.com/office/officeart/2005/8/layout/vList2"/>
    <dgm:cxn modelId="{0AA04C44-0B2E-47D3-9629-4DD9B637A49D}" type="presParOf" srcId="{EB2D8033-FE26-4FC7-AEB3-DEC54653511C}" destId="{4430A0A9-EBBE-4851-B8F5-CCC4CB53C15F}" srcOrd="2" destOrd="0" presId="urn:microsoft.com/office/officeart/2005/8/layout/vList2"/>
    <dgm:cxn modelId="{DEA20093-657C-4D24-A3AF-4ADA7B17D33E}" type="presParOf" srcId="{EB2D8033-FE26-4FC7-AEB3-DEC54653511C}" destId="{D77DE0D9-EB7B-4F94-88C8-1996F89C4BCF}" srcOrd="3" destOrd="0" presId="urn:microsoft.com/office/officeart/2005/8/layout/vList2"/>
    <dgm:cxn modelId="{D8831B78-7114-4CAF-BE8B-43B283FDD28E}" type="presParOf" srcId="{EB2D8033-FE26-4FC7-AEB3-DEC54653511C}" destId="{EEB8353C-810F-499B-9144-B2322D7BC01D}" srcOrd="4" destOrd="0" presId="urn:microsoft.com/office/officeart/2005/8/layout/vList2"/>
    <dgm:cxn modelId="{BA4B1023-D9B2-4FDC-B2FD-CB3530AE9ABC}" type="presParOf" srcId="{EB2D8033-FE26-4FC7-AEB3-DEC54653511C}" destId="{7D1D1D46-B95D-4F94-A3F1-C75E6CB6DBAB}" srcOrd="5" destOrd="0" presId="urn:microsoft.com/office/officeart/2005/8/layout/vList2"/>
    <dgm:cxn modelId="{10181D2D-E865-4BDF-9263-AF1C6418801D}" type="presParOf" srcId="{EB2D8033-FE26-4FC7-AEB3-DEC54653511C}" destId="{76593AEE-6677-4237-BDA2-3F8F68DC9F91}" srcOrd="6" destOrd="0" presId="urn:microsoft.com/office/officeart/2005/8/layout/vList2"/>
  </dgm:cxnLst>
  <dgm:bg/>
  <dgm:whole>
    <a:ln w="12700" cmpd="sng"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26BE36-E252-491F-AAD2-983F57453A0D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0E8F3666-0CDF-487A-A0EB-0B445E6DC281}">
      <dgm:prSet phldrT="[Teks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hr-HR" b="1" u="none" dirty="0"/>
            <a:t>Prve izmjene i dopune za 2023. godinu</a:t>
          </a:r>
          <a:endParaRPr lang="hr-HR" dirty="0"/>
        </a:p>
      </dgm:t>
    </dgm:pt>
    <dgm:pt modelId="{B7C032C1-7D47-4B0A-BAA1-EC841E5EF506}" type="parTrans" cxnId="{6D710EFC-58B7-4AAD-86A5-E95EEFF28CBC}">
      <dgm:prSet/>
      <dgm:spPr/>
      <dgm:t>
        <a:bodyPr/>
        <a:lstStyle/>
        <a:p>
          <a:endParaRPr lang="hr-HR"/>
        </a:p>
      </dgm:t>
    </dgm:pt>
    <dgm:pt modelId="{49399E65-3FC3-4E53-BD1E-830966E1C3B3}" type="sibTrans" cxnId="{6D710EFC-58B7-4AAD-86A5-E95EEFF28CBC}">
      <dgm:prSet/>
      <dgm:spPr/>
      <dgm:t>
        <a:bodyPr/>
        <a:lstStyle/>
        <a:p>
          <a:endParaRPr lang="hr-HR"/>
        </a:p>
      </dgm:t>
    </dgm:pt>
    <dgm:pt modelId="{8752EB39-EF3F-4E60-88D6-7C6C9C0EA8D5}">
      <dgm:prSet phldrT="[Teks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hr-HR" b="1" u="none" dirty="0"/>
            <a:t>Druge izmjene i dopune za 2023. godinu</a:t>
          </a:r>
          <a:endParaRPr lang="hr-HR" dirty="0"/>
        </a:p>
      </dgm:t>
    </dgm:pt>
    <dgm:pt modelId="{60796E6D-CE70-45BE-91F5-9A3CCB782BB1}" type="parTrans" cxnId="{E47C9CF3-AB4E-48BB-82A6-BDCD45F9C424}">
      <dgm:prSet/>
      <dgm:spPr/>
      <dgm:t>
        <a:bodyPr/>
        <a:lstStyle/>
        <a:p>
          <a:endParaRPr lang="hr-HR"/>
        </a:p>
      </dgm:t>
    </dgm:pt>
    <dgm:pt modelId="{94FCF778-1509-445F-95EF-3A5224AA36F7}" type="sibTrans" cxnId="{E47C9CF3-AB4E-48BB-82A6-BDCD45F9C424}">
      <dgm:prSet/>
      <dgm:spPr/>
      <dgm:t>
        <a:bodyPr/>
        <a:lstStyle/>
        <a:p>
          <a:endParaRPr lang="hr-HR"/>
        </a:p>
      </dgm:t>
    </dgm:pt>
    <dgm:pt modelId="{10A0D5B4-1844-4732-B408-8F489F201046}">
      <dgm:prSet phldrT="[Tekst]" custT="1"/>
      <dgm:spPr/>
      <dgm:t>
        <a:bodyPr/>
        <a:lstStyle/>
        <a:p>
          <a:r>
            <a:rPr lang="hr-HR" sz="1800" b="1" u="sng" dirty="0"/>
            <a:t>230.865.000,00 eura</a:t>
          </a:r>
          <a:endParaRPr lang="hr-HR" sz="1800" dirty="0"/>
        </a:p>
      </dgm:t>
    </dgm:pt>
    <dgm:pt modelId="{75015A60-AC00-4D79-AD59-9CA1C6173538}" type="parTrans" cxnId="{0FDE90DF-36C0-4F29-99AF-90E5F3DED5D7}">
      <dgm:prSet/>
      <dgm:spPr/>
      <dgm:t>
        <a:bodyPr/>
        <a:lstStyle/>
        <a:p>
          <a:endParaRPr lang="hr-HR"/>
        </a:p>
      </dgm:t>
    </dgm:pt>
    <dgm:pt modelId="{2A6DCE8B-6EE6-464B-9C43-32423D953190}" type="sibTrans" cxnId="{0FDE90DF-36C0-4F29-99AF-90E5F3DED5D7}">
      <dgm:prSet/>
      <dgm:spPr/>
      <dgm:t>
        <a:bodyPr/>
        <a:lstStyle/>
        <a:p>
          <a:endParaRPr lang="hr-HR"/>
        </a:p>
      </dgm:t>
    </dgm:pt>
    <dgm:pt modelId="{9B622B78-48DD-4E28-A0C3-A5A78DA4306F}">
      <dgm:prSet phldrT="[Tekst]" custT="1"/>
      <dgm:spPr/>
      <dgm:t>
        <a:bodyPr/>
        <a:lstStyle/>
        <a:p>
          <a:r>
            <a:rPr lang="hr-HR" sz="1800" b="1" u="sng" dirty="0"/>
            <a:t>236.440.000,00 eura</a:t>
          </a:r>
        </a:p>
      </dgm:t>
    </dgm:pt>
    <dgm:pt modelId="{09E5B4A6-1EA5-4A31-BB7E-B507FEA4A4EA}" type="sibTrans" cxnId="{39166907-9414-4293-A069-2C8F2508214A}">
      <dgm:prSet/>
      <dgm:spPr/>
      <dgm:t>
        <a:bodyPr/>
        <a:lstStyle/>
        <a:p>
          <a:endParaRPr lang="hr-HR"/>
        </a:p>
      </dgm:t>
    </dgm:pt>
    <dgm:pt modelId="{D86EB72A-E986-49C2-9919-621F5F39CF13}" type="parTrans" cxnId="{39166907-9414-4293-A069-2C8F2508214A}">
      <dgm:prSet/>
      <dgm:spPr/>
      <dgm:t>
        <a:bodyPr/>
        <a:lstStyle/>
        <a:p>
          <a:endParaRPr lang="hr-HR"/>
        </a:p>
      </dgm:t>
    </dgm:pt>
    <dgm:pt modelId="{3691E4EA-0FC3-40A0-902F-375A40C848C6}" type="pres">
      <dgm:prSet presAssocID="{8F26BE36-E252-491F-AAD2-983F57453A0D}" presName="Name0" presStyleCnt="0">
        <dgm:presLayoutVars>
          <dgm:dir/>
          <dgm:animLvl val="lvl"/>
          <dgm:resizeHandles val="exact"/>
        </dgm:presLayoutVars>
      </dgm:prSet>
      <dgm:spPr/>
    </dgm:pt>
    <dgm:pt modelId="{BF7E4E31-F027-413D-B094-9DEBF58F0A16}" type="pres">
      <dgm:prSet presAssocID="{8752EB39-EF3F-4E60-88D6-7C6C9C0EA8D5}" presName="boxAndChildren" presStyleCnt="0"/>
      <dgm:spPr/>
    </dgm:pt>
    <dgm:pt modelId="{1896A4B6-9FD5-46EC-878E-635C9E9E1691}" type="pres">
      <dgm:prSet presAssocID="{8752EB39-EF3F-4E60-88D6-7C6C9C0EA8D5}" presName="parentTextBox" presStyleLbl="node1" presStyleIdx="0" presStyleCnt="2"/>
      <dgm:spPr/>
    </dgm:pt>
    <dgm:pt modelId="{6AF623C0-3814-43EE-9A05-13F8A7A95A8B}" type="pres">
      <dgm:prSet presAssocID="{8752EB39-EF3F-4E60-88D6-7C6C9C0EA8D5}" presName="entireBox" presStyleLbl="node1" presStyleIdx="0" presStyleCnt="2"/>
      <dgm:spPr/>
    </dgm:pt>
    <dgm:pt modelId="{D1CC19AE-229D-4BFA-B1A4-57ADF158AF28}" type="pres">
      <dgm:prSet presAssocID="{8752EB39-EF3F-4E60-88D6-7C6C9C0EA8D5}" presName="descendantBox" presStyleCnt="0"/>
      <dgm:spPr/>
    </dgm:pt>
    <dgm:pt modelId="{F86DDC54-07A8-4C8C-931B-31A05F11A916}" type="pres">
      <dgm:prSet presAssocID="{10A0D5B4-1844-4732-B408-8F489F201046}" presName="childTextBox" presStyleLbl="fgAccFollowNode1" presStyleIdx="0" presStyleCnt="2">
        <dgm:presLayoutVars>
          <dgm:bulletEnabled val="1"/>
        </dgm:presLayoutVars>
      </dgm:prSet>
      <dgm:spPr/>
    </dgm:pt>
    <dgm:pt modelId="{6575BFFB-8E0B-4AE8-8AC8-A4975C58FE87}" type="pres">
      <dgm:prSet presAssocID="{49399E65-3FC3-4E53-BD1E-830966E1C3B3}" presName="sp" presStyleCnt="0"/>
      <dgm:spPr/>
    </dgm:pt>
    <dgm:pt modelId="{4990A0AF-9919-4A09-BFC5-2FE46AB0BE0F}" type="pres">
      <dgm:prSet presAssocID="{0E8F3666-0CDF-487A-A0EB-0B445E6DC281}" presName="arrowAndChildren" presStyleCnt="0"/>
      <dgm:spPr/>
    </dgm:pt>
    <dgm:pt modelId="{039EE1EC-57F6-478E-A90D-C1ED366C99D7}" type="pres">
      <dgm:prSet presAssocID="{0E8F3666-0CDF-487A-A0EB-0B445E6DC281}" presName="parentTextArrow" presStyleLbl="node1" presStyleIdx="0" presStyleCnt="2"/>
      <dgm:spPr/>
    </dgm:pt>
    <dgm:pt modelId="{9D572A36-63FB-4DFF-80AC-FF5C3A4E0733}" type="pres">
      <dgm:prSet presAssocID="{0E8F3666-0CDF-487A-A0EB-0B445E6DC281}" presName="arrow" presStyleLbl="node1" presStyleIdx="1" presStyleCnt="2" custLinFactNeighborX="-2370" custLinFactNeighborY="-83"/>
      <dgm:spPr/>
    </dgm:pt>
    <dgm:pt modelId="{CC2BA3B8-27FF-4181-900D-E8945C5C7F16}" type="pres">
      <dgm:prSet presAssocID="{0E8F3666-0CDF-487A-A0EB-0B445E6DC281}" presName="descendantArrow" presStyleCnt="0"/>
      <dgm:spPr/>
    </dgm:pt>
    <dgm:pt modelId="{A874D18E-C23D-4AAD-BFB3-DCD43FDAC840}" type="pres">
      <dgm:prSet presAssocID="{9B622B78-48DD-4E28-A0C3-A5A78DA4306F}" presName="childTextArrow" presStyleLbl="fgAccFollowNode1" presStyleIdx="1" presStyleCnt="2">
        <dgm:presLayoutVars>
          <dgm:bulletEnabled val="1"/>
        </dgm:presLayoutVars>
      </dgm:prSet>
      <dgm:spPr/>
    </dgm:pt>
  </dgm:ptLst>
  <dgm:cxnLst>
    <dgm:cxn modelId="{39166907-9414-4293-A069-2C8F2508214A}" srcId="{0E8F3666-0CDF-487A-A0EB-0B445E6DC281}" destId="{9B622B78-48DD-4E28-A0C3-A5A78DA4306F}" srcOrd="0" destOrd="0" parTransId="{D86EB72A-E986-49C2-9919-621F5F39CF13}" sibTransId="{09E5B4A6-1EA5-4A31-BB7E-B507FEA4A4EA}"/>
    <dgm:cxn modelId="{A288612F-9EDD-44D8-A694-86F4D271E0C6}" type="presOf" srcId="{0E8F3666-0CDF-487A-A0EB-0B445E6DC281}" destId="{9D572A36-63FB-4DFF-80AC-FF5C3A4E0733}" srcOrd="1" destOrd="0" presId="urn:microsoft.com/office/officeart/2005/8/layout/process4"/>
    <dgm:cxn modelId="{3F310638-F033-482A-A7D3-BCCD279D5DD9}" type="presOf" srcId="{8F26BE36-E252-491F-AAD2-983F57453A0D}" destId="{3691E4EA-0FC3-40A0-902F-375A40C848C6}" srcOrd="0" destOrd="0" presId="urn:microsoft.com/office/officeart/2005/8/layout/process4"/>
    <dgm:cxn modelId="{67D4943E-B2B6-40D3-AE17-B2BFDEFE6654}" type="presOf" srcId="{9B622B78-48DD-4E28-A0C3-A5A78DA4306F}" destId="{A874D18E-C23D-4AAD-BFB3-DCD43FDAC840}" srcOrd="0" destOrd="0" presId="urn:microsoft.com/office/officeart/2005/8/layout/process4"/>
    <dgm:cxn modelId="{DFF1BD40-7B68-4D89-8465-810DD197383B}" type="presOf" srcId="{8752EB39-EF3F-4E60-88D6-7C6C9C0EA8D5}" destId="{1896A4B6-9FD5-46EC-878E-635C9E9E1691}" srcOrd="0" destOrd="0" presId="urn:microsoft.com/office/officeart/2005/8/layout/process4"/>
    <dgm:cxn modelId="{7AD45E8A-A868-41BF-A7F7-9AF89E0D2BDF}" type="presOf" srcId="{10A0D5B4-1844-4732-B408-8F489F201046}" destId="{F86DDC54-07A8-4C8C-931B-31A05F11A916}" srcOrd="0" destOrd="0" presId="urn:microsoft.com/office/officeart/2005/8/layout/process4"/>
    <dgm:cxn modelId="{0FDE90DF-36C0-4F29-99AF-90E5F3DED5D7}" srcId="{8752EB39-EF3F-4E60-88D6-7C6C9C0EA8D5}" destId="{10A0D5B4-1844-4732-B408-8F489F201046}" srcOrd="0" destOrd="0" parTransId="{75015A60-AC00-4D79-AD59-9CA1C6173538}" sibTransId="{2A6DCE8B-6EE6-464B-9C43-32423D953190}"/>
    <dgm:cxn modelId="{E47C9CF3-AB4E-48BB-82A6-BDCD45F9C424}" srcId="{8F26BE36-E252-491F-AAD2-983F57453A0D}" destId="{8752EB39-EF3F-4E60-88D6-7C6C9C0EA8D5}" srcOrd="1" destOrd="0" parTransId="{60796E6D-CE70-45BE-91F5-9A3CCB782BB1}" sibTransId="{94FCF778-1509-445F-95EF-3A5224AA36F7}"/>
    <dgm:cxn modelId="{DA68F2F5-286B-4740-A1A1-4AC7BED1F4E1}" type="presOf" srcId="{8752EB39-EF3F-4E60-88D6-7C6C9C0EA8D5}" destId="{6AF623C0-3814-43EE-9A05-13F8A7A95A8B}" srcOrd="1" destOrd="0" presId="urn:microsoft.com/office/officeart/2005/8/layout/process4"/>
    <dgm:cxn modelId="{88F8DFF7-780D-493F-B3D3-918002FC4330}" type="presOf" srcId="{0E8F3666-0CDF-487A-A0EB-0B445E6DC281}" destId="{039EE1EC-57F6-478E-A90D-C1ED366C99D7}" srcOrd="0" destOrd="0" presId="urn:microsoft.com/office/officeart/2005/8/layout/process4"/>
    <dgm:cxn modelId="{6D710EFC-58B7-4AAD-86A5-E95EEFF28CBC}" srcId="{8F26BE36-E252-491F-AAD2-983F57453A0D}" destId="{0E8F3666-0CDF-487A-A0EB-0B445E6DC281}" srcOrd="0" destOrd="0" parTransId="{B7C032C1-7D47-4B0A-BAA1-EC841E5EF506}" sibTransId="{49399E65-3FC3-4E53-BD1E-830966E1C3B3}"/>
    <dgm:cxn modelId="{0DFA450F-8051-490E-9531-21FC90E4D70B}" type="presParOf" srcId="{3691E4EA-0FC3-40A0-902F-375A40C848C6}" destId="{BF7E4E31-F027-413D-B094-9DEBF58F0A16}" srcOrd="0" destOrd="0" presId="urn:microsoft.com/office/officeart/2005/8/layout/process4"/>
    <dgm:cxn modelId="{8B10DF43-E43D-41D8-AC1A-AD235F71B11B}" type="presParOf" srcId="{BF7E4E31-F027-413D-B094-9DEBF58F0A16}" destId="{1896A4B6-9FD5-46EC-878E-635C9E9E1691}" srcOrd="0" destOrd="0" presId="urn:microsoft.com/office/officeart/2005/8/layout/process4"/>
    <dgm:cxn modelId="{DFC191BC-1515-4FE8-B9C6-BEF8AD7402FB}" type="presParOf" srcId="{BF7E4E31-F027-413D-B094-9DEBF58F0A16}" destId="{6AF623C0-3814-43EE-9A05-13F8A7A95A8B}" srcOrd="1" destOrd="0" presId="urn:microsoft.com/office/officeart/2005/8/layout/process4"/>
    <dgm:cxn modelId="{05847BA0-B5EB-4212-ABB5-128E5B0AC18A}" type="presParOf" srcId="{BF7E4E31-F027-413D-B094-9DEBF58F0A16}" destId="{D1CC19AE-229D-4BFA-B1A4-57ADF158AF28}" srcOrd="2" destOrd="0" presId="urn:microsoft.com/office/officeart/2005/8/layout/process4"/>
    <dgm:cxn modelId="{399FE88D-9189-455F-9316-90C386E827D3}" type="presParOf" srcId="{D1CC19AE-229D-4BFA-B1A4-57ADF158AF28}" destId="{F86DDC54-07A8-4C8C-931B-31A05F11A916}" srcOrd="0" destOrd="0" presId="urn:microsoft.com/office/officeart/2005/8/layout/process4"/>
    <dgm:cxn modelId="{F3E44FB6-11B0-4B70-8F59-D2EF44061CF5}" type="presParOf" srcId="{3691E4EA-0FC3-40A0-902F-375A40C848C6}" destId="{6575BFFB-8E0B-4AE8-8AC8-A4975C58FE87}" srcOrd="1" destOrd="0" presId="urn:microsoft.com/office/officeart/2005/8/layout/process4"/>
    <dgm:cxn modelId="{CDF149E7-0EB2-4F27-AC28-E667B91BF36C}" type="presParOf" srcId="{3691E4EA-0FC3-40A0-902F-375A40C848C6}" destId="{4990A0AF-9919-4A09-BFC5-2FE46AB0BE0F}" srcOrd="2" destOrd="0" presId="urn:microsoft.com/office/officeart/2005/8/layout/process4"/>
    <dgm:cxn modelId="{AA5AC73C-AD0C-49CF-9DB6-C7EDD325D95E}" type="presParOf" srcId="{4990A0AF-9919-4A09-BFC5-2FE46AB0BE0F}" destId="{039EE1EC-57F6-478E-A90D-C1ED366C99D7}" srcOrd="0" destOrd="0" presId="urn:microsoft.com/office/officeart/2005/8/layout/process4"/>
    <dgm:cxn modelId="{22D9DC48-03A3-4CD7-96CA-22E979BDBEF2}" type="presParOf" srcId="{4990A0AF-9919-4A09-BFC5-2FE46AB0BE0F}" destId="{9D572A36-63FB-4DFF-80AC-FF5C3A4E0733}" srcOrd="1" destOrd="0" presId="urn:microsoft.com/office/officeart/2005/8/layout/process4"/>
    <dgm:cxn modelId="{CB3ADDC2-B752-4AF4-864C-36C1A20F18BB}" type="presParOf" srcId="{4990A0AF-9919-4A09-BFC5-2FE46AB0BE0F}" destId="{CC2BA3B8-27FF-4181-900D-E8945C5C7F16}" srcOrd="2" destOrd="0" presId="urn:microsoft.com/office/officeart/2005/8/layout/process4"/>
    <dgm:cxn modelId="{3D70676A-433B-42D1-BC84-C065700F7E25}" type="presParOf" srcId="{CC2BA3B8-27FF-4181-900D-E8945C5C7F16}" destId="{A874D18E-C23D-4AAD-BFB3-DCD43FDAC84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D64414-1755-40BD-88C0-4425CFF12AD4}" type="doc">
      <dgm:prSet loTypeId="urn:microsoft.com/office/officeart/2005/8/layout/cycle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99868694-2B04-4CDC-B8AE-C799EF2F1EC3}">
      <dgm:prSet custT="1"/>
      <dgm:spPr/>
      <dgm:t>
        <a:bodyPr/>
        <a:lstStyle/>
        <a:p>
          <a:r>
            <a:rPr lang="hr-HR" sz="1100" b="1" dirty="0"/>
            <a:t>Osnovne škole osim onih na području grada Zadra - 27</a:t>
          </a:r>
        </a:p>
      </dgm:t>
    </dgm:pt>
    <dgm:pt modelId="{1EEE99BC-7EA4-49B6-9149-08E09033A835}" type="parTrans" cxnId="{FA104260-8BAA-42C4-8F22-7E780D4ECCC1}">
      <dgm:prSet/>
      <dgm:spPr/>
      <dgm:t>
        <a:bodyPr/>
        <a:lstStyle/>
        <a:p>
          <a:endParaRPr lang="hr-HR"/>
        </a:p>
      </dgm:t>
    </dgm:pt>
    <dgm:pt modelId="{6A090D69-81CF-47B0-BAA9-2ADD287336F3}" type="sibTrans" cxnId="{FA104260-8BAA-42C4-8F22-7E780D4ECCC1}">
      <dgm:prSet/>
      <dgm:spPr/>
      <dgm:t>
        <a:bodyPr/>
        <a:lstStyle/>
        <a:p>
          <a:endParaRPr lang="hr-HR"/>
        </a:p>
      </dgm:t>
    </dgm:pt>
    <dgm:pt modelId="{ACB2AEB5-1D4B-4A81-9BB7-976A9FF29CB5}">
      <dgm:prSet custT="1"/>
      <dgm:spPr/>
      <dgm:t>
        <a:bodyPr/>
        <a:lstStyle/>
        <a:p>
          <a:r>
            <a:rPr lang="pl-PL" sz="1100" b="1" dirty="0"/>
            <a:t>Zavod za prostorno uređenje, JU Natura Jadera - 2 </a:t>
          </a:r>
          <a:endParaRPr lang="hr-HR" sz="1100" b="1" dirty="0"/>
        </a:p>
      </dgm:t>
    </dgm:pt>
    <dgm:pt modelId="{32A61A78-7918-457E-8832-1061F1826A75}" type="parTrans" cxnId="{664D9F94-7CF7-4A8D-A1A3-7F77E9A43CC3}">
      <dgm:prSet/>
      <dgm:spPr/>
      <dgm:t>
        <a:bodyPr/>
        <a:lstStyle/>
        <a:p>
          <a:endParaRPr lang="hr-HR"/>
        </a:p>
      </dgm:t>
    </dgm:pt>
    <dgm:pt modelId="{0B3CBCA6-91F4-4452-9961-0541D675092B}" type="sibTrans" cxnId="{664D9F94-7CF7-4A8D-A1A3-7F77E9A43CC3}">
      <dgm:prSet/>
      <dgm:spPr/>
      <dgm:t>
        <a:bodyPr/>
        <a:lstStyle/>
        <a:p>
          <a:endParaRPr lang="hr-HR"/>
        </a:p>
      </dgm:t>
    </dgm:pt>
    <dgm:pt modelId="{42C1943F-5875-4343-90A2-DE096B2F6B2A}">
      <dgm:prSet custT="1"/>
      <dgm:spPr/>
      <dgm:t>
        <a:bodyPr/>
        <a:lstStyle/>
        <a:p>
          <a:r>
            <a:rPr lang="hr-HR" sz="1100" b="1" dirty="0"/>
            <a:t>ZADRA, AGRRA, INOVACIJA - 3</a:t>
          </a:r>
        </a:p>
      </dgm:t>
    </dgm:pt>
    <dgm:pt modelId="{FAEFAE6A-0E90-4BD0-8119-B34890B9CF0B}" type="parTrans" cxnId="{68FA2E21-EDCD-4B2D-8336-5715E5015DDC}">
      <dgm:prSet/>
      <dgm:spPr/>
      <dgm:t>
        <a:bodyPr/>
        <a:lstStyle/>
        <a:p>
          <a:endParaRPr lang="hr-HR"/>
        </a:p>
      </dgm:t>
    </dgm:pt>
    <dgm:pt modelId="{ED0EB014-094F-41A8-9FF8-B731C71AE7C3}" type="sibTrans" cxnId="{68FA2E21-EDCD-4B2D-8336-5715E5015DDC}">
      <dgm:prSet/>
      <dgm:spPr/>
      <dgm:t>
        <a:bodyPr/>
        <a:lstStyle/>
        <a:p>
          <a:endParaRPr lang="hr-HR"/>
        </a:p>
      </dgm:t>
    </dgm:pt>
    <dgm:pt modelId="{00E9265C-12AD-47E5-B704-F0CB21BA2991}">
      <dgm:prSet custT="1"/>
      <dgm:spPr/>
      <dgm:t>
        <a:bodyPr/>
        <a:lstStyle/>
        <a:p>
          <a:r>
            <a:rPr lang="hr-HR" sz="1100" b="1" dirty="0"/>
            <a:t>Vijeća nacionalnih manjina (albanska, srpska) - 2</a:t>
          </a:r>
        </a:p>
      </dgm:t>
    </dgm:pt>
    <dgm:pt modelId="{55DA1C23-18A0-4C8E-8F5A-CEA24AE73941}" type="parTrans" cxnId="{A7AFA9EE-3366-414A-B13B-55567542A14E}">
      <dgm:prSet/>
      <dgm:spPr/>
      <dgm:t>
        <a:bodyPr/>
        <a:lstStyle/>
        <a:p>
          <a:endParaRPr lang="hr-HR"/>
        </a:p>
      </dgm:t>
    </dgm:pt>
    <dgm:pt modelId="{4696606E-CEF8-488E-A286-D15B82964A8F}" type="sibTrans" cxnId="{A7AFA9EE-3366-414A-B13B-55567542A14E}">
      <dgm:prSet/>
      <dgm:spPr/>
      <dgm:t>
        <a:bodyPr/>
        <a:lstStyle/>
        <a:p>
          <a:endParaRPr lang="hr-HR"/>
        </a:p>
      </dgm:t>
    </dgm:pt>
    <dgm:pt modelId="{3BE70BAA-F582-40DC-908B-659541993734}">
      <dgm:prSet/>
      <dgm:spPr/>
      <dgm:t>
        <a:bodyPr/>
        <a:lstStyle/>
        <a:p>
          <a:r>
            <a:rPr lang="hr-HR" b="1" dirty="0"/>
            <a:t>Sve srednje škole i Đački dom Zadar - 20</a:t>
          </a:r>
        </a:p>
      </dgm:t>
    </dgm:pt>
    <dgm:pt modelId="{E6F4AAC5-6D04-4DA9-95A8-FC4D62317C11}" type="parTrans" cxnId="{B593D216-C969-49BE-B2A7-035FD8AB73AF}">
      <dgm:prSet/>
      <dgm:spPr/>
      <dgm:t>
        <a:bodyPr/>
        <a:lstStyle/>
        <a:p>
          <a:endParaRPr lang="hr-HR"/>
        </a:p>
      </dgm:t>
    </dgm:pt>
    <dgm:pt modelId="{45C1ABB0-ABA1-47A9-AC73-D2CBCD79E19B}" type="sibTrans" cxnId="{B593D216-C969-49BE-B2A7-035FD8AB73AF}">
      <dgm:prSet/>
      <dgm:spPr/>
      <dgm:t>
        <a:bodyPr/>
        <a:lstStyle/>
        <a:p>
          <a:endParaRPr lang="hr-HR"/>
        </a:p>
      </dgm:t>
    </dgm:pt>
    <dgm:pt modelId="{4761911D-8307-4F84-9374-790994CFEC13}">
      <dgm:prSet custT="1"/>
      <dgm:spPr/>
      <dgm:t>
        <a:bodyPr/>
        <a:lstStyle/>
        <a:p>
          <a:r>
            <a:rPr lang="pl-PL" sz="1100" b="1" dirty="0"/>
            <a:t>Kazalište lutaka, Narodni muzej - 2 </a:t>
          </a:r>
          <a:endParaRPr lang="hr-HR" sz="1100" b="1" dirty="0"/>
        </a:p>
      </dgm:t>
    </dgm:pt>
    <dgm:pt modelId="{06F69C06-2F12-416B-8E23-FF66827564A5}" type="parTrans" cxnId="{A08B16BA-23DC-443F-9999-F4EC6BDDAFFC}">
      <dgm:prSet/>
      <dgm:spPr/>
      <dgm:t>
        <a:bodyPr/>
        <a:lstStyle/>
        <a:p>
          <a:endParaRPr lang="hr-HR"/>
        </a:p>
      </dgm:t>
    </dgm:pt>
    <dgm:pt modelId="{58EFAD80-C814-4871-80E2-FAB179A5F3EB}" type="sibTrans" cxnId="{A08B16BA-23DC-443F-9999-F4EC6BDDAFFC}">
      <dgm:prSet/>
      <dgm:spPr/>
      <dgm:t>
        <a:bodyPr/>
        <a:lstStyle/>
        <a:p>
          <a:endParaRPr lang="hr-HR"/>
        </a:p>
      </dgm:t>
    </dgm:pt>
    <dgm:pt modelId="{BE76F737-6BF4-43B7-BBD0-D2C6D330C952}">
      <dgm:prSet custT="1"/>
      <dgm:spPr/>
      <dgm:t>
        <a:bodyPr/>
        <a:lstStyle/>
        <a:p>
          <a:r>
            <a:rPr lang="hr-HR" sz="1100" b="1" dirty="0"/>
            <a:t>Sve ustanove u zdravstvu i Dom za starije i nemoćne -7 </a:t>
          </a:r>
          <a:endParaRPr lang="hr-HR" sz="1100" dirty="0"/>
        </a:p>
      </dgm:t>
    </dgm:pt>
    <dgm:pt modelId="{DFCD1947-FA58-4B01-9D70-685B741EE463}" type="parTrans" cxnId="{E9D336E3-2FB1-48CC-9BEA-291B17202210}">
      <dgm:prSet/>
      <dgm:spPr/>
      <dgm:t>
        <a:bodyPr/>
        <a:lstStyle/>
        <a:p>
          <a:endParaRPr lang="hr-HR"/>
        </a:p>
      </dgm:t>
    </dgm:pt>
    <dgm:pt modelId="{57070C96-E4F4-47F5-940C-3C5376D67BE4}" type="sibTrans" cxnId="{E9D336E3-2FB1-48CC-9BEA-291B17202210}">
      <dgm:prSet/>
      <dgm:spPr/>
      <dgm:t>
        <a:bodyPr/>
        <a:lstStyle/>
        <a:p>
          <a:endParaRPr lang="hr-HR"/>
        </a:p>
      </dgm:t>
    </dgm:pt>
    <dgm:pt modelId="{1BA78AA0-B0AB-49B2-8B11-CF56D83C2582}" type="pres">
      <dgm:prSet presAssocID="{6CD64414-1755-40BD-88C0-4425CFF12AD4}" presName="cycle" presStyleCnt="0">
        <dgm:presLayoutVars>
          <dgm:dir/>
          <dgm:resizeHandles val="exact"/>
        </dgm:presLayoutVars>
      </dgm:prSet>
      <dgm:spPr/>
    </dgm:pt>
    <dgm:pt modelId="{88847C38-CD35-437E-A0E3-5FE84C4676F7}" type="pres">
      <dgm:prSet presAssocID="{99868694-2B04-4CDC-B8AE-C799EF2F1EC3}" presName="node" presStyleLbl="node1" presStyleIdx="0" presStyleCnt="7">
        <dgm:presLayoutVars>
          <dgm:bulletEnabled val="1"/>
        </dgm:presLayoutVars>
      </dgm:prSet>
      <dgm:spPr/>
    </dgm:pt>
    <dgm:pt modelId="{39230445-0ADE-4D39-BE9B-68EF1D8A2440}" type="pres">
      <dgm:prSet presAssocID="{99868694-2B04-4CDC-B8AE-C799EF2F1EC3}" presName="spNode" presStyleCnt="0"/>
      <dgm:spPr/>
    </dgm:pt>
    <dgm:pt modelId="{8C47F540-C7C8-4A9E-83C0-279A594BF44C}" type="pres">
      <dgm:prSet presAssocID="{6A090D69-81CF-47B0-BAA9-2ADD287336F3}" presName="sibTrans" presStyleLbl="sibTrans1D1" presStyleIdx="0" presStyleCnt="7"/>
      <dgm:spPr/>
    </dgm:pt>
    <dgm:pt modelId="{16CC860C-B324-46F9-8BE5-B6DCA48A51FA}" type="pres">
      <dgm:prSet presAssocID="{4761911D-8307-4F84-9374-790994CFEC13}" presName="node" presStyleLbl="node1" presStyleIdx="1" presStyleCnt="7">
        <dgm:presLayoutVars>
          <dgm:bulletEnabled val="1"/>
        </dgm:presLayoutVars>
      </dgm:prSet>
      <dgm:spPr/>
    </dgm:pt>
    <dgm:pt modelId="{2C11AD9B-1B43-4F76-8BFA-6A66C35761CB}" type="pres">
      <dgm:prSet presAssocID="{4761911D-8307-4F84-9374-790994CFEC13}" presName="spNode" presStyleCnt="0"/>
      <dgm:spPr/>
    </dgm:pt>
    <dgm:pt modelId="{E964956A-673F-4E8C-B571-98E2ABD85107}" type="pres">
      <dgm:prSet presAssocID="{58EFAD80-C814-4871-80E2-FAB179A5F3EB}" presName="sibTrans" presStyleLbl="sibTrans1D1" presStyleIdx="1" presStyleCnt="7"/>
      <dgm:spPr/>
    </dgm:pt>
    <dgm:pt modelId="{A1635F7F-C217-43EC-BD51-BB1CF1A4B5B2}" type="pres">
      <dgm:prSet presAssocID="{ACB2AEB5-1D4B-4A81-9BB7-976A9FF29CB5}" presName="node" presStyleLbl="node1" presStyleIdx="2" presStyleCnt="7" custScaleX="116384" custScaleY="93946">
        <dgm:presLayoutVars>
          <dgm:bulletEnabled val="1"/>
        </dgm:presLayoutVars>
      </dgm:prSet>
      <dgm:spPr/>
    </dgm:pt>
    <dgm:pt modelId="{E6AA95CA-FB51-4AB6-8D19-52CF3FFA3EFF}" type="pres">
      <dgm:prSet presAssocID="{ACB2AEB5-1D4B-4A81-9BB7-976A9FF29CB5}" presName="spNode" presStyleCnt="0"/>
      <dgm:spPr/>
    </dgm:pt>
    <dgm:pt modelId="{A8B6A71F-29C3-456C-B267-1527AA13F847}" type="pres">
      <dgm:prSet presAssocID="{0B3CBCA6-91F4-4452-9961-0541D675092B}" presName="sibTrans" presStyleLbl="sibTrans1D1" presStyleIdx="2" presStyleCnt="7"/>
      <dgm:spPr/>
    </dgm:pt>
    <dgm:pt modelId="{20F54A87-05B1-47B9-89CC-87C0F859D015}" type="pres">
      <dgm:prSet presAssocID="{42C1943F-5875-4343-90A2-DE096B2F6B2A}" presName="node" presStyleLbl="node1" presStyleIdx="3" presStyleCnt="7">
        <dgm:presLayoutVars>
          <dgm:bulletEnabled val="1"/>
        </dgm:presLayoutVars>
      </dgm:prSet>
      <dgm:spPr/>
    </dgm:pt>
    <dgm:pt modelId="{CCC90790-1EEA-4BA5-8FAB-609171C780C4}" type="pres">
      <dgm:prSet presAssocID="{42C1943F-5875-4343-90A2-DE096B2F6B2A}" presName="spNode" presStyleCnt="0"/>
      <dgm:spPr/>
    </dgm:pt>
    <dgm:pt modelId="{EBBCBD9D-9755-41DD-BAD2-7E632ADF7937}" type="pres">
      <dgm:prSet presAssocID="{ED0EB014-094F-41A8-9FF8-B731C71AE7C3}" presName="sibTrans" presStyleLbl="sibTrans1D1" presStyleIdx="3" presStyleCnt="7"/>
      <dgm:spPr/>
    </dgm:pt>
    <dgm:pt modelId="{4E8F2D74-124C-4F71-8494-BA61E4F223AB}" type="pres">
      <dgm:prSet presAssocID="{00E9265C-12AD-47E5-B704-F0CB21BA2991}" presName="node" presStyleLbl="node1" presStyleIdx="4" presStyleCnt="7" custScaleX="121601" custScaleY="111350">
        <dgm:presLayoutVars>
          <dgm:bulletEnabled val="1"/>
        </dgm:presLayoutVars>
      </dgm:prSet>
      <dgm:spPr/>
    </dgm:pt>
    <dgm:pt modelId="{056D1B4F-E017-4A15-A385-F9F1F089CDFE}" type="pres">
      <dgm:prSet presAssocID="{00E9265C-12AD-47E5-B704-F0CB21BA2991}" presName="spNode" presStyleCnt="0"/>
      <dgm:spPr/>
    </dgm:pt>
    <dgm:pt modelId="{2DDBD423-605C-4151-83C6-B60044570F50}" type="pres">
      <dgm:prSet presAssocID="{4696606E-CEF8-488E-A286-D15B82964A8F}" presName="sibTrans" presStyleLbl="sibTrans1D1" presStyleIdx="4" presStyleCnt="7"/>
      <dgm:spPr/>
    </dgm:pt>
    <dgm:pt modelId="{1D9EE84D-FDF6-47E4-BC01-EF7F322D2FF2}" type="pres">
      <dgm:prSet presAssocID="{BE76F737-6BF4-43B7-BBD0-D2C6D330C952}" presName="node" presStyleLbl="node1" presStyleIdx="5" presStyleCnt="7">
        <dgm:presLayoutVars>
          <dgm:bulletEnabled val="1"/>
        </dgm:presLayoutVars>
      </dgm:prSet>
      <dgm:spPr/>
    </dgm:pt>
    <dgm:pt modelId="{48464824-EBDA-4E1F-853C-4604BE6378D3}" type="pres">
      <dgm:prSet presAssocID="{BE76F737-6BF4-43B7-BBD0-D2C6D330C952}" presName="spNode" presStyleCnt="0"/>
      <dgm:spPr/>
    </dgm:pt>
    <dgm:pt modelId="{B31D3C87-64BB-42B1-ABD0-EED9A4D5E496}" type="pres">
      <dgm:prSet presAssocID="{57070C96-E4F4-47F5-940C-3C5376D67BE4}" presName="sibTrans" presStyleLbl="sibTrans1D1" presStyleIdx="5" presStyleCnt="7"/>
      <dgm:spPr/>
    </dgm:pt>
    <dgm:pt modelId="{11BBC0F4-4E4D-4D97-B939-E46520405869}" type="pres">
      <dgm:prSet presAssocID="{3BE70BAA-F582-40DC-908B-659541993734}" presName="node" presStyleLbl="node1" presStyleIdx="6" presStyleCnt="7">
        <dgm:presLayoutVars>
          <dgm:bulletEnabled val="1"/>
        </dgm:presLayoutVars>
      </dgm:prSet>
      <dgm:spPr/>
    </dgm:pt>
    <dgm:pt modelId="{67CA9823-26AD-47B0-AA50-A8930A4A9DCA}" type="pres">
      <dgm:prSet presAssocID="{3BE70BAA-F582-40DC-908B-659541993734}" presName="spNode" presStyleCnt="0"/>
      <dgm:spPr/>
    </dgm:pt>
    <dgm:pt modelId="{2E1A72BD-1167-4AEB-9E32-E44380E4F96D}" type="pres">
      <dgm:prSet presAssocID="{45C1ABB0-ABA1-47A9-AC73-D2CBCD79E19B}" presName="sibTrans" presStyleLbl="sibTrans1D1" presStyleIdx="6" presStyleCnt="7"/>
      <dgm:spPr/>
    </dgm:pt>
  </dgm:ptLst>
  <dgm:cxnLst>
    <dgm:cxn modelId="{BCEF3206-6F7C-44F2-A10E-8FDDB301F7C6}" type="presOf" srcId="{00E9265C-12AD-47E5-B704-F0CB21BA2991}" destId="{4E8F2D74-124C-4F71-8494-BA61E4F223AB}" srcOrd="0" destOrd="0" presId="urn:microsoft.com/office/officeart/2005/8/layout/cycle6"/>
    <dgm:cxn modelId="{B593D216-C969-49BE-B2A7-035FD8AB73AF}" srcId="{6CD64414-1755-40BD-88C0-4425CFF12AD4}" destId="{3BE70BAA-F582-40DC-908B-659541993734}" srcOrd="6" destOrd="0" parTransId="{E6F4AAC5-6D04-4DA9-95A8-FC4D62317C11}" sibTransId="{45C1ABB0-ABA1-47A9-AC73-D2CBCD79E19B}"/>
    <dgm:cxn modelId="{68FA2E21-EDCD-4B2D-8336-5715E5015DDC}" srcId="{6CD64414-1755-40BD-88C0-4425CFF12AD4}" destId="{42C1943F-5875-4343-90A2-DE096B2F6B2A}" srcOrd="3" destOrd="0" parTransId="{FAEFAE6A-0E90-4BD0-8119-B34890B9CF0B}" sibTransId="{ED0EB014-094F-41A8-9FF8-B731C71AE7C3}"/>
    <dgm:cxn modelId="{38262C23-0E0A-48CA-8895-1BEF328339F4}" type="presOf" srcId="{BE76F737-6BF4-43B7-BBD0-D2C6D330C952}" destId="{1D9EE84D-FDF6-47E4-BC01-EF7F322D2FF2}" srcOrd="0" destOrd="0" presId="urn:microsoft.com/office/officeart/2005/8/layout/cycle6"/>
    <dgm:cxn modelId="{7CCE4324-4059-44B1-850B-3B46685F1080}" type="presOf" srcId="{99868694-2B04-4CDC-B8AE-C799EF2F1EC3}" destId="{88847C38-CD35-437E-A0E3-5FE84C4676F7}" srcOrd="0" destOrd="0" presId="urn:microsoft.com/office/officeart/2005/8/layout/cycle6"/>
    <dgm:cxn modelId="{FA104260-8BAA-42C4-8F22-7E780D4ECCC1}" srcId="{6CD64414-1755-40BD-88C0-4425CFF12AD4}" destId="{99868694-2B04-4CDC-B8AE-C799EF2F1EC3}" srcOrd="0" destOrd="0" parTransId="{1EEE99BC-7EA4-49B6-9149-08E09033A835}" sibTransId="{6A090D69-81CF-47B0-BAA9-2ADD287336F3}"/>
    <dgm:cxn modelId="{23810273-619C-4180-8DEF-A9D4E0742483}" type="presOf" srcId="{6CD64414-1755-40BD-88C0-4425CFF12AD4}" destId="{1BA78AA0-B0AB-49B2-8B11-CF56D83C2582}" srcOrd="0" destOrd="0" presId="urn:microsoft.com/office/officeart/2005/8/layout/cycle6"/>
    <dgm:cxn modelId="{86DC4F7A-79F2-4E40-860E-809D92E59C7D}" type="presOf" srcId="{6A090D69-81CF-47B0-BAA9-2ADD287336F3}" destId="{8C47F540-C7C8-4A9E-83C0-279A594BF44C}" srcOrd="0" destOrd="0" presId="urn:microsoft.com/office/officeart/2005/8/layout/cycle6"/>
    <dgm:cxn modelId="{F4106E85-86E5-43A7-8A74-6EB1A0233438}" type="presOf" srcId="{57070C96-E4F4-47F5-940C-3C5376D67BE4}" destId="{B31D3C87-64BB-42B1-ABD0-EED9A4D5E496}" srcOrd="0" destOrd="0" presId="urn:microsoft.com/office/officeart/2005/8/layout/cycle6"/>
    <dgm:cxn modelId="{664D9F94-7CF7-4A8D-A1A3-7F77E9A43CC3}" srcId="{6CD64414-1755-40BD-88C0-4425CFF12AD4}" destId="{ACB2AEB5-1D4B-4A81-9BB7-976A9FF29CB5}" srcOrd="2" destOrd="0" parTransId="{32A61A78-7918-457E-8832-1061F1826A75}" sibTransId="{0B3CBCA6-91F4-4452-9961-0541D675092B}"/>
    <dgm:cxn modelId="{9A1A3497-578B-4DF6-8A78-247986B07CE8}" type="presOf" srcId="{3BE70BAA-F582-40DC-908B-659541993734}" destId="{11BBC0F4-4E4D-4D97-B939-E46520405869}" srcOrd="0" destOrd="0" presId="urn:microsoft.com/office/officeart/2005/8/layout/cycle6"/>
    <dgm:cxn modelId="{8635749A-5A92-499E-A95D-98A78281C19D}" type="presOf" srcId="{58EFAD80-C814-4871-80E2-FAB179A5F3EB}" destId="{E964956A-673F-4E8C-B571-98E2ABD85107}" srcOrd="0" destOrd="0" presId="urn:microsoft.com/office/officeart/2005/8/layout/cycle6"/>
    <dgm:cxn modelId="{1A7B969F-6843-401E-86F4-418F2BFC3280}" type="presOf" srcId="{0B3CBCA6-91F4-4452-9961-0541D675092B}" destId="{A8B6A71F-29C3-456C-B267-1527AA13F847}" srcOrd="0" destOrd="0" presId="urn:microsoft.com/office/officeart/2005/8/layout/cycle6"/>
    <dgm:cxn modelId="{A8C7ACA8-A0E6-4BE6-B2DF-91706CE2B47B}" type="presOf" srcId="{4696606E-CEF8-488E-A286-D15B82964A8F}" destId="{2DDBD423-605C-4151-83C6-B60044570F50}" srcOrd="0" destOrd="0" presId="urn:microsoft.com/office/officeart/2005/8/layout/cycle6"/>
    <dgm:cxn modelId="{62B279AF-CAA3-4849-A786-BB5A447FAB9B}" type="presOf" srcId="{4761911D-8307-4F84-9374-790994CFEC13}" destId="{16CC860C-B324-46F9-8BE5-B6DCA48A51FA}" srcOrd="0" destOrd="0" presId="urn:microsoft.com/office/officeart/2005/8/layout/cycle6"/>
    <dgm:cxn modelId="{A08B16BA-23DC-443F-9999-F4EC6BDDAFFC}" srcId="{6CD64414-1755-40BD-88C0-4425CFF12AD4}" destId="{4761911D-8307-4F84-9374-790994CFEC13}" srcOrd="1" destOrd="0" parTransId="{06F69C06-2F12-416B-8E23-FF66827564A5}" sibTransId="{58EFAD80-C814-4871-80E2-FAB179A5F3EB}"/>
    <dgm:cxn modelId="{9A6090C4-553F-422B-BD9F-290962398876}" type="presOf" srcId="{ED0EB014-094F-41A8-9FF8-B731C71AE7C3}" destId="{EBBCBD9D-9755-41DD-BAD2-7E632ADF7937}" srcOrd="0" destOrd="0" presId="urn:microsoft.com/office/officeart/2005/8/layout/cycle6"/>
    <dgm:cxn modelId="{FFF54CC5-5CB5-47F7-B142-8C2094AD16D4}" type="presOf" srcId="{ACB2AEB5-1D4B-4A81-9BB7-976A9FF29CB5}" destId="{A1635F7F-C217-43EC-BD51-BB1CF1A4B5B2}" srcOrd="0" destOrd="0" presId="urn:microsoft.com/office/officeart/2005/8/layout/cycle6"/>
    <dgm:cxn modelId="{221272CE-8575-40C3-9F90-A73ED0F4522D}" type="presOf" srcId="{42C1943F-5875-4343-90A2-DE096B2F6B2A}" destId="{20F54A87-05B1-47B9-89CC-87C0F859D015}" srcOrd="0" destOrd="0" presId="urn:microsoft.com/office/officeart/2005/8/layout/cycle6"/>
    <dgm:cxn modelId="{E9D336E3-2FB1-48CC-9BEA-291B17202210}" srcId="{6CD64414-1755-40BD-88C0-4425CFF12AD4}" destId="{BE76F737-6BF4-43B7-BBD0-D2C6D330C952}" srcOrd="5" destOrd="0" parTransId="{DFCD1947-FA58-4B01-9D70-685B741EE463}" sibTransId="{57070C96-E4F4-47F5-940C-3C5376D67BE4}"/>
    <dgm:cxn modelId="{A7AFA9EE-3366-414A-B13B-55567542A14E}" srcId="{6CD64414-1755-40BD-88C0-4425CFF12AD4}" destId="{00E9265C-12AD-47E5-B704-F0CB21BA2991}" srcOrd="4" destOrd="0" parTransId="{55DA1C23-18A0-4C8E-8F5A-CEA24AE73941}" sibTransId="{4696606E-CEF8-488E-A286-D15B82964A8F}"/>
    <dgm:cxn modelId="{46CE66FB-E884-4E83-B1B5-1B27CB12EC97}" type="presOf" srcId="{45C1ABB0-ABA1-47A9-AC73-D2CBCD79E19B}" destId="{2E1A72BD-1167-4AEB-9E32-E44380E4F96D}" srcOrd="0" destOrd="0" presId="urn:microsoft.com/office/officeart/2005/8/layout/cycle6"/>
    <dgm:cxn modelId="{17AEC82B-5AC1-4FD9-A5D7-373895E471A9}" type="presParOf" srcId="{1BA78AA0-B0AB-49B2-8B11-CF56D83C2582}" destId="{88847C38-CD35-437E-A0E3-5FE84C4676F7}" srcOrd="0" destOrd="0" presId="urn:microsoft.com/office/officeart/2005/8/layout/cycle6"/>
    <dgm:cxn modelId="{F68F312D-0FD9-4973-BE61-47A10589BE5F}" type="presParOf" srcId="{1BA78AA0-B0AB-49B2-8B11-CF56D83C2582}" destId="{39230445-0ADE-4D39-BE9B-68EF1D8A2440}" srcOrd="1" destOrd="0" presId="urn:microsoft.com/office/officeart/2005/8/layout/cycle6"/>
    <dgm:cxn modelId="{A327C6EC-A5FA-4FB3-875C-8A5E172A1FAD}" type="presParOf" srcId="{1BA78AA0-B0AB-49B2-8B11-CF56D83C2582}" destId="{8C47F540-C7C8-4A9E-83C0-279A594BF44C}" srcOrd="2" destOrd="0" presId="urn:microsoft.com/office/officeart/2005/8/layout/cycle6"/>
    <dgm:cxn modelId="{1B865944-8056-409B-AFBF-4C44F3C23702}" type="presParOf" srcId="{1BA78AA0-B0AB-49B2-8B11-CF56D83C2582}" destId="{16CC860C-B324-46F9-8BE5-B6DCA48A51FA}" srcOrd="3" destOrd="0" presId="urn:microsoft.com/office/officeart/2005/8/layout/cycle6"/>
    <dgm:cxn modelId="{82605765-B886-474B-8AA7-BE4D8041577F}" type="presParOf" srcId="{1BA78AA0-B0AB-49B2-8B11-CF56D83C2582}" destId="{2C11AD9B-1B43-4F76-8BFA-6A66C35761CB}" srcOrd="4" destOrd="0" presId="urn:microsoft.com/office/officeart/2005/8/layout/cycle6"/>
    <dgm:cxn modelId="{DB14938E-7DC8-4BC7-B476-68958BC154BA}" type="presParOf" srcId="{1BA78AA0-B0AB-49B2-8B11-CF56D83C2582}" destId="{E964956A-673F-4E8C-B571-98E2ABD85107}" srcOrd="5" destOrd="0" presId="urn:microsoft.com/office/officeart/2005/8/layout/cycle6"/>
    <dgm:cxn modelId="{DB765DD2-814C-4FA9-83DE-63187A72B78E}" type="presParOf" srcId="{1BA78AA0-B0AB-49B2-8B11-CF56D83C2582}" destId="{A1635F7F-C217-43EC-BD51-BB1CF1A4B5B2}" srcOrd="6" destOrd="0" presId="urn:microsoft.com/office/officeart/2005/8/layout/cycle6"/>
    <dgm:cxn modelId="{309B4C14-5F62-4044-9B6A-F009D848BB84}" type="presParOf" srcId="{1BA78AA0-B0AB-49B2-8B11-CF56D83C2582}" destId="{E6AA95CA-FB51-4AB6-8D19-52CF3FFA3EFF}" srcOrd="7" destOrd="0" presId="urn:microsoft.com/office/officeart/2005/8/layout/cycle6"/>
    <dgm:cxn modelId="{3A3530AB-AEDB-449A-BB8D-972853F186B9}" type="presParOf" srcId="{1BA78AA0-B0AB-49B2-8B11-CF56D83C2582}" destId="{A8B6A71F-29C3-456C-B267-1527AA13F847}" srcOrd="8" destOrd="0" presId="urn:microsoft.com/office/officeart/2005/8/layout/cycle6"/>
    <dgm:cxn modelId="{55EEF006-85E7-4295-83AC-6268E22A86DB}" type="presParOf" srcId="{1BA78AA0-B0AB-49B2-8B11-CF56D83C2582}" destId="{20F54A87-05B1-47B9-89CC-87C0F859D015}" srcOrd="9" destOrd="0" presId="urn:microsoft.com/office/officeart/2005/8/layout/cycle6"/>
    <dgm:cxn modelId="{6A9B06CA-C9F9-41B0-B7E1-2B4F10945A55}" type="presParOf" srcId="{1BA78AA0-B0AB-49B2-8B11-CF56D83C2582}" destId="{CCC90790-1EEA-4BA5-8FAB-609171C780C4}" srcOrd="10" destOrd="0" presId="urn:microsoft.com/office/officeart/2005/8/layout/cycle6"/>
    <dgm:cxn modelId="{FEAE5B30-70B7-4957-AF99-F2EBFF7CE1E9}" type="presParOf" srcId="{1BA78AA0-B0AB-49B2-8B11-CF56D83C2582}" destId="{EBBCBD9D-9755-41DD-BAD2-7E632ADF7937}" srcOrd="11" destOrd="0" presId="urn:microsoft.com/office/officeart/2005/8/layout/cycle6"/>
    <dgm:cxn modelId="{768ABD1A-7DC4-42DA-B4D3-4504F28A23CE}" type="presParOf" srcId="{1BA78AA0-B0AB-49B2-8B11-CF56D83C2582}" destId="{4E8F2D74-124C-4F71-8494-BA61E4F223AB}" srcOrd="12" destOrd="0" presId="urn:microsoft.com/office/officeart/2005/8/layout/cycle6"/>
    <dgm:cxn modelId="{68A4E85E-232F-4409-90BD-2D388A574D5C}" type="presParOf" srcId="{1BA78AA0-B0AB-49B2-8B11-CF56D83C2582}" destId="{056D1B4F-E017-4A15-A385-F9F1F089CDFE}" srcOrd="13" destOrd="0" presId="urn:microsoft.com/office/officeart/2005/8/layout/cycle6"/>
    <dgm:cxn modelId="{EB15B61F-7C3E-4802-B6C5-17347338307D}" type="presParOf" srcId="{1BA78AA0-B0AB-49B2-8B11-CF56D83C2582}" destId="{2DDBD423-605C-4151-83C6-B60044570F50}" srcOrd="14" destOrd="0" presId="urn:microsoft.com/office/officeart/2005/8/layout/cycle6"/>
    <dgm:cxn modelId="{0D481351-C4EB-4BC3-924D-79FE5D4E4CF9}" type="presParOf" srcId="{1BA78AA0-B0AB-49B2-8B11-CF56D83C2582}" destId="{1D9EE84D-FDF6-47E4-BC01-EF7F322D2FF2}" srcOrd="15" destOrd="0" presId="urn:microsoft.com/office/officeart/2005/8/layout/cycle6"/>
    <dgm:cxn modelId="{83BB1ADC-BC26-42D8-9E10-1635F607BAFE}" type="presParOf" srcId="{1BA78AA0-B0AB-49B2-8B11-CF56D83C2582}" destId="{48464824-EBDA-4E1F-853C-4604BE6378D3}" srcOrd="16" destOrd="0" presId="urn:microsoft.com/office/officeart/2005/8/layout/cycle6"/>
    <dgm:cxn modelId="{25A7E647-DA86-40A0-9EB3-A17E52E43EF1}" type="presParOf" srcId="{1BA78AA0-B0AB-49B2-8B11-CF56D83C2582}" destId="{B31D3C87-64BB-42B1-ABD0-EED9A4D5E496}" srcOrd="17" destOrd="0" presId="urn:microsoft.com/office/officeart/2005/8/layout/cycle6"/>
    <dgm:cxn modelId="{21E8EBAB-062D-41F3-A097-A7F5D1FF3B89}" type="presParOf" srcId="{1BA78AA0-B0AB-49B2-8B11-CF56D83C2582}" destId="{11BBC0F4-4E4D-4D97-B939-E46520405869}" srcOrd="18" destOrd="0" presId="urn:microsoft.com/office/officeart/2005/8/layout/cycle6"/>
    <dgm:cxn modelId="{18F301A4-2C25-43DC-AC39-EE80E7BEA32E}" type="presParOf" srcId="{1BA78AA0-B0AB-49B2-8B11-CF56D83C2582}" destId="{67CA9823-26AD-47B0-AA50-A8930A4A9DCA}" srcOrd="19" destOrd="0" presId="urn:microsoft.com/office/officeart/2005/8/layout/cycle6"/>
    <dgm:cxn modelId="{92BD3C0B-7717-42C1-BA51-A9143C9BB8DF}" type="presParOf" srcId="{1BA78AA0-B0AB-49B2-8B11-CF56D83C2582}" destId="{2E1A72BD-1167-4AEB-9E32-E44380E4F96D}" srcOrd="2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4D3AB5-9D8D-4EFF-9F7B-DDC855E48387}">
      <dsp:nvSpPr>
        <dsp:cNvPr id="0" name=""/>
        <dsp:cNvSpPr/>
      </dsp:nvSpPr>
      <dsp:spPr>
        <a:xfrm>
          <a:off x="0" y="33299"/>
          <a:ext cx="3348880" cy="711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Prihodi poslovanja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 dirty="0"/>
            <a:t>223.426.045,37 eura</a:t>
          </a:r>
        </a:p>
      </dsp:txBody>
      <dsp:txXfrm>
        <a:off x="34726" y="68025"/>
        <a:ext cx="3279428" cy="641908"/>
      </dsp:txXfrm>
    </dsp:sp>
    <dsp:sp modelId="{4430A0A9-EBBE-4851-B8F5-CCC4CB53C15F}">
      <dsp:nvSpPr>
        <dsp:cNvPr id="0" name=""/>
        <dsp:cNvSpPr/>
      </dsp:nvSpPr>
      <dsp:spPr>
        <a:xfrm>
          <a:off x="0" y="1660544"/>
          <a:ext cx="3348880" cy="7113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Primici od fin. imovine i zaduživanja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 7.385.361,16</a:t>
          </a:r>
          <a:r>
            <a:rPr lang="hr-HR" sz="1400" b="0" kern="1200" dirty="0"/>
            <a:t>  eura</a:t>
          </a:r>
        </a:p>
      </dsp:txBody>
      <dsp:txXfrm>
        <a:off x="34726" y="1695270"/>
        <a:ext cx="3279428" cy="641908"/>
      </dsp:txXfrm>
    </dsp:sp>
    <dsp:sp modelId="{EEB8353C-810F-499B-9144-B2322D7BC01D}">
      <dsp:nvSpPr>
        <dsp:cNvPr id="0" name=""/>
        <dsp:cNvSpPr/>
      </dsp:nvSpPr>
      <dsp:spPr>
        <a:xfrm>
          <a:off x="0" y="846730"/>
          <a:ext cx="3348880" cy="7113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Prihodi od prodaje nefin. imovine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0" kern="1200" dirty="0"/>
            <a:t>1.059.934,81 eura</a:t>
          </a:r>
        </a:p>
      </dsp:txBody>
      <dsp:txXfrm>
        <a:off x="34726" y="881456"/>
        <a:ext cx="3279428" cy="641908"/>
      </dsp:txXfrm>
    </dsp:sp>
    <dsp:sp modelId="{76593AEE-6677-4237-BDA2-3F8F68DC9F91}">
      <dsp:nvSpPr>
        <dsp:cNvPr id="0" name=""/>
        <dsp:cNvSpPr/>
      </dsp:nvSpPr>
      <dsp:spPr>
        <a:xfrm>
          <a:off x="0" y="2495700"/>
          <a:ext cx="3348880" cy="7113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Preneseni manjak iz 2022. godine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 dirty="0"/>
            <a:t>-1.006.341,34 eura</a:t>
          </a:r>
        </a:p>
      </dsp:txBody>
      <dsp:txXfrm>
        <a:off x="34726" y="2530426"/>
        <a:ext cx="3279428" cy="6419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F623C0-3814-43EE-9A05-13F8A7A95A8B}">
      <dsp:nvSpPr>
        <dsp:cNvPr id="0" name=""/>
        <dsp:cNvSpPr/>
      </dsp:nvSpPr>
      <dsp:spPr>
        <a:xfrm>
          <a:off x="0" y="1747947"/>
          <a:ext cx="4632176" cy="1146842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u="none" kern="1200" dirty="0"/>
            <a:t>Druge izmjene i dopune za 2023. godinu</a:t>
          </a:r>
          <a:endParaRPr lang="hr-HR" sz="2000" kern="1200" dirty="0"/>
        </a:p>
      </dsp:txBody>
      <dsp:txXfrm>
        <a:off x="0" y="1747947"/>
        <a:ext cx="4632176" cy="619295"/>
      </dsp:txXfrm>
    </dsp:sp>
    <dsp:sp modelId="{F86DDC54-07A8-4C8C-931B-31A05F11A916}">
      <dsp:nvSpPr>
        <dsp:cNvPr id="0" name=""/>
        <dsp:cNvSpPr/>
      </dsp:nvSpPr>
      <dsp:spPr>
        <a:xfrm>
          <a:off x="0" y="2344305"/>
          <a:ext cx="4632176" cy="5275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b="1" u="sng" kern="1200" dirty="0"/>
            <a:t>230.865.000,00 eura</a:t>
          </a:r>
          <a:endParaRPr lang="hr-HR" sz="1800" kern="1200" dirty="0"/>
        </a:p>
      </dsp:txBody>
      <dsp:txXfrm>
        <a:off x="0" y="2344305"/>
        <a:ext cx="4632176" cy="527547"/>
      </dsp:txXfrm>
    </dsp:sp>
    <dsp:sp modelId="{9D572A36-63FB-4DFF-80AC-FF5C3A4E0733}">
      <dsp:nvSpPr>
        <dsp:cNvPr id="0" name=""/>
        <dsp:cNvSpPr/>
      </dsp:nvSpPr>
      <dsp:spPr>
        <a:xfrm rot="10800000">
          <a:off x="0" y="0"/>
          <a:ext cx="4632176" cy="1763844"/>
        </a:xfrm>
        <a:prstGeom prst="upArrowCallou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u="none" kern="1200" dirty="0"/>
            <a:t>Prve izmjene i dopune za 2023. godinu</a:t>
          </a:r>
          <a:endParaRPr lang="hr-HR" sz="2000" kern="1200" dirty="0"/>
        </a:p>
      </dsp:txBody>
      <dsp:txXfrm rot="-10800000">
        <a:off x="0" y="0"/>
        <a:ext cx="4632176" cy="619109"/>
      </dsp:txXfrm>
    </dsp:sp>
    <dsp:sp modelId="{A874D18E-C23D-4AAD-BFB3-DCD43FDAC840}">
      <dsp:nvSpPr>
        <dsp:cNvPr id="0" name=""/>
        <dsp:cNvSpPr/>
      </dsp:nvSpPr>
      <dsp:spPr>
        <a:xfrm>
          <a:off x="0" y="620415"/>
          <a:ext cx="4632176" cy="5273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b="1" u="sng" kern="1200" dirty="0"/>
            <a:t>236.440.000,00 eura</a:t>
          </a:r>
        </a:p>
      </dsp:txBody>
      <dsp:txXfrm>
        <a:off x="0" y="620415"/>
        <a:ext cx="4632176" cy="5273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847C38-CD35-437E-A0E3-5FE84C4676F7}">
      <dsp:nvSpPr>
        <dsp:cNvPr id="0" name=""/>
        <dsp:cNvSpPr/>
      </dsp:nvSpPr>
      <dsp:spPr>
        <a:xfrm>
          <a:off x="2965469" y="-17832"/>
          <a:ext cx="1040599" cy="67638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100" b="1" kern="1200" dirty="0"/>
            <a:t>Osnovne škole osim onih na području grada Zadra - 27</a:t>
          </a:r>
        </a:p>
      </dsp:txBody>
      <dsp:txXfrm>
        <a:off x="2998488" y="15187"/>
        <a:ext cx="974561" cy="610351"/>
      </dsp:txXfrm>
    </dsp:sp>
    <dsp:sp modelId="{8C47F540-C7C8-4A9E-83C0-279A594BF44C}">
      <dsp:nvSpPr>
        <dsp:cNvPr id="0" name=""/>
        <dsp:cNvSpPr/>
      </dsp:nvSpPr>
      <dsp:spPr>
        <a:xfrm>
          <a:off x="1552427" y="320362"/>
          <a:ext cx="3866683" cy="3866683"/>
        </a:xfrm>
        <a:custGeom>
          <a:avLst/>
          <a:gdLst/>
          <a:ahLst/>
          <a:cxnLst/>
          <a:rect l="0" t="0" r="0" b="0"/>
          <a:pathLst>
            <a:path>
              <a:moveTo>
                <a:pt x="2460555" y="73272"/>
              </a:moveTo>
              <a:arcTo wR="1933341" hR="1933341" stAng="17149484" swAng="125899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CC860C-B324-46F9-8BE5-B6DCA48A51FA}">
      <dsp:nvSpPr>
        <dsp:cNvPr id="0" name=""/>
        <dsp:cNvSpPr/>
      </dsp:nvSpPr>
      <dsp:spPr>
        <a:xfrm>
          <a:off x="4477016" y="710090"/>
          <a:ext cx="1040599" cy="67638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b="1" kern="1200" dirty="0"/>
            <a:t>Kazalište lutaka, Narodni muzej - 2 </a:t>
          </a:r>
          <a:endParaRPr lang="hr-HR" sz="1100" b="1" kern="1200" dirty="0"/>
        </a:p>
      </dsp:txBody>
      <dsp:txXfrm>
        <a:off x="4510035" y="743109"/>
        <a:ext cx="974561" cy="610351"/>
      </dsp:txXfrm>
    </dsp:sp>
    <dsp:sp modelId="{E964956A-673F-4E8C-B571-98E2ABD85107}">
      <dsp:nvSpPr>
        <dsp:cNvPr id="0" name=""/>
        <dsp:cNvSpPr/>
      </dsp:nvSpPr>
      <dsp:spPr>
        <a:xfrm>
          <a:off x="1552427" y="320362"/>
          <a:ext cx="3866683" cy="3866683"/>
        </a:xfrm>
        <a:custGeom>
          <a:avLst/>
          <a:gdLst/>
          <a:ahLst/>
          <a:cxnLst/>
          <a:rect l="0" t="0" r="0" b="0"/>
          <a:pathLst>
            <a:path>
              <a:moveTo>
                <a:pt x="3665732" y="1075069"/>
              </a:moveTo>
              <a:arcTo wR="1933341" hR="1933341" stAng="20018700" swAng="1763646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635F7F-C217-43EC-BD51-BB1CF1A4B5B2}">
      <dsp:nvSpPr>
        <dsp:cNvPr id="0" name=""/>
        <dsp:cNvSpPr/>
      </dsp:nvSpPr>
      <dsp:spPr>
        <a:xfrm>
          <a:off x="4765091" y="2366192"/>
          <a:ext cx="1211091" cy="63544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b="1" kern="1200" dirty="0"/>
            <a:t>Zavod za prostorno uređenje, JU Natura Jadera - 2 </a:t>
          </a:r>
          <a:endParaRPr lang="hr-HR" sz="1100" b="1" kern="1200" dirty="0"/>
        </a:p>
      </dsp:txBody>
      <dsp:txXfrm>
        <a:off x="4796111" y="2397212"/>
        <a:ext cx="1149051" cy="573401"/>
      </dsp:txXfrm>
    </dsp:sp>
    <dsp:sp modelId="{A8B6A71F-29C3-456C-B267-1527AA13F847}">
      <dsp:nvSpPr>
        <dsp:cNvPr id="0" name=""/>
        <dsp:cNvSpPr/>
      </dsp:nvSpPr>
      <dsp:spPr>
        <a:xfrm>
          <a:off x="1552427" y="320362"/>
          <a:ext cx="3866683" cy="3866683"/>
        </a:xfrm>
        <a:custGeom>
          <a:avLst/>
          <a:gdLst/>
          <a:ahLst/>
          <a:cxnLst/>
          <a:rect l="0" t="0" r="0" b="0"/>
          <a:pathLst>
            <a:path>
              <a:moveTo>
                <a:pt x="3713052" y="2688616"/>
              </a:moveTo>
              <a:arcTo wR="1933341" hR="1933341" stAng="1379725" swAng="1399431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F54A87-05B1-47B9-89CC-87C0F859D015}">
      <dsp:nvSpPr>
        <dsp:cNvPr id="0" name=""/>
        <dsp:cNvSpPr/>
      </dsp:nvSpPr>
      <dsp:spPr>
        <a:xfrm>
          <a:off x="3804314" y="3657389"/>
          <a:ext cx="1040599" cy="67638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100" b="1" kern="1200" dirty="0"/>
            <a:t>ZADRA, AGRRA, INOVACIJA - 3</a:t>
          </a:r>
        </a:p>
      </dsp:txBody>
      <dsp:txXfrm>
        <a:off x="3837333" y="3690408"/>
        <a:ext cx="974561" cy="610351"/>
      </dsp:txXfrm>
    </dsp:sp>
    <dsp:sp modelId="{EBBCBD9D-9755-41DD-BAD2-7E632ADF7937}">
      <dsp:nvSpPr>
        <dsp:cNvPr id="0" name=""/>
        <dsp:cNvSpPr/>
      </dsp:nvSpPr>
      <dsp:spPr>
        <a:xfrm>
          <a:off x="1552427" y="320362"/>
          <a:ext cx="3866683" cy="3866683"/>
        </a:xfrm>
        <a:custGeom>
          <a:avLst/>
          <a:gdLst/>
          <a:ahLst/>
          <a:cxnLst/>
          <a:rect l="0" t="0" r="0" b="0"/>
          <a:pathLst>
            <a:path>
              <a:moveTo>
                <a:pt x="2246708" y="3841117"/>
              </a:moveTo>
              <a:arcTo wR="1933341" hR="1933341" stAng="4840322" swAng="917615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8F2D74-124C-4F71-8494-BA61E4F223AB}">
      <dsp:nvSpPr>
        <dsp:cNvPr id="0" name=""/>
        <dsp:cNvSpPr/>
      </dsp:nvSpPr>
      <dsp:spPr>
        <a:xfrm>
          <a:off x="2014233" y="3619004"/>
          <a:ext cx="1265379" cy="7531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100" b="1" kern="1200" dirty="0"/>
            <a:t>Vijeća nacionalnih manjina (albanska, srpska) - 2</a:t>
          </a:r>
        </a:p>
      </dsp:txBody>
      <dsp:txXfrm>
        <a:off x="2050999" y="3655770"/>
        <a:ext cx="1191847" cy="679628"/>
      </dsp:txXfrm>
    </dsp:sp>
    <dsp:sp modelId="{2DDBD423-605C-4151-83C6-B60044570F50}">
      <dsp:nvSpPr>
        <dsp:cNvPr id="0" name=""/>
        <dsp:cNvSpPr/>
      </dsp:nvSpPr>
      <dsp:spPr>
        <a:xfrm>
          <a:off x="1552427" y="320362"/>
          <a:ext cx="3866683" cy="3866683"/>
        </a:xfrm>
        <a:custGeom>
          <a:avLst/>
          <a:gdLst/>
          <a:ahLst/>
          <a:cxnLst/>
          <a:rect l="0" t="0" r="0" b="0"/>
          <a:pathLst>
            <a:path>
              <a:moveTo>
                <a:pt x="559401" y="3293524"/>
              </a:moveTo>
              <a:arcTo wR="1933341" hR="1933341" stAng="8117298" swAng="1264747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9EE84D-FDF6-47E4-BC01-EF7F322D2FF2}">
      <dsp:nvSpPr>
        <dsp:cNvPr id="0" name=""/>
        <dsp:cNvSpPr/>
      </dsp:nvSpPr>
      <dsp:spPr>
        <a:xfrm>
          <a:off x="1080600" y="2345717"/>
          <a:ext cx="1040599" cy="67638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100" b="1" kern="1200" dirty="0"/>
            <a:t>Sve ustanove u zdravstvu i Dom za starije i nemoćne -7 </a:t>
          </a:r>
          <a:endParaRPr lang="hr-HR" sz="1100" kern="1200" dirty="0"/>
        </a:p>
      </dsp:txBody>
      <dsp:txXfrm>
        <a:off x="1113619" y="2378736"/>
        <a:ext cx="974561" cy="610351"/>
      </dsp:txXfrm>
    </dsp:sp>
    <dsp:sp modelId="{B31D3C87-64BB-42B1-ABD0-EED9A4D5E496}">
      <dsp:nvSpPr>
        <dsp:cNvPr id="0" name=""/>
        <dsp:cNvSpPr/>
      </dsp:nvSpPr>
      <dsp:spPr>
        <a:xfrm>
          <a:off x="1552427" y="320362"/>
          <a:ext cx="3866683" cy="3866683"/>
        </a:xfrm>
        <a:custGeom>
          <a:avLst/>
          <a:gdLst/>
          <a:ahLst/>
          <a:cxnLst/>
          <a:rect l="0" t="0" r="0" b="0"/>
          <a:pathLst>
            <a:path>
              <a:moveTo>
                <a:pt x="1749" y="2015560"/>
              </a:moveTo>
              <a:arcTo wR="1933341" hR="1933341" stAng="10653760" swAng="1727893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BBC0F4-4E4D-4D97-B939-E46520405869}">
      <dsp:nvSpPr>
        <dsp:cNvPr id="0" name=""/>
        <dsp:cNvSpPr/>
      </dsp:nvSpPr>
      <dsp:spPr>
        <a:xfrm>
          <a:off x="1453921" y="710090"/>
          <a:ext cx="1040599" cy="67638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100" b="1" kern="1200" dirty="0"/>
            <a:t>Sve srednje škole i Đački dom Zadar - 20</a:t>
          </a:r>
        </a:p>
      </dsp:txBody>
      <dsp:txXfrm>
        <a:off x="1486940" y="743109"/>
        <a:ext cx="974561" cy="610351"/>
      </dsp:txXfrm>
    </dsp:sp>
    <dsp:sp modelId="{2E1A72BD-1167-4AEB-9E32-E44380E4F96D}">
      <dsp:nvSpPr>
        <dsp:cNvPr id="0" name=""/>
        <dsp:cNvSpPr/>
      </dsp:nvSpPr>
      <dsp:spPr>
        <a:xfrm>
          <a:off x="1552427" y="320362"/>
          <a:ext cx="3866683" cy="3866683"/>
        </a:xfrm>
        <a:custGeom>
          <a:avLst/>
          <a:gdLst/>
          <a:ahLst/>
          <a:cxnLst/>
          <a:rect l="0" t="0" r="0" b="0"/>
          <a:pathLst>
            <a:path>
              <a:moveTo>
                <a:pt x="775010" y="385414"/>
              </a:moveTo>
              <a:arcTo wR="1933341" hR="1933341" stAng="13991526" swAng="1258991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r">
              <a:defRPr sz="1200"/>
            </a:lvl1pPr>
          </a:lstStyle>
          <a:p>
            <a:fld id="{DC408B5C-0BA1-4F8E-AC71-7934E10859FF}" type="datetimeFigureOut">
              <a:rPr lang="hr-HR" smtClean="0"/>
              <a:pPr/>
              <a:t>01.12.2023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1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5375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r">
              <a:defRPr sz="1200"/>
            </a:lvl1pPr>
          </a:lstStyle>
          <a:p>
            <a:fld id="{79358AF2-9D9B-4EB1-B441-A1D6F4E3908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433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r">
              <a:defRPr sz="1200"/>
            </a:lvl1pPr>
          </a:lstStyle>
          <a:p>
            <a:fld id="{62B5AC49-C11E-4448-ACFD-E273141DD7BA}" type="datetimeFigureOut">
              <a:rPr lang="hr-HR" smtClean="0"/>
              <a:pPr/>
              <a:t>01.12.2023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7" tIns="45700" rIns="91397" bIns="4570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686504"/>
            <a:ext cx="5388610" cy="4439840"/>
          </a:xfrm>
          <a:prstGeom prst="rect">
            <a:avLst/>
          </a:prstGeom>
        </p:spPr>
        <p:txBody>
          <a:bodyPr vert="horz" lIns="91397" tIns="45700" rIns="91397" bIns="4570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1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5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r">
              <a:defRPr sz="1200"/>
            </a:lvl1pPr>
          </a:lstStyle>
          <a:p>
            <a:fld id="{DD077998-8650-42FB-8289-5B211F63B0B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245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063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0468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10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4515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2C51-3C87-47B8-889C-FBF5E5DAE5A6}" type="datetime1">
              <a:rPr lang="hr-HR" smtClean="0"/>
              <a:pPr/>
              <a:t>01.12.2023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6263-5EE2-4A9F-A3B6-A0E34ED53C5D}" type="datetime1">
              <a:rPr lang="hr-HR" smtClean="0"/>
              <a:pPr/>
              <a:t>01.12.2023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F1F1-7610-428A-9839-DDA2401171E3}" type="datetime1">
              <a:rPr lang="hr-HR" smtClean="0"/>
              <a:pPr/>
              <a:t>01.12.2023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8122-B690-4B19-B3BD-99F78443DDC6}" type="datetime1">
              <a:rPr lang="hr-HR" smtClean="0"/>
              <a:pPr/>
              <a:t>01.12.2023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98B2-F21E-4DE8-913C-7C0DE7A031BC}" type="datetime1">
              <a:rPr lang="hr-HR" smtClean="0"/>
              <a:pPr/>
              <a:t>01.12.2023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0E03-0981-47FD-B93C-0272402EE4D9}" type="datetime1">
              <a:rPr lang="hr-HR" smtClean="0"/>
              <a:pPr/>
              <a:t>01.12.2023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06AA-5A95-43DE-B3CF-DA499704FBC6}" type="datetime1">
              <a:rPr lang="hr-HR" smtClean="0"/>
              <a:pPr/>
              <a:t>01.12.2023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DCB6-FB64-4229-A63D-DC4D65726AF8}" type="datetime1">
              <a:rPr lang="hr-HR" smtClean="0"/>
              <a:pPr/>
              <a:t>01.12.2023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B8D3-0087-412E-A4C0-0637E15835D0}" type="datetime1">
              <a:rPr lang="hr-HR" smtClean="0"/>
              <a:pPr/>
              <a:t>01.12.2023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8C35-5015-4C28-AC4C-BF2C13DAD7B6}" type="datetime1">
              <a:rPr lang="hr-HR" smtClean="0"/>
              <a:pPr/>
              <a:t>01.12.2023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7FD-5DFD-45C5-8FA5-562730141A36}" type="datetime1">
              <a:rPr lang="hr-HR" smtClean="0"/>
              <a:pPr/>
              <a:t>01.12.2023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DDF-051E-4B66-9995-596200EBC02A}" type="datetime1">
              <a:rPr lang="hr-HR" smtClean="0"/>
              <a:pPr/>
              <a:t>01.12.2023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0"/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darska-zupanija.hr/component/content/article?id=479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gi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917848"/>
            <a:ext cx="8229600" cy="1431032"/>
          </a:xfrm>
        </p:spPr>
        <p:txBody>
          <a:bodyPr>
            <a:normAutofit fontScale="90000"/>
          </a:bodyPr>
          <a:lstStyle/>
          <a:p>
            <a:br>
              <a:rPr lang="hr-HR" sz="1400" b="1" dirty="0">
                <a:solidFill>
                  <a:srgbClr val="121284"/>
                </a:solidFill>
              </a:rPr>
            </a:br>
            <a:br>
              <a:rPr lang="hr-HR" sz="1400" b="1" dirty="0">
                <a:solidFill>
                  <a:srgbClr val="121284"/>
                </a:solidFill>
              </a:rPr>
            </a:br>
            <a:r>
              <a:rPr lang="hr-HR" sz="1400" b="1" dirty="0">
                <a:solidFill>
                  <a:srgbClr val="121284"/>
                </a:solidFill>
              </a:rPr>
              <a:t>REPUBLIKA HRVATSKA</a:t>
            </a:r>
            <a:br>
              <a:rPr lang="hr-HR" sz="1400" b="1" dirty="0">
                <a:solidFill>
                  <a:srgbClr val="121284"/>
                </a:solidFill>
              </a:rPr>
            </a:br>
            <a:r>
              <a:rPr lang="hr-HR" sz="1400" b="1" dirty="0">
                <a:solidFill>
                  <a:srgbClr val="121284"/>
                </a:solidFill>
              </a:rPr>
              <a:t>ZADARSKA ŽUPANIJA</a:t>
            </a:r>
            <a:br>
              <a:rPr lang="hr-HR" b="1" dirty="0">
                <a:solidFill>
                  <a:srgbClr val="121284"/>
                </a:solidFill>
              </a:rPr>
            </a:br>
            <a:br>
              <a:rPr lang="hr-HR" b="1" dirty="0">
                <a:solidFill>
                  <a:srgbClr val="121284"/>
                </a:solidFill>
              </a:rPr>
            </a:br>
            <a:r>
              <a:rPr lang="hr-HR" sz="3100" b="1" dirty="0">
                <a:solidFill>
                  <a:srgbClr val="121284"/>
                </a:solidFill>
              </a:rPr>
              <a:t>Druge</a:t>
            </a:r>
            <a:r>
              <a:rPr lang="hr-HR" b="1" dirty="0">
                <a:solidFill>
                  <a:srgbClr val="121284"/>
                </a:solidFill>
              </a:rPr>
              <a:t> </a:t>
            </a:r>
            <a:r>
              <a:rPr lang="hr-HR" sz="3100" b="1" dirty="0">
                <a:solidFill>
                  <a:srgbClr val="121284"/>
                </a:solidFill>
              </a:rPr>
              <a:t>izmjene i dopune proračuna Zadarske županije za 2023. godinu</a:t>
            </a:r>
            <a:br>
              <a:rPr lang="hr-HR" sz="3100" b="1" dirty="0">
                <a:solidFill>
                  <a:srgbClr val="121284"/>
                </a:solidFill>
              </a:rPr>
            </a:br>
            <a:r>
              <a:rPr lang="hr-HR" sz="3200" b="1" dirty="0">
                <a:solidFill>
                  <a:srgbClr val="002060"/>
                </a:solidFill>
              </a:rPr>
              <a:t> - </a:t>
            </a:r>
            <a:r>
              <a:rPr lang="hr-HR" sz="2900" b="1" dirty="0">
                <a:solidFill>
                  <a:srgbClr val="002060"/>
                </a:solidFill>
              </a:rPr>
              <a:t>vodič za građane -</a:t>
            </a:r>
            <a:br>
              <a:rPr lang="hr-HR" sz="2900" b="1" dirty="0">
                <a:solidFill>
                  <a:srgbClr val="006600"/>
                </a:solidFill>
              </a:rPr>
            </a:br>
            <a:br>
              <a:rPr lang="hr-HR" b="1" dirty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1061013" y="4535707"/>
            <a:ext cx="6840537" cy="1511300"/>
          </a:xfrm>
        </p:spPr>
        <p:txBody>
          <a:bodyPr>
            <a:normAutofit/>
          </a:bodyPr>
          <a:lstStyle/>
          <a:p>
            <a:endParaRPr lang="hr-HR" sz="800" dirty="0">
              <a:solidFill>
                <a:srgbClr val="121284"/>
              </a:solidFill>
            </a:endParaRPr>
          </a:p>
          <a:p>
            <a:pPr>
              <a:buNone/>
            </a:pPr>
            <a:r>
              <a:rPr lang="hr-HR" sz="2400" b="1" dirty="0">
                <a:solidFill>
                  <a:srgbClr val="121284"/>
                </a:solidFill>
              </a:rPr>
              <a:t>                                                                                 </a:t>
            </a:r>
          </a:p>
          <a:p>
            <a:pPr algn="ctr">
              <a:buNone/>
            </a:pPr>
            <a:r>
              <a:rPr lang="hr-HR" sz="2900" b="1" dirty="0">
                <a:solidFill>
                  <a:srgbClr val="121284"/>
                </a:solidFill>
              </a:rPr>
              <a:t>Zadar, studeni 2023.</a:t>
            </a:r>
          </a:p>
        </p:txBody>
      </p:sp>
      <p:pic>
        <p:nvPicPr>
          <p:cNvPr id="9223" name="Picture 7" descr="http://upload.wikimedia.org/wikipedia/hr/6/62/Zastava_zadarske_zupanij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492896"/>
            <a:ext cx="3754760" cy="1877381"/>
          </a:xfrm>
          <a:prstGeom prst="rect">
            <a:avLst/>
          </a:prstGeom>
          <a:noFill/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FC64FD83-BBA3-4270-AB69-DCCA336BF3F1}"/>
              </a:ext>
            </a:extLst>
          </p:cNvPr>
          <p:cNvSpPr txBox="1"/>
          <p:nvPr/>
        </p:nvSpPr>
        <p:spPr>
          <a:xfrm>
            <a:off x="1170219" y="6042774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hr-HR" sz="1400" b="1" dirty="0">
                <a:solidFill>
                  <a:srgbClr val="002060"/>
                </a:solidFill>
              </a:rPr>
              <a:t>Prijedlog drugih izmjena i dopuna proračuna Zadarske županije za 2023. godinu </a:t>
            </a:r>
            <a:r>
              <a:rPr lang="hr-HR" sz="1400" b="1" dirty="0"/>
              <a:t>poslan je Županijskoj skupštini na donošenje u zakonski predviđenom roku</a:t>
            </a:r>
          </a:p>
        </p:txBody>
      </p:sp>
    </p:spTree>
    <p:extLst>
      <p:ext uri="{BB962C8B-B14F-4D97-AF65-F5344CB8AC3E}">
        <p14:creationId xmlns:p14="http://schemas.microsoft.com/office/powerpoint/2010/main" val="430075019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hr-HR" dirty="0"/>
            </a:br>
            <a:br>
              <a:rPr lang="hr-HR" dirty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1047001" y="226466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Rashodi po</a:t>
            </a:r>
            <a:r>
              <a:rPr kumimoji="0" lang="hr-HR" sz="96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funkcijskoj </a:t>
            </a:r>
            <a:r>
              <a:rPr lang="hr-HR" sz="9600" b="1" noProof="0" dirty="0">
                <a:latin typeface="+mj-lt"/>
                <a:ea typeface="+mj-ea"/>
                <a:cs typeface="+mj-cs"/>
              </a:rPr>
              <a:t>klasifikaciji</a:t>
            </a:r>
            <a:br>
              <a:rPr kumimoji="0" lang="hr-HR" sz="9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9512" y="1412776"/>
            <a:ext cx="85137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>
                <a:cs typeface="Arial" pitchFamily="34" charset="0"/>
              </a:rPr>
              <a:t>Grafikon 4. Rashodi Drugih izmjena i dopuna Proračuna Zadarske županije po </a:t>
            </a:r>
            <a:r>
              <a:rPr lang="hr-HR" sz="14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funkcijskoj klasifikaciji  </a:t>
            </a:r>
            <a:r>
              <a:rPr lang="hr-HR" sz="1400" b="1" dirty="0">
                <a:cs typeface="Arial" pitchFamily="34" charset="0"/>
              </a:rPr>
              <a:t>(</a:t>
            </a:r>
            <a:r>
              <a:rPr lang="hr-HR" sz="1400" b="1" dirty="0" err="1">
                <a:cs typeface="Arial" pitchFamily="34" charset="0"/>
              </a:rPr>
              <a:t>mil</a:t>
            </a:r>
            <a:r>
              <a:rPr lang="hr-HR" sz="1400" b="1" dirty="0">
                <a:cs typeface="Arial" pitchFamily="34" charset="0"/>
              </a:rPr>
              <a:t>. eura)</a:t>
            </a: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174" y="529637"/>
            <a:ext cx="504056" cy="633001"/>
          </a:xfrm>
          <a:prstGeom prst="rect">
            <a:avLst/>
          </a:prstGeom>
        </p:spPr>
      </p:pic>
      <p:graphicFrame>
        <p:nvGraphicFramePr>
          <p:cNvPr id="10" name="Grafikon 9"/>
          <p:cNvGraphicFramePr/>
          <p:nvPr>
            <p:extLst>
              <p:ext uri="{D42A27DB-BD31-4B8C-83A1-F6EECF244321}">
                <p14:modId xmlns:p14="http://schemas.microsoft.com/office/powerpoint/2010/main" val="2070718222"/>
              </p:ext>
            </p:extLst>
          </p:nvPr>
        </p:nvGraphicFramePr>
        <p:xfrm>
          <a:off x="611560" y="1988840"/>
          <a:ext cx="7560840" cy="4227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884714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18E443-9718-4D15-866C-A83C1A281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r-HR" sz="2400" b="1" dirty="0"/>
              <a:t>Najznačajnije promjene su unutar sljedećih odjela: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E3AB512-EE00-470B-8232-21A5A89F9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732859"/>
          </a:xfrm>
        </p:spPr>
        <p:txBody>
          <a:bodyPr>
            <a:noAutofit/>
          </a:bodyPr>
          <a:lstStyle/>
          <a:p>
            <a:endParaRPr lang="hr-HR" sz="1300" dirty="0"/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r-HR" sz="1400" b="1" i="1" dirty="0">
                <a:ea typeface="Times New Roman" panose="02020603050405020304" pitchFamily="18" charset="0"/>
              </a:rPr>
              <a:t>Financijski plan UO za financije i proračun</a:t>
            </a:r>
            <a:r>
              <a:rPr lang="hr-HR" sz="1400" dirty="0">
                <a:ea typeface="Times New Roman" panose="02020603050405020304" pitchFamily="18" charset="0"/>
              </a:rPr>
              <a:t> iznosi 6,8 </a:t>
            </a:r>
            <a:r>
              <a:rPr lang="hr-HR" sz="1400" dirty="0" err="1">
                <a:ea typeface="Times New Roman" panose="02020603050405020304" pitchFamily="18" charset="0"/>
              </a:rPr>
              <a:t>mil</a:t>
            </a:r>
            <a:r>
              <a:rPr lang="hr-HR" sz="1400" dirty="0">
                <a:ea typeface="Times New Roman" panose="02020603050405020304" pitchFamily="18" charset="0"/>
              </a:rPr>
              <a:t>. eura, za 0,5 </a:t>
            </a:r>
            <a:r>
              <a:rPr lang="hr-HR" sz="1400" dirty="0" err="1">
                <a:ea typeface="Times New Roman" panose="02020603050405020304" pitchFamily="18" charset="0"/>
              </a:rPr>
              <a:t>mil</a:t>
            </a:r>
            <a:r>
              <a:rPr lang="hr-HR" sz="1400" dirty="0">
                <a:ea typeface="Times New Roman" panose="02020603050405020304" pitchFamily="18" charset="0"/>
              </a:rPr>
              <a:t>. eura manje u odnosu na prethodni plan. Smanjenje je rezultat korekcije rashoda za zaposlene, korekcije kod kamata za otplatu kredita zbog nešto sporije dinamike realizacije planiranih projekata, 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r-HR" sz="1400" b="1" i="1" dirty="0">
                <a:solidFill>
                  <a:srgbClr val="000000"/>
                </a:solidFill>
                <a:ea typeface="Times New Roman" panose="02020603050405020304" pitchFamily="18" charset="0"/>
              </a:rPr>
              <a:t>Financijski plan UO za obrazovanje, kulturu i šport</a:t>
            </a:r>
            <a:r>
              <a:rPr lang="hr-HR" sz="1400" b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hr-H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iznosi 88 </a:t>
            </a:r>
            <a:r>
              <a:rPr lang="hr-HR" sz="1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mil</a:t>
            </a:r>
            <a:r>
              <a:rPr lang="hr-H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. eura, za 0,6 </a:t>
            </a:r>
            <a:r>
              <a:rPr lang="hr-HR" sz="1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mil</a:t>
            </a:r>
            <a:r>
              <a:rPr lang="hr-H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. eura više u odnosu na Prve izmjene i dopune. Odnosi se na povećana izdvojena sredstva za redovne rashode poslovanja osnovnih škola kojima je osnivač Zadarska županija u iznosu od 0,4 </a:t>
            </a:r>
            <a:r>
              <a:rPr lang="hr-HR" sz="1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mil</a:t>
            </a:r>
            <a:r>
              <a:rPr lang="hr-H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. eura te na korekcije za EU projekte Budi spreman i kompetentan, SŠ Vice Vlatkovića te Medicinska+, Medicinske škole A. </a:t>
            </a:r>
            <a:r>
              <a:rPr lang="hr-HR" sz="1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Kuzmanića</a:t>
            </a:r>
            <a:r>
              <a:rPr lang="hr-H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, a za čiju provedbu je osigurano 1,3 </a:t>
            </a:r>
            <a:r>
              <a:rPr lang="hr-HR" sz="1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mil</a:t>
            </a:r>
            <a:r>
              <a:rPr lang="hr-H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. eura iz sredstava </a:t>
            </a:r>
            <a:r>
              <a:rPr lang="hr-HR" sz="1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predfinanciranja</a:t>
            </a:r>
            <a:r>
              <a:rPr lang="hr-H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,</a:t>
            </a:r>
            <a:endParaRPr lang="hr-HR" sz="1400" dirty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r-HR" sz="1400" b="1" i="1" dirty="0">
                <a:solidFill>
                  <a:srgbClr val="000000"/>
                </a:solidFill>
                <a:ea typeface="Times New Roman" panose="02020603050405020304" pitchFamily="18" charset="0"/>
              </a:rPr>
              <a:t>Financijski plan UO za zdravstvo </a:t>
            </a:r>
            <a:r>
              <a:rPr lang="hr-H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iznosi 111,2 </a:t>
            </a:r>
            <a:r>
              <a:rPr lang="hr-HR" sz="1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mil</a:t>
            </a:r>
            <a:r>
              <a:rPr lang="hr-H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. eura, odnosno za 0,3 </a:t>
            </a:r>
            <a:r>
              <a:rPr lang="hr-HR" sz="1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mil</a:t>
            </a:r>
            <a:r>
              <a:rPr lang="hr-H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. eura više u odnosu na Prve izmjene i dopune. Povećan je financijski plan Doma zdravlja Zadarske županije za 350.000,00 eura čime Zadarska županija osigurava sredstva za redovne rashode poslovanja ove ustanove,</a:t>
            </a:r>
            <a:endParaRPr lang="hr-HR" sz="1400" dirty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r-HR" sz="1400" b="1" i="1" dirty="0">
                <a:solidFill>
                  <a:srgbClr val="000000"/>
                </a:solidFill>
                <a:ea typeface="Times New Roman" panose="02020603050405020304" pitchFamily="18" charset="0"/>
              </a:rPr>
              <a:t>Financijski plan UO za poljoprivredu, ribarstvo i EU fondove</a:t>
            </a:r>
            <a:r>
              <a:rPr lang="hr-H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 iznosi 8,4 </a:t>
            </a:r>
            <a:r>
              <a:rPr lang="hr-HR" sz="1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mil</a:t>
            </a:r>
            <a:r>
              <a:rPr lang="hr-H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. eura, 6,1 </a:t>
            </a:r>
            <a:r>
              <a:rPr lang="hr-HR" sz="1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mil</a:t>
            </a:r>
            <a:r>
              <a:rPr lang="hr-H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. eura manje u odnosu na Prve izmjene i dopune, a odnosi se na korekcije rashoda kod projekata Sklonište za napuštene i izgubljene životinje, Poljoprivredno edukacijski centar,</a:t>
            </a:r>
            <a:r>
              <a:rPr lang="hr-HR" sz="1400" dirty="0">
                <a:ea typeface="Times New Roman" panose="02020603050405020304" pitchFamily="18" charset="0"/>
              </a:rPr>
              <a:t> </a:t>
            </a:r>
            <a:r>
              <a:rPr lang="hr-H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Centar za školjkarstvo Zadarske županije,</a:t>
            </a:r>
            <a:r>
              <a:rPr lang="hr-HR" sz="1400" dirty="0">
                <a:ea typeface="Times New Roman" panose="02020603050405020304" pitchFamily="18" charset="0"/>
              </a:rPr>
              <a:t> </a:t>
            </a:r>
            <a:r>
              <a:rPr lang="hr-H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Stream.</a:t>
            </a:r>
            <a:endParaRPr lang="hr-HR" sz="1400" dirty="0"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1300" dirty="0"/>
          </a:p>
        </p:txBody>
      </p:sp>
    </p:spTree>
    <p:extLst>
      <p:ext uri="{BB962C8B-B14F-4D97-AF65-F5344CB8AC3E}">
        <p14:creationId xmlns:p14="http://schemas.microsoft.com/office/powerpoint/2010/main" val="402010083"/>
      </p:ext>
    </p:extLst>
  </p:cSld>
  <p:clrMapOvr>
    <a:masterClrMapping/>
  </p:clrMapOvr>
  <p:transition spd="slow" advClick="0" advTm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726886" y="2420888"/>
            <a:ext cx="7960961" cy="1296144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</a:p>
          <a:p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Dodatne i detaljnije informacije možete pronaći na službenoj mrežnoj stranici Zadarske županije</a:t>
            </a:r>
          </a:p>
        </p:txBody>
      </p:sp>
      <p:sp>
        <p:nvSpPr>
          <p:cNvPr id="8" name="Pravokutnik 7"/>
          <p:cNvSpPr/>
          <p:nvPr/>
        </p:nvSpPr>
        <p:spPr>
          <a:xfrm>
            <a:off x="697569" y="3789040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hlinkClick r:id="rId3"/>
              </a:rPr>
              <a:t>https://www.zadarska-zupanija.hr/component/content/article?id=479</a:t>
            </a:r>
            <a:endParaRPr lang="hr-HR" dirty="0"/>
          </a:p>
        </p:txBody>
      </p:sp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039123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485964"/>
            <a:ext cx="8301608" cy="1143000"/>
          </a:xfrm>
        </p:spPr>
        <p:txBody>
          <a:bodyPr>
            <a:noAutofit/>
          </a:bodyPr>
          <a:lstStyle/>
          <a:p>
            <a:pPr algn="l"/>
            <a:r>
              <a:rPr lang="hr-HR" sz="2400" b="1" dirty="0"/>
              <a:t>Druge izmjene i dopune proračuna</a:t>
            </a:r>
            <a:r>
              <a:rPr lang="hr-HR" sz="2400" b="1" dirty="0">
                <a:solidFill>
                  <a:srgbClr val="C00000"/>
                </a:solidFill>
              </a:rPr>
              <a:t> </a:t>
            </a:r>
            <a:r>
              <a:rPr lang="hr-HR" sz="2400" b="1" dirty="0"/>
              <a:t>Zadarske županije </a:t>
            </a:r>
            <a:r>
              <a:rPr lang="hr-HR" sz="2400" b="1" i="1" dirty="0">
                <a:solidFill>
                  <a:srgbClr val="C00000"/>
                </a:solidFill>
              </a:rPr>
              <a:t>(sa 63 proračunska korisnika) </a:t>
            </a:r>
            <a:r>
              <a:rPr lang="hr-HR" sz="2400" b="1" dirty="0"/>
              <a:t>za 2023. godinu</a:t>
            </a:r>
            <a:endParaRPr lang="hr-HR" sz="2400" b="1" i="1" dirty="0">
              <a:solidFill>
                <a:srgbClr val="C00000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112" y="485964"/>
            <a:ext cx="504056" cy="633001"/>
          </a:xfrm>
          <a:prstGeom prst="rect">
            <a:avLst/>
          </a:prstGeom>
        </p:spPr>
      </p:pic>
      <p:graphicFrame>
        <p:nvGraphicFramePr>
          <p:cNvPr id="8" name="Dijagram 7"/>
          <p:cNvGraphicFramePr/>
          <p:nvPr>
            <p:extLst>
              <p:ext uri="{D42A27DB-BD31-4B8C-83A1-F6EECF244321}">
                <p14:modId xmlns:p14="http://schemas.microsoft.com/office/powerpoint/2010/main" val="1364795224"/>
              </p:ext>
            </p:extLst>
          </p:nvPr>
        </p:nvGraphicFramePr>
        <p:xfrm>
          <a:off x="5436096" y="2852936"/>
          <a:ext cx="3348880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jagram 8"/>
          <p:cNvGraphicFramePr/>
          <p:nvPr>
            <p:extLst>
              <p:ext uri="{D42A27DB-BD31-4B8C-83A1-F6EECF244321}">
                <p14:modId xmlns:p14="http://schemas.microsoft.com/office/powerpoint/2010/main" val="350716248"/>
              </p:ext>
            </p:extLst>
          </p:nvPr>
        </p:nvGraphicFramePr>
        <p:xfrm>
          <a:off x="251520" y="1988840"/>
          <a:ext cx="4632176" cy="2896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15" name="Ravni poveznik 14"/>
          <p:cNvCxnSpPr/>
          <p:nvPr/>
        </p:nvCxnSpPr>
        <p:spPr>
          <a:xfrm flipH="1">
            <a:off x="4860032" y="3212976"/>
            <a:ext cx="576064" cy="1152128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 flipH="1">
            <a:off x="4860032" y="4077072"/>
            <a:ext cx="576064" cy="288032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flipH="1" flipV="1">
            <a:off x="4860032" y="4365104"/>
            <a:ext cx="576064" cy="504056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flipH="1" flipV="1">
            <a:off x="4860032" y="4365104"/>
            <a:ext cx="576064" cy="1296144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43544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4946" y="26064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hr-HR" sz="2400" b="1" dirty="0"/>
              <a:t>Proračunski korisnici Zadarske županije</a:t>
            </a: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444946" y="966738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Zadarska županija ima 63 proračunska korisnika.</a:t>
            </a:r>
          </a:p>
        </p:txBody>
      </p:sp>
      <p:sp>
        <p:nvSpPr>
          <p:cNvPr id="8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179512" y="5696848"/>
            <a:ext cx="9012339" cy="9233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r-HR" b="1" i="1" dirty="0"/>
              <a:t>Od ukupno planiranih prihoda i primitaka na proračunske korisnike se odnosi 189,1 mil. eura</a:t>
            </a:r>
          </a:p>
          <a:p>
            <a:r>
              <a:rPr lang="hr-HR" b="1" i="1" dirty="0"/>
              <a:t>ili 82%</a:t>
            </a:r>
            <a:endParaRPr lang="hr-HR" b="1" i="1" u="sng" dirty="0"/>
          </a:p>
          <a:p>
            <a:endParaRPr lang="hr-HR" dirty="0"/>
          </a:p>
        </p:txBody>
      </p:sp>
      <p:graphicFrame>
        <p:nvGraphicFramePr>
          <p:cNvPr id="5" name="Dijagram 4">
            <a:extLst>
              <a:ext uri="{FF2B5EF4-FFF2-40B4-BE49-F238E27FC236}">
                <a16:creationId xmlns:a16="http://schemas.microsoft.com/office/drawing/2014/main" id="{B40B0D62-06DD-4439-9924-E60A1B66B6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500420"/>
              </p:ext>
            </p:extLst>
          </p:nvPr>
        </p:nvGraphicFramePr>
        <p:xfrm>
          <a:off x="768982" y="1342516"/>
          <a:ext cx="7056784" cy="4354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Slika 11">
            <a:extLst>
              <a:ext uri="{FF2B5EF4-FFF2-40B4-BE49-F238E27FC236}">
                <a16:creationId xmlns:a16="http://schemas.microsoft.com/office/drawing/2014/main" id="{60F3BFD6-5792-4A21-B703-544215A1A5F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6265" y="475743"/>
            <a:ext cx="504056" cy="63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99866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6856" y="549856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hr-HR" sz="2400" b="1" dirty="0"/>
              <a:t>„Izvorni” prihodi Zadarske županije</a:t>
            </a: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8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539552" y="1916832"/>
            <a:ext cx="83529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hr-H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Drugim izmjenama i dopunama za 2023. godinu, ”izvorni” prihodi Zadarske županije kao JLP(R)S iznose 25,0 mil. eura što je 1,7 mil. eura više, a odnose se na :</a:t>
            </a:r>
          </a:p>
          <a:p>
            <a:pPr algn="just">
              <a:spcAft>
                <a:spcPts val="0"/>
              </a:spcAft>
            </a:pPr>
            <a:endParaRPr lang="hr-HR" sz="1600" b="1" dirty="0"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 indent="-144000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16,8 mil. eura prihod od poreza na dohodak (1,8 mil. eura više),</a:t>
            </a:r>
          </a:p>
          <a:p>
            <a:pPr indent="-144000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2,9 mil. eura refundacije/sufinanciranje po projektima (0,1 mil. eura više),</a:t>
            </a:r>
          </a:p>
          <a:p>
            <a:pPr lvl="0" indent="-1440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3,0 mil. eura udio poreza na dohodak za </a:t>
            </a:r>
            <a:r>
              <a:rPr lang="hr-HR" sz="16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finan</a:t>
            </a:r>
            <a:r>
              <a:rPr lang="hr-H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</a:t>
            </a:r>
            <a:r>
              <a:rPr lang="hr-HR" sz="16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dec</a:t>
            </a:r>
            <a:r>
              <a:rPr lang="hr-H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funkcija (0,6 mil. eura više),</a:t>
            </a:r>
          </a:p>
          <a:p>
            <a:pPr lvl="0" indent="-1440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1,8 mil. eura ostali porezni prihodi (0,04 mil. eura više),</a:t>
            </a:r>
          </a:p>
          <a:p>
            <a:pPr lvl="0" indent="-1440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1,7 mil. eura prihodi od imovine (0,1 mil. eura manje),</a:t>
            </a:r>
          </a:p>
          <a:p>
            <a:pPr lvl="0" indent="-1440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1,0 mil. eura prihodi od administrativnih pristojbi (0,03 mil. eura manje), </a:t>
            </a:r>
          </a:p>
          <a:p>
            <a:pPr indent="-144000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0,6 mil. eura sredstva fiskalnog izravnavanja (ne mijenja se) </a:t>
            </a:r>
          </a:p>
          <a:p>
            <a:pPr indent="-144000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0,01 mil. eura ostali prihodi (0,06 mil. eura manje)</a:t>
            </a:r>
          </a:p>
        </p:txBody>
      </p:sp>
    </p:spTree>
    <p:extLst>
      <p:ext uri="{BB962C8B-B14F-4D97-AF65-F5344CB8AC3E}">
        <p14:creationId xmlns:p14="http://schemas.microsoft.com/office/powerpoint/2010/main" val="226641610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468560" y="363433"/>
            <a:ext cx="822960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6266"/>
            <a:r>
              <a:rPr sz="2400" b="1" spc="-9" dirty="0"/>
              <a:t>Fiskalni </a:t>
            </a:r>
            <a:r>
              <a:rPr sz="2400" b="1" spc="-4" dirty="0"/>
              <a:t>učinak na</a:t>
            </a:r>
            <a:r>
              <a:rPr sz="2400" b="1" spc="18" dirty="0"/>
              <a:t> </a:t>
            </a:r>
            <a:r>
              <a:rPr sz="2400" b="1" spc="-13" dirty="0"/>
              <a:t>proračun</a:t>
            </a:r>
            <a:r>
              <a:rPr lang="hr-HR" sz="2400" b="1" spc="-13" dirty="0"/>
              <a:t> - prihodi</a:t>
            </a:r>
            <a:endParaRPr sz="2400" b="1" spc="-13" dirty="0"/>
          </a:p>
        </p:txBody>
      </p:sp>
      <p:sp>
        <p:nvSpPr>
          <p:cNvPr id="6" name="object 6"/>
          <p:cNvSpPr txBox="1"/>
          <p:nvPr/>
        </p:nvSpPr>
        <p:spPr>
          <a:xfrm>
            <a:off x="314661" y="948690"/>
            <a:ext cx="8229600" cy="440120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11135" marR="4454"/>
            <a:endParaRPr lang="hr-HR" sz="1600" b="1" spc="-13" dirty="0">
              <a:solidFill>
                <a:schemeClr val="tx2">
                  <a:lumMod val="50000"/>
                </a:schemeClr>
              </a:solidFill>
              <a:cs typeface="Calibri"/>
            </a:endParaRPr>
          </a:p>
          <a:p>
            <a:pPr marL="11135" marR="4454" algn="just"/>
            <a:r>
              <a:rPr lang="hr-HR" sz="1600" b="1" spc="-4" dirty="0">
                <a:solidFill>
                  <a:schemeClr val="tx2">
                    <a:lumMod val="50000"/>
                  </a:schemeClr>
                </a:solidFill>
                <a:highlight>
                  <a:srgbClr val="BCCFE6"/>
                </a:highlight>
                <a:cs typeface="Times New Roman" panose="02020603050405020304" pitchFamily="18" charset="0"/>
              </a:rPr>
              <a:t>Drugim i</a:t>
            </a:r>
            <a:r>
              <a:rPr sz="1600" b="1" spc="-4" dirty="0" err="1">
                <a:solidFill>
                  <a:schemeClr val="tx2">
                    <a:lumMod val="50000"/>
                  </a:schemeClr>
                </a:solidFill>
                <a:highlight>
                  <a:srgbClr val="BCCFE6"/>
                </a:highlight>
                <a:cs typeface="Times New Roman" panose="02020603050405020304" pitchFamily="18" charset="0"/>
              </a:rPr>
              <a:t>zmjenama</a:t>
            </a:r>
            <a:r>
              <a:rPr sz="1600" b="1" spc="-4" dirty="0">
                <a:solidFill>
                  <a:schemeClr val="tx2">
                    <a:lumMod val="50000"/>
                  </a:schemeClr>
                </a:solidFill>
                <a:highlight>
                  <a:srgbClr val="BCCFE6"/>
                </a:highlight>
                <a:cs typeface="Times New Roman" panose="02020603050405020304" pitchFamily="18" charset="0"/>
              </a:rPr>
              <a:t> </a:t>
            </a:r>
            <a:r>
              <a:rPr sz="1600" b="1" dirty="0">
                <a:solidFill>
                  <a:schemeClr val="tx2">
                    <a:lumMod val="50000"/>
                  </a:schemeClr>
                </a:solidFill>
                <a:highlight>
                  <a:srgbClr val="BCCFE6"/>
                </a:highlight>
                <a:cs typeface="Times New Roman" panose="02020603050405020304" pitchFamily="18" charset="0"/>
              </a:rPr>
              <a:t>i </a:t>
            </a:r>
            <a:r>
              <a:rPr sz="1600" b="1" spc="-4" dirty="0" err="1">
                <a:solidFill>
                  <a:schemeClr val="tx2">
                    <a:lumMod val="50000"/>
                  </a:schemeClr>
                </a:solidFill>
                <a:highlight>
                  <a:srgbClr val="BCCFE6"/>
                </a:highlight>
                <a:cs typeface="Times New Roman" panose="02020603050405020304" pitchFamily="18" charset="0"/>
              </a:rPr>
              <a:t>dopunama</a:t>
            </a:r>
            <a:r>
              <a:rPr lang="hr-HR" sz="1600" b="1" spc="-4" dirty="0">
                <a:solidFill>
                  <a:schemeClr val="tx2">
                    <a:lumMod val="50000"/>
                  </a:schemeClr>
                </a:solidFill>
                <a:highlight>
                  <a:srgbClr val="BCCFE6"/>
                </a:highlight>
                <a:cs typeface="Times New Roman" panose="02020603050405020304" pitchFamily="18" charset="0"/>
              </a:rPr>
              <a:t>, Proračun Zadarske županije za 2023. godinu smanjuje se za</a:t>
            </a:r>
            <a:r>
              <a:rPr sz="1600" b="1" dirty="0">
                <a:solidFill>
                  <a:schemeClr val="tx2">
                    <a:lumMod val="50000"/>
                  </a:schemeClr>
                </a:solidFill>
                <a:highlight>
                  <a:srgbClr val="BCCFE6"/>
                </a:highlight>
                <a:cs typeface="Times New Roman" panose="02020603050405020304" pitchFamily="18" charset="0"/>
              </a:rPr>
              <a:t> </a:t>
            </a:r>
            <a:r>
              <a:rPr lang="hr-HR" sz="1600" b="1" spc="-4" dirty="0">
                <a:solidFill>
                  <a:schemeClr val="tx2">
                    <a:lumMod val="50000"/>
                  </a:schemeClr>
                </a:solidFill>
                <a:highlight>
                  <a:srgbClr val="BCCFE6"/>
                </a:highlight>
                <a:cs typeface="Times New Roman" panose="02020603050405020304" pitchFamily="18" charset="0"/>
              </a:rPr>
              <a:t>5.575.000,00 eura u odnosu na Prve izmjene i dopune:</a:t>
            </a:r>
            <a:endParaRPr sz="1600" b="1" dirty="0">
              <a:solidFill>
                <a:schemeClr val="tx2">
                  <a:lumMod val="50000"/>
                </a:schemeClr>
              </a:solidFill>
              <a:highlight>
                <a:srgbClr val="BCCFE6"/>
              </a:highlight>
              <a:cs typeface="Times New Roman" panose="02020603050405020304" pitchFamily="18" charset="0"/>
            </a:endParaRPr>
          </a:p>
          <a:p>
            <a:endParaRPr lang="hr-HR" sz="1600" b="1" i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r>
              <a:rPr lang="hr-HR" sz="1600" b="1" i="1" dirty="0">
                <a:cs typeface="Times New Roman" panose="02020603050405020304" pitchFamily="18" charset="0"/>
              </a:rPr>
              <a:t>  Planira se</a:t>
            </a:r>
            <a:r>
              <a:rPr lang="hr-HR" sz="1600" b="1" i="1" u="sng" dirty="0">
                <a:cs typeface="Times New Roman" panose="02020603050405020304" pitchFamily="18" charset="0"/>
              </a:rPr>
              <a:t> povećanje</a:t>
            </a:r>
            <a:r>
              <a:rPr lang="hr-HR" sz="1600" b="1" i="1" dirty="0">
                <a:cs typeface="Times New Roman" panose="02020603050405020304" pitchFamily="18" charset="0"/>
              </a:rPr>
              <a:t> prihoda i primitaka po osnovi:</a:t>
            </a:r>
          </a:p>
          <a:p>
            <a:pPr marL="285750" indent="-180000">
              <a:buFont typeface="Arial" panose="020B0604020202020204" pitchFamily="34" charset="0"/>
              <a:buChar char="•"/>
            </a:pPr>
            <a:r>
              <a:rPr lang="hr-HR" sz="1600" b="1" dirty="0"/>
              <a:t>  općih prihoda i primitaka za 1,3 mil. eura (</a:t>
            </a:r>
            <a:r>
              <a:rPr lang="hr-HR" sz="1600" b="1" dirty="0">
                <a:ea typeface="Times New Roman" panose="02020603050405020304" pitchFamily="18" charset="0"/>
              </a:rPr>
              <a:t>bolje naplate poreza na dohodak).</a:t>
            </a:r>
            <a:r>
              <a:rPr lang="hr-HR" sz="1600" b="1" dirty="0"/>
              <a:t> </a:t>
            </a:r>
          </a:p>
          <a:p>
            <a:pPr marL="285750" indent="-180000">
              <a:buFont typeface="Arial" panose="020B0604020202020204" pitchFamily="34" charset="0"/>
              <a:buChar char="•"/>
            </a:pPr>
            <a:endParaRPr lang="hr-HR" sz="1600" dirty="0"/>
          </a:p>
          <a:p>
            <a:pPr marL="105750"/>
            <a:r>
              <a:rPr lang="hr-HR" sz="1600" b="1" i="1" dirty="0">
                <a:cs typeface="Times New Roman" panose="02020603050405020304" pitchFamily="18" charset="0"/>
              </a:rPr>
              <a:t>Uz istodobno </a:t>
            </a:r>
            <a:r>
              <a:rPr lang="hr-HR" sz="1600" b="1" i="1" u="sng" dirty="0">
                <a:cs typeface="Times New Roman" panose="02020603050405020304" pitchFamily="18" charset="0"/>
              </a:rPr>
              <a:t>smanjenje:</a:t>
            </a:r>
          </a:p>
          <a:p>
            <a:pPr marL="391500" indent="-285750">
              <a:buFont typeface="Arial" panose="020B0604020202020204" pitchFamily="34" charset="0"/>
              <a:buChar char="•"/>
            </a:pPr>
            <a:r>
              <a:rPr lang="hr-HR" sz="1600" b="1" dirty="0"/>
              <a:t>pomoći iz državnog proračuna za 1,4 </a:t>
            </a:r>
            <a:r>
              <a:rPr lang="hr-HR" sz="1600" b="1" dirty="0" err="1"/>
              <a:t>mil</a:t>
            </a:r>
            <a:r>
              <a:rPr lang="hr-HR" sz="1600" b="1" dirty="0"/>
              <a:t>. eura </a:t>
            </a:r>
            <a:r>
              <a:rPr lang="hr-HR" sz="1600" dirty="0"/>
              <a:t>(sredstva se planiraju povući u 2024. godini zbog prijenosa realizacije pojedinih projektnih aktivnosti),</a:t>
            </a:r>
            <a:endParaRPr lang="hr-HR" sz="1600" b="1" dirty="0"/>
          </a:p>
          <a:p>
            <a:pPr marL="391500" indent="-285750">
              <a:buFont typeface="Arial" panose="020B0604020202020204" pitchFamily="34" charset="0"/>
              <a:buChar char="•"/>
            </a:pPr>
            <a:r>
              <a:rPr lang="hr-HR" sz="1600" b="1" dirty="0"/>
              <a:t>pomoći iz inozemstva za 4,7 </a:t>
            </a:r>
            <a:r>
              <a:rPr lang="hr-HR" sz="1600" b="1" dirty="0" err="1"/>
              <a:t>mil</a:t>
            </a:r>
            <a:r>
              <a:rPr lang="hr-HR" sz="1600" b="1" dirty="0"/>
              <a:t>. eura:</a:t>
            </a:r>
          </a:p>
          <a:p>
            <a:pPr marL="848700" lvl="1" indent="-285750">
              <a:buFont typeface="Wingdings" panose="05000000000000000000" pitchFamily="2" charset="2"/>
              <a:buChar char="Ø"/>
            </a:pPr>
            <a:r>
              <a:rPr lang="hr-HR" sz="1600" dirty="0"/>
              <a:t>3,6 </a:t>
            </a:r>
            <a:r>
              <a:rPr lang="hr-HR" sz="1600" dirty="0" err="1"/>
              <a:t>mil</a:t>
            </a:r>
            <a:r>
              <a:rPr lang="hr-HR" sz="1600" dirty="0"/>
              <a:t>. eura manje za projekt STREAM, </a:t>
            </a:r>
          </a:p>
          <a:p>
            <a:pPr marL="848700" lvl="1" indent="-285750">
              <a:buFont typeface="Wingdings" panose="05000000000000000000" pitchFamily="2" charset="2"/>
              <a:buChar char="Ø"/>
            </a:pPr>
            <a:r>
              <a:rPr lang="hr-HR" sz="1600" dirty="0"/>
              <a:t>0,3 </a:t>
            </a:r>
            <a:r>
              <a:rPr lang="hr-HR" sz="1600" dirty="0" err="1"/>
              <a:t>mil</a:t>
            </a:r>
            <a:r>
              <a:rPr lang="hr-HR" sz="1600" dirty="0"/>
              <a:t>. eura manje za projekt Budi spreman i kompetentan, SŠ Vice Vlatkovića,</a:t>
            </a:r>
          </a:p>
          <a:p>
            <a:pPr marL="848700" lvl="1" indent="-285750">
              <a:buFont typeface="Wingdings" panose="05000000000000000000" pitchFamily="2" charset="2"/>
              <a:buChar char="Ø"/>
            </a:pPr>
            <a:r>
              <a:rPr lang="hr-HR" sz="1600" dirty="0"/>
              <a:t>0,9 </a:t>
            </a:r>
            <a:r>
              <a:rPr lang="hr-HR" sz="1600" dirty="0" err="1"/>
              <a:t>mil</a:t>
            </a:r>
            <a:r>
              <a:rPr lang="hr-HR" sz="1600" dirty="0"/>
              <a:t>. eura manje za projekt Medicinska+ , Medicinske škole A. </a:t>
            </a:r>
            <a:r>
              <a:rPr lang="hr-HR" sz="1600" dirty="0" err="1"/>
              <a:t>Kuzmanića</a:t>
            </a:r>
            <a:r>
              <a:rPr lang="hr-HR" sz="1600" b="1" dirty="0"/>
              <a:t>, </a:t>
            </a:r>
            <a:endParaRPr lang="hr-HR" sz="1600" dirty="0"/>
          </a:p>
          <a:p>
            <a:pPr marL="391500" indent="-285750">
              <a:buFont typeface="Arial" panose="020B0604020202020204" pitchFamily="34" charset="0"/>
              <a:buChar char="•"/>
            </a:pPr>
            <a:r>
              <a:rPr lang="hr-HR" sz="1600" b="1" dirty="0"/>
              <a:t>primitaka od financijske imovine i zaduživanja za 0,9 </a:t>
            </a:r>
            <a:r>
              <a:rPr lang="hr-HR" sz="1600" b="1" dirty="0" err="1"/>
              <a:t>mil</a:t>
            </a:r>
            <a:r>
              <a:rPr lang="hr-HR" sz="1600" b="1" dirty="0"/>
              <a:t>. eura </a:t>
            </a:r>
            <a:r>
              <a:rPr lang="hr-HR" sz="1600" dirty="0"/>
              <a:t>(kao rezultat promjene dinamike realizacije projekata od očekivanih, te produljenja u 2024</a:t>
            </a:r>
            <a:r>
              <a:rPr lang="hr-HR" sz="1600" dirty="0">
                <a:ea typeface="Times New Roman" panose="02020603050405020304" pitchFamily="18" charset="0"/>
              </a:rPr>
              <a:t>.)</a:t>
            </a:r>
            <a:endParaRPr lang="hr-HR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1600" b="1" dirty="0">
              <a:solidFill>
                <a:schemeClr val="tx2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endParaRPr lang="hr-HR" sz="1400" b="1" dirty="0">
              <a:solidFill>
                <a:srgbClr val="002060"/>
              </a:solidFill>
            </a:endParaRPr>
          </a:p>
        </p:txBody>
      </p:sp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025380"/>
      </p:ext>
    </p:extLst>
  </p:cSld>
  <p:clrMapOvr>
    <a:masterClrMapping/>
  </p:clrMapOvr>
  <p:transition spd="slow" advClick="0" advTm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31640" y="67812"/>
            <a:ext cx="7056784" cy="1048626"/>
          </a:xfrm>
        </p:spPr>
        <p:txBody>
          <a:bodyPr>
            <a:normAutofit/>
          </a:bodyPr>
          <a:lstStyle/>
          <a:p>
            <a:pPr algn="l"/>
            <a:r>
              <a:rPr lang="hr-HR" sz="2400" b="1" dirty="0"/>
              <a:t>Prihodi i primici Proračuna Zadarske županije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2045024"/>
              </p:ext>
            </p:extLst>
          </p:nvPr>
        </p:nvGraphicFramePr>
        <p:xfrm>
          <a:off x="4385386" y="2277623"/>
          <a:ext cx="4667286" cy="3884502"/>
        </p:xfrm>
        <a:graphic>
          <a:graphicData uri="http://schemas.openxmlformats.org/drawingml/2006/table">
            <a:tbl>
              <a:tblPr firstRow="1" lastCol="1">
                <a:tableStyleId>{5A111915-BE36-4E01-A7E5-04B1672EAD32}</a:tableStyleId>
              </a:tblPr>
              <a:tblGrid>
                <a:gridCol w="1770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3091">
                  <a:extLst>
                    <a:ext uri="{9D8B030D-6E8A-4147-A177-3AD203B41FA5}">
                      <a16:colId xmlns:a16="http://schemas.microsoft.com/office/drawing/2014/main" val="3424494515"/>
                    </a:ext>
                  </a:extLst>
                </a:gridCol>
                <a:gridCol w="7112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2399">
                <a:tc>
                  <a:txBody>
                    <a:bodyPr/>
                    <a:lstStyle/>
                    <a:p>
                      <a:r>
                        <a:rPr lang="hr-HR" sz="1000" dirty="0"/>
                        <a:t>(u eurima)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 Prve izmjene i dopune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Druge izmjene i dopune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Indeks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400">
                <a:tc>
                  <a:txBody>
                    <a:bodyPr/>
                    <a:lstStyle/>
                    <a:p>
                      <a:r>
                        <a:rPr lang="hr-HR" sz="800" b="1" dirty="0"/>
                        <a:t>6 PRIHODI POSLOVANJA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228.134.347,13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223.426.045,37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97,94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400">
                <a:tc>
                  <a:txBody>
                    <a:bodyPr/>
                    <a:lstStyle/>
                    <a:p>
                      <a:r>
                        <a:rPr lang="hr-HR" sz="800" dirty="0"/>
                        <a:t>61 PRIHODI</a:t>
                      </a:r>
                      <a:r>
                        <a:rPr lang="hr-HR" sz="800" baseline="0" dirty="0"/>
                        <a:t> OD </a:t>
                      </a:r>
                      <a:r>
                        <a:rPr lang="hr-HR" sz="800" i="0" baseline="0" dirty="0"/>
                        <a:t>POREZA</a:t>
                      </a:r>
                      <a:endParaRPr lang="hr-HR" sz="800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16.838.000,00</a:t>
                      </a:r>
                      <a:endParaRPr lang="hr-HR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18.668.500,00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110,87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543">
                <a:tc>
                  <a:txBody>
                    <a:bodyPr/>
                    <a:lstStyle/>
                    <a:p>
                      <a:r>
                        <a:rPr lang="hr-HR" sz="800" dirty="0"/>
                        <a:t>63 POMOĆI</a:t>
                      </a:r>
                      <a:r>
                        <a:rPr lang="hr-HR" sz="800" baseline="0" dirty="0"/>
                        <a:t> IZ INOZEMSTVA</a:t>
                      </a:r>
                      <a:endParaRPr lang="hr-HR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94.234.166,86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87.886.010,40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93,26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400">
                <a:tc>
                  <a:txBody>
                    <a:bodyPr/>
                    <a:lstStyle/>
                    <a:p>
                      <a:r>
                        <a:rPr lang="hr-HR" sz="800" dirty="0"/>
                        <a:t>64 PRIHODI OD IMOVINE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1.811.952,05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1.698.863,68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93,76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649">
                <a:tc>
                  <a:txBody>
                    <a:bodyPr/>
                    <a:lstStyle/>
                    <a:p>
                      <a:r>
                        <a:rPr lang="hr-HR" sz="800" dirty="0"/>
                        <a:t>65 PRIHODI OD UPRAVNIH</a:t>
                      </a:r>
                      <a:r>
                        <a:rPr lang="hr-HR" sz="800" baseline="0" dirty="0"/>
                        <a:t> I</a:t>
                      </a:r>
                    </a:p>
                    <a:p>
                      <a:r>
                        <a:rPr lang="hr-HR" sz="800" baseline="0" dirty="0"/>
                        <a:t>      ADMIN. PRISTOJBI</a:t>
                      </a:r>
                      <a:endParaRPr lang="hr-HR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11.175.249,59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11.142.216,35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99,70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961">
                <a:tc>
                  <a:txBody>
                    <a:bodyPr/>
                    <a:lstStyle/>
                    <a:p>
                      <a:r>
                        <a:rPr lang="hr-HR" sz="800" dirty="0"/>
                        <a:t>66 PRIHODI OD PRODAJE  PROIZV.</a:t>
                      </a:r>
                      <a:r>
                        <a:rPr lang="hr-HR" sz="800" baseline="0" dirty="0"/>
                        <a:t> </a:t>
                      </a:r>
                    </a:p>
                    <a:p>
                      <a:r>
                        <a:rPr lang="hr-HR" sz="800" baseline="0" dirty="0"/>
                        <a:t>      I ROBE, USLUGA I DONACIJA</a:t>
                      </a:r>
                      <a:endParaRPr lang="hr-HR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12.305.428,34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12.305.428,34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hr-HR" sz="800" dirty="0"/>
                        <a:t>67</a:t>
                      </a:r>
                      <a:r>
                        <a:rPr lang="hr-HR" sz="800" baseline="0" dirty="0"/>
                        <a:t> PRIHODI IZ NADL. PRORAČUNA </a:t>
                      </a:r>
                    </a:p>
                    <a:p>
                      <a:r>
                        <a:rPr lang="hr-HR" sz="800" dirty="0"/>
                        <a:t>      I OD HZZO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91.424.371,88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91.424.371,88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792">
                <a:tc>
                  <a:txBody>
                    <a:bodyPr/>
                    <a:lstStyle/>
                    <a:p>
                      <a:r>
                        <a:rPr lang="hr-HR" sz="800" dirty="0"/>
                        <a:t>68 KAZNE, UPRAVNE</a:t>
                      </a:r>
                      <a:r>
                        <a:rPr lang="hr-HR" sz="800" baseline="0" dirty="0"/>
                        <a:t> MJERE I OST.</a:t>
                      </a:r>
                    </a:p>
                    <a:p>
                      <a:r>
                        <a:rPr lang="hr-HR" sz="800" baseline="0" dirty="0"/>
                        <a:t>      PRIHODI</a:t>
                      </a:r>
                      <a:endParaRPr lang="hr-HR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345.178,41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300.654,72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87,10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5544">
                <a:tc>
                  <a:txBody>
                    <a:bodyPr/>
                    <a:lstStyle/>
                    <a:p>
                      <a:r>
                        <a:rPr lang="hr-HR" sz="800" b="1" dirty="0"/>
                        <a:t>7 PRIHODI OD</a:t>
                      </a:r>
                      <a:r>
                        <a:rPr lang="hr-HR" sz="800" b="1" baseline="0" dirty="0"/>
                        <a:t> PRODAJE NEFIN. </a:t>
                      </a:r>
                    </a:p>
                    <a:p>
                      <a:r>
                        <a:rPr lang="hr-HR" sz="800" b="1" baseline="0" dirty="0"/>
                        <a:t>      IMOVINE</a:t>
                      </a:r>
                      <a:endParaRPr lang="hr-HR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1.063.934,80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1.059.934,81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99,62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5328">
                <a:tc>
                  <a:txBody>
                    <a:bodyPr/>
                    <a:lstStyle/>
                    <a:p>
                      <a:r>
                        <a:rPr lang="hr-HR" sz="800" b="1" dirty="0"/>
                        <a:t>8 PRIMICI</a:t>
                      </a:r>
                      <a:r>
                        <a:rPr lang="hr-HR" sz="800" b="1" baseline="0" dirty="0"/>
                        <a:t> OD FIN IMOVINE I </a:t>
                      </a:r>
                    </a:p>
                    <a:p>
                      <a:r>
                        <a:rPr lang="hr-HR" sz="800" b="1" baseline="0" dirty="0"/>
                        <a:t>   ZADUŽIVANJA</a:t>
                      </a:r>
                      <a:endParaRPr lang="hr-HR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8.248.059,41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7.385.361,16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89,54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5907">
                <a:tc>
                  <a:txBody>
                    <a:bodyPr/>
                    <a:lstStyle/>
                    <a:p>
                      <a:r>
                        <a:rPr lang="hr-HR" sz="800" b="1" dirty="0"/>
                        <a:t>9 VLASTITI</a:t>
                      </a:r>
                      <a:r>
                        <a:rPr lang="hr-HR" sz="800" b="1" baseline="0" dirty="0"/>
                        <a:t> IZVORI</a:t>
                      </a:r>
                      <a:endParaRPr lang="hr-HR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-1.006.341,34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-1.006.341,34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100,00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4549">
                <a:tc>
                  <a:txBody>
                    <a:bodyPr/>
                    <a:lstStyle/>
                    <a:p>
                      <a:pPr algn="l"/>
                      <a:r>
                        <a:rPr lang="hr-HR" sz="1000" b="1" dirty="0">
                          <a:solidFill>
                            <a:schemeClr val="bg1"/>
                          </a:solidFill>
                        </a:rPr>
                        <a:t>UKUPNO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>
                          <a:solidFill>
                            <a:schemeClr val="bg1"/>
                          </a:solidFill>
                        </a:rPr>
                        <a:t>236.440.000,00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>
                          <a:solidFill>
                            <a:schemeClr val="bg1"/>
                          </a:solidFill>
                        </a:rPr>
                        <a:t>230.865.000,00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>
                          <a:solidFill>
                            <a:schemeClr val="bg1"/>
                          </a:solidFill>
                        </a:rPr>
                        <a:t>97,64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5" name="Grafikon 4" title="Prihodi i primici Proračuna Zadarske županije"/>
          <p:cNvGraphicFramePr/>
          <p:nvPr>
            <p:extLst>
              <p:ext uri="{D42A27DB-BD31-4B8C-83A1-F6EECF244321}">
                <p14:modId xmlns:p14="http://schemas.microsoft.com/office/powerpoint/2010/main" val="2052087510"/>
              </p:ext>
            </p:extLst>
          </p:nvPr>
        </p:nvGraphicFramePr>
        <p:xfrm>
          <a:off x="42597" y="2089885"/>
          <a:ext cx="412812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5"/>
          <p:cNvSpPr txBox="1"/>
          <p:nvPr/>
        </p:nvSpPr>
        <p:spPr>
          <a:xfrm>
            <a:off x="4460574" y="1692848"/>
            <a:ext cx="471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Tablica 1</a:t>
            </a:r>
            <a:r>
              <a:rPr lang="hr-HR" sz="1100" dirty="0">
                <a:solidFill>
                  <a:prstClr val="black"/>
                </a:solidFill>
                <a:cs typeface="Arial" pitchFamily="34" charset="0"/>
              </a:rPr>
              <a:t>.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Usporedni prikaz Prvih i Drugih izmjena i dopuna proračuna za 2023. godinu</a:t>
            </a:r>
          </a:p>
          <a:p>
            <a:endParaRPr lang="hr-HR" sz="1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5"/>
          <p:cNvSpPr/>
          <p:nvPr/>
        </p:nvSpPr>
        <p:spPr>
          <a:xfrm>
            <a:off x="-72432" y="1692848"/>
            <a:ext cx="466728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Grafikon 1. Usporedni prikaz odnosa prihoda poslovanja Prvih i Drugih izmjena i dopuna proračuna za 2023. godinu</a:t>
            </a:r>
            <a:endParaRPr lang="vi-VN" sz="1100" b="1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8244" y="532620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570542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7FD378E-2309-49A3-BF19-04DA3FA8C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19256" cy="51125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sz="2000" b="1" dirty="0"/>
              <a:t>RASHODI POSLOVANJA </a:t>
            </a:r>
            <a:r>
              <a:rPr lang="hr-HR" sz="2000" dirty="0"/>
              <a:t>- izmjenama plana iznose </a:t>
            </a:r>
            <a:r>
              <a:rPr lang="hr-HR" sz="2000" b="1" dirty="0"/>
              <a:t>198.135.397,87 eura </a:t>
            </a:r>
            <a:r>
              <a:rPr lang="hr-HR" sz="2000" dirty="0"/>
              <a:t>ili za 1,8 % odnosno </a:t>
            </a:r>
            <a:r>
              <a:rPr lang="hr-HR" sz="2000" b="1" dirty="0"/>
              <a:t>3,6 </a:t>
            </a:r>
            <a:r>
              <a:rPr lang="hr-HR" sz="2000" b="1" dirty="0" err="1"/>
              <a:t>mil</a:t>
            </a:r>
            <a:r>
              <a:rPr lang="hr-HR" sz="2000" b="1" dirty="0"/>
              <a:t>. eura manje</a:t>
            </a:r>
            <a:r>
              <a:rPr lang="hr-HR" sz="2000" dirty="0"/>
              <a:t> od prvih izmjena i dopuna, od kojih: </a:t>
            </a:r>
          </a:p>
          <a:p>
            <a:pPr marL="0" indent="0">
              <a:buNone/>
            </a:pPr>
            <a:endParaRPr lang="hr-HR" sz="2000" dirty="0"/>
          </a:p>
          <a:p>
            <a:pPr lvl="0" algn="just"/>
            <a:r>
              <a:rPr lang="hr-HR" sz="2000" b="1" dirty="0"/>
              <a:t>rashodi za zaposlene -</a:t>
            </a:r>
            <a:r>
              <a:rPr lang="hr-HR" sz="2100" dirty="0"/>
              <a:t> izmjenama smanjeni za 0,3 </a:t>
            </a:r>
            <a:r>
              <a:rPr lang="hr-HR" sz="2100" dirty="0" err="1"/>
              <a:t>mil</a:t>
            </a:r>
            <a:r>
              <a:rPr lang="hr-HR" sz="2100" dirty="0"/>
              <a:t>. eura, kao rezultat usklađenja rashoda s odredbama Dodatka Kolektivnom ugovoru za službenike i namještenike upravnih tijela Zadarske županije (Službeni glasnik Zadarske županije 11/23),</a:t>
            </a:r>
            <a:endParaRPr lang="hr-HR" sz="2000" dirty="0"/>
          </a:p>
          <a:p>
            <a:pPr lvl="0"/>
            <a:r>
              <a:rPr lang="pl-PL" sz="2000" b="1" dirty="0"/>
              <a:t>materijalni rashodi - </a:t>
            </a:r>
            <a:r>
              <a:rPr lang="hr-HR" sz="2100" dirty="0"/>
              <a:t> novi plan povećan je za 0,7 </a:t>
            </a:r>
            <a:r>
              <a:rPr lang="hr-HR" sz="2100" dirty="0" err="1"/>
              <a:t>mil</a:t>
            </a:r>
            <a:r>
              <a:rPr lang="hr-HR" sz="2100" dirty="0"/>
              <a:t>. eura i iznosi 61,7 </a:t>
            </a:r>
            <a:r>
              <a:rPr lang="hr-HR" sz="2100" dirty="0" err="1"/>
              <a:t>mil</a:t>
            </a:r>
            <a:r>
              <a:rPr lang="hr-HR" sz="2100" dirty="0"/>
              <a:t>. eura od kojih se dodatna sredstva iz izvornih županijskih sredstava raspoređuju za pokriće materijalnih rashoda kod:</a:t>
            </a:r>
          </a:p>
          <a:p>
            <a:pPr lvl="1"/>
            <a:r>
              <a:rPr lang="hr-HR" sz="2100" dirty="0"/>
              <a:t>osnovnih škola kojima je osnivač Zadarska županija, u iznosu od 0,4 </a:t>
            </a:r>
            <a:r>
              <a:rPr lang="hr-HR" sz="2100" dirty="0" err="1"/>
              <a:t>mil</a:t>
            </a:r>
            <a:r>
              <a:rPr lang="hr-HR" sz="2100" dirty="0"/>
              <a:t>. eura</a:t>
            </a:r>
          </a:p>
          <a:p>
            <a:pPr lvl="1"/>
            <a:r>
              <a:rPr lang="hr-HR" sz="2100" dirty="0"/>
              <a:t>Doma zdravlja Zadarske županije, u iznosu od 350 tis. eura</a:t>
            </a:r>
          </a:p>
          <a:p>
            <a:pPr lvl="0" algn="just"/>
            <a:r>
              <a:rPr lang="hr-HR" sz="2100" b="1" dirty="0"/>
              <a:t>pomoći </a:t>
            </a:r>
            <a:r>
              <a:rPr lang="hr-HR" sz="2100" dirty="0"/>
              <a:t>– izmjenama smanjene za 3,9 </a:t>
            </a:r>
            <a:r>
              <a:rPr lang="hr-HR" sz="2100" dirty="0" err="1"/>
              <a:t>mil</a:t>
            </a:r>
            <a:r>
              <a:rPr lang="hr-HR" sz="2100" dirty="0"/>
              <a:t>. eura što je rezultat promjene dinamike ostvarenja pomoći, a za namjenu prijenosa sredstava projektnim partnerima u sklopu projekta Stream u 2024. godinu.</a:t>
            </a:r>
          </a:p>
          <a:p>
            <a:pPr marL="0" indent="0">
              <a:buNone/>
            </a:pPr>
            <a:endParaRPr lang="hr-HR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sz="2000" b="1" dirty="0"/>
              <a:t>RASHODI ZA NABAVU NEFINANCIJSKE IMOVINE </a:t>
            </a:r>
            <a:r>
              <a:rPr lang="hr-HR" sz="2100" dirty="0"/>
              <a:t>planirani su u iznosu od 32.299.769,67 eura ili za 2 </a:t>
            </a:r>
            <a:r>
              <a:rPr lang="hr-HR" sz="2100" dirty="0" err="1"/>
              <a:t>mil</a:t>
            </a:r>
            <a:r>
              <a:rPr lang="hr-HR" sz="2100" dirty="0"/>
              <a:t>. eura – 6% manje od prvih izmjena i dopuna, a smanjenje je rezultat prijenosa realizacije pojedinih projektnih aktivnosti povezanih s kapitalnim ulaganjima u 2024. godinu kod projekata:</a:t>
            </a:r>
          </a:p>
          <a:p>
            <a:pPr marL="400050" lvl="1" indent="0">
              <a:buNone/>
            </a:pPr>
            <a:r>
              <a:rPr lang="hr-HR" sz="2100" dirty="0"/>
              <a:t>-  Izgradnja skloništa za napuštene i izgubljene životinje,</a:t>
            </a:r>
          </a:p>
          <a:p>
            <a:pPr marL="400050" lvl="1" indent="0">
              <a:buNone/>
            </a:pPr>
            <a:r>
              <a:rPr lang="hr-HR" sz="2100" dirty="0"/>
              <a:t>-  Centar za školjkarstvo Zadarske županije,</a:t>
            </a:r>
          </a:p>
          <a:p>
            <a:pPr marL="400050" lvl="1" indent="0">
              <a:buNone/>
            </a:pPr>
            <a:r>
              <a:rPr lang="hr-HR" sz="2100" dirty="0"/>
              <a:t>-  Poljoprivredno edukacijski centar.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z="2100" dirty="0"/>
          </a:p>
        </p:txBody>
      </p:sp>
      <p:sp>
        <p:nvSpPr>
          <p:cNvPr id="2" name="Pravokutnik 1">
            <a:extLst>
              <a:ext uri="{FF2B5EF4-FFF2-40B4-BE49-F238E27FC236}">
                <a16:creationId xmlns:a16="http://schemas.microsoft.com/office/drawing/2014/main" id="{49C15DF3-11FA-462E-841C-28CBCD34132E}"/>
              </a:ext>
            </a:extLst>
          </p:cNvPr>
          <p:cNvSpPr/>
          <p:nvPr/>
        </p:nvSpPr>
        <p:spPr>
          <a:xfrm>
            <a:off x="1547664" y="215642"/>
            <a:ext cx="58326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spc="-9" dirty="0">
                <a:solidFill>
                  <a:prstClr val="black"/>
                </a:solidFill>
                <a:ea typeface="+mj-ea"/>
                <a:cs typeface="+mj-cs"/>
              </a:rPr>
              <a:t>Fiskalni </a:t>
            </a:r>
            <a:r>
              <a:rPr lang="pl-PL" sz="2400" b="1" spc="-4" dirty="0">
                <a:solidFill>
                  <a:prstClr val="black"/>
                </a:solidFill>
                <a:ea typeface="+mj-ea"/>
                <a:cs typeface="+mj-cs"/>
              </a:rPr>
              <a:t>učinak na</a:t>
            </a:r>
            <a:r>
              <a:rPr lang="pl-PL" sz="2400" b="1" spc="18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pl-PL" sz="2400" b="1" spc="-13" dirty="0">
                <a:solidFill>
                  <a:prstClr val="black"/>
                </a:solidFill>
                <a:ea typeface="+mj-ea"/>
                <a:cs typeface="+mj-cs"/>
              </a:rPr>
              <a:t>proračun - rashodi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915342159"/>
      </p:ext>
    </p:extLst>
  </p:cSld>
  <p:clrMapOvr>
    <a:masterClrMapping/>
  </p:clrMapOvr>
  <p:transition spd="slow" advClick="0" advTm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95636" y="116632"/>
            <a:ext cx="6696744" cy="934943"/>
          </a:xfrm>
        </p:spPr>
        <p:txBody>
          <a:bodyPr>
            <a:noAutofit/>
          </a:bodyPr>
          <a:lstStyle/>
          <a:p>
            <a:pPr algn="l"/>
            <a:r>
              <a:rPr lang="hr-HR" sz="2400" b="1" dirty="0"/>
              <a:t>Rashodi i izdaci Proračuna Zadarske županije 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780720"/>
              </p:ext>
            </p:extLst>
          </p:nvPr>
        </p:nvGraphicFramePr>
        <p:xfrm>
          <a:off x="4355265" y="2517601"/>
          <a:ext cx="4680723" cy="3851421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962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79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3198">
                <a:tc>
                  <a:txBody>
                    <a:bodyPr/>
                    <a:lstStyle/>
                    <a:p>
                      <a:r>
                        <a:rPr lang="hr-HR" sz="1000" dirty="0"/>
                        <a:t>(u eurima)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Prve izmjene i dopune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Druge izmjene i dopune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Indeks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161">
                <a:tc>
                  <a:txBody>
                    <a:bodyPr/>
                    <a:lstStyle/>
                    <a:p>
                      <a:r>
                        <a:rPr lang="hr-HR" sz="800" dirty="0"/>
                        <a:t>3</a:t>
                      </a:r>
                      <a:r>
                        <a:rPr lang="hr-HR" sz="800" baseline="0" dirty="0"/>
                        <a:t> RASHODI POSLOVANJA</a:t>
                      </a:r>
                      <a:endParaRPr lang="hr-HR" sz="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0" dirty="0"/>
                        <a:t>201.713.161,12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0" dirty="0"/>
                        <a:t>198.135.397,87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0" dirty="0"/>
                        <a:t>98,23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198">
                <a:tc>
                  <a:txBody>
                    <a:bodyPr/>
                    <a:lstStyle/>
                    <a:p>
                      <a:r>
                        <a:rPr lang="hr-HR" sz="800" dirty="0"/>
                        <a:t>31 RASHODI ZA</a:t>
                      </a:r>
                      <a:r>
                        <a:rPr lang="hr-HR" sz="800" baseline="0" dirty="0"/>
                        <a:t> ZAPOSLENE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118.390.664,92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118.130.012,75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99,78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198">
                <a:tc>
                  <a:txBody>
                    <a:bodyPr/>
                    <a:lstStyle/>
                    <a:p>
                      <a:r>
                        <a:rPr lang="hr-HR" sz="800" dirty="0"/>
                        <a:t>32 MATERIJALNI</a:t>
                      </a:r>
                      <a:r>
                        <a:rPr lang="hr-HR" sz="800" baseline="0" dirty="0"/>
                        <a:t> RASHODI</a:t>
                      </a:r>
                      <a:endParaRPr lang="hr-HR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61.016.095,17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61.713.900,06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101,14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198">
                <a:tc>
                  <a:txBody>
                    <a:bodyPr/>
                    <a:lstStyle/>
                    <a:p>
                      <a:r>
                        <a:rPr lang="hr-HR" sz="800" dirty="0"/>
                        <a:t>34 FINANCIJSKI RASHODI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498.393,97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384.072,29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77,06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198">
                <a:tc>
                  <a:txBody>
                    <a:bodyPr/>
                    <a:lstStyle/>
                    <a:p>
                      <a:r>
                        <a:rPr lang="hr-HR" sz="800" dirty="0"/>
                        <a:t>35 SUBVENCIJE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1.839.116,74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1.954.114,51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106,25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716">
                <a:tc>
                  <a:txBody>
                    <a:bodyPr/>
                    <a:lstStyle/>
                    <a:p>
                      <a:r>
                        <a:rPr lang="hr-HR" sz="800" dirty="0"/>
                        <a:t>36 POMOĆI DANE</a:t>
                      </a:r>
                      <a:r>
                        <a:rPr lang="hr-HR" sz="800" baseline="0" dirty="0"/>
                        <a:t> U INOZ. I UNUTAR </a:t>
                      </a:r>
                    </a:p>
                    <a:p>
                      <a:r>
                        <a:rPr lang="hr-HR" sz="800" baseline="0" dirty="0"/>
                        <a:t>      OPĆEG PRORAČUNA</a:t>
                      </a:r>
                      <a:endParaRPr lang="hr-HR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12.436.977,21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8.548.646,96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68,74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716">
                <a:tc>
                  <a:txBody>
                    <a:bodyPr/>
                    <a:lstStyle/>
                    <a:p>
                      <a:r>
                        <a:rPr lang="hr-HR" sz="800" dirty="0"/>
                        <a:t>37 NAKNADE</a:t>
                      </a:r>
                      <a:r>
                        <a:rPr lang="hr-HR" sz="800" baseline="0" dirty="0"/>
                        <a:t> GRAĐANA I KUĆANSTAVA</a:t>
                      </a:r>
                    </a:p>
                    <a:p>
                      <a:r>
                        <a:rPr lang="hr-HR" sz="800" baseline="0" dirty="0"/>
                        <a:t>     OD OSIG. I DRUGE NAKNADE</a:t>
                      </a:r>
                      <a:endParaRPr lang="hr-HR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4.009.272,32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3.870.641,43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96,54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3198">
                <a:tc>
                  <a:txBody>
                    <a:bodyPr/>
                    <a:lstStyle/>
                    <a:p>
                      <a:r>
                        <a:rPr lang="hr-HR" sz="800" dirty="0"/>
                        <a:t>38 OSTALI RASHODI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3.522.640,79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3.534.009,87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100,32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476">
                <a:tc>
                  <a:txBody>
                    <a:bodyPr/>
                    <a:lstStyle/>
                    <a:p>
                      <a:r>
                        <a:rPr lang="hr-HR" sz="800" dirty="0"/>
                        <a:t>4 RASHODI ZA NAB. NEFIN. IMOVINE</a:t>
                      </a:r>
                      <a:endParaRPr lang="hr-HR" sz="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800" dirty="0"/>
                    </a:p>
                    <a:p>
                      <a:pPr algn="ctr"/>
                      <a:r>
                        <a:rPr lang="hr-HR" sz="800" dirty="0"/>
                        <a:t>34.295.606,42</a:t>
                      </a:r>
                    </a:p>
                    <a:p>
                      <a:pPr algn="ctr"/>
                      <a:r>
                        <a:rPr lang="hr-HR" sz="800" dirty="0"/>
                        <a:t>	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32.299.769,67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0" dirty="0"/>
                        <a:t>94,18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1690">
                <a:tc>
                  <a:txBody>
                    <a:bodyPr/>
                    <a:lstStyle/>
                    <a:p>
                      <a:r>
                        <a:rPr lang="hr-HR" sz="800" dirty="0"/>
                        <a:t>5 IZDACI ZA</a:t>
                      </a:r>
                      <a:r>
                        <a:rPr lang="hr-HR" sz="800" baseline="0" dirty="0"/>
                        <a:t> FIN. IMOVINU I OTPLATU </a:t>
                      </a:r>
                    </a:p>
                    <a:p>
                      <a:r>
                        <a:rPr lang="hr-HR" sz="800" baseline="0" dirty="0"/>
                        <a:t>   ZAJMOVA</a:t>
                      </a:r>
                      <a:endParaRPr lang="hr-HR" sz="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800" dirty="0"/>
                    </a:p>
                    <a:p>
                      <a:pPr algn="ctr"/>
                      <a:r>
                        <a:rPr lang="hr-HR" sz="800" dirty="0"/>
                        <a:t>431.232,46	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429.832,46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0" dirty="0"/>
                        <a:t>99,68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3198">
                <a:tc>
                  <a:txBody>
                    <a:bodyPr/>
                    <a:lstStyle/>
                    <a:p>
                      <a:r>
                        <a:rPr lang="hr-HR" sz="1000" baseline="0" dirty="0"/>
                        <a:t>UKUPNO</a:t>
                      </a:r>
                      <a:endParaRPr lang="hr-HR" sz="10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236.440.000,00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230.865.000,00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0" dirty="0">
                          <a:solidFill>
                            <a:schemeClr val="tx1"/>
                          </a:solidFill>
                        </a:rPr>
                        <a:t>97,64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Pravokutnik 5"/>
          <p:cNvSpPr/>
          <p:nvPr/>
        </p:nvSpPr>
        <p:spPr>
          <a:xfrm>
            <a:off x="4650971" y="1806970"/>
            <a:ext cx="44644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Tablica 2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Usporedni prikaz Prvih i Drugih izmjena i dopuna proračuna za 2023. godinu</a:t>
            </a:r>
          </a:p>
        </p:txBody>
      </p:sp>
      <p:sp>
        <p:nvSpPr>
          <p:cNvPr id="7" name="TextBox 15"/>
          <p:cNvSpPr txBox="1"/>
          <p:nvPr/>
        </p:nvSpPr>
        <p:spPr>
          <a:xfrm>
            <a:off x="108012" y="1814888"/>
            <a:ext cx="46440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 Grafikon 2</a:t>
            </a:r>
            <a:r>
              <a:rPr lang="hr-HR" sz="1100" dirty="0">
                <a:solidFill>
                  <a:prstClr val="black"/>
                </a:solidFill>
                <a:cs typeface="Arial" pitchFamily="34" charset="0"/>
              </a:rPr>
              <a:t>.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 Usporedni prikaz odnosa rashoda poslovanja Prvih i Drugih izmjena i dopuna proračuna za 2023. godinu</a:t>
            </a: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6265" y="475743"/>
            <a:ext cx="504056" cy="633001"/>
          </a:xfrm>
          <a:prstGeom prst="rect">
            <a:avLst/>
          </a:prstGeom>
        </p:spPr>
      </p:pic>
      <p:sp>
        <p:nvSpPr>
          <p:cNvPr id="11" name="TekstniOkvir 10"/>
          <p:cNvSpPr txBox="1"/>
          <p:nvPr/>
        </p:nvSpPr>
        <p:spPr>
          <a:xfrm>
            <a:off x="129478" y="2274184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>
                <a:solidFill>
                  <a:prstClr val="black"/>
                </a:solidFill>
              </a:rPr>
              <a:t>(</a:t>
            </a:r>
            <a:r>
              <a:rPr lang="hr-HR" sz="1000" b="1" dirty="0">
                <a:solidFill>
                  <a:prstClr val="black"/>
                </a:solidFill>
              </a:rPr>
              <a:t>mil. eura</a:t>
            </a:r>
            <a:r>
              <a:rPr lang="hr-HR" sz="1100" b="1" dirty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0" name="Grafikon 9">
            <a:extLst>
              <a:ext uri="{FF2B5EF4-FFF2-40B4-BE49-F238E27FC236}">
                <a16:creationId xmlns:a16="http://schemas.microsoft.com/office/drawing/2014/main" id="{F5341849-BAE3-45E9-B3FA-464F4A6C1D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4179080"/>
              </p:ext>
            </p:extLst>
          </p:nvPr>
        </p:nvGraphicFramePr>
        <p:xfrm>
          <a:off x="235105" y="2655440"/>
          <a:ext cx="3976855" cy="3293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00681443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br>
              <a:rPr lang="hr-HR" dirty="0"/>
            </a:br>
            <a:br>
              <a:rPr lang="hr-HR" dirty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1223628" y="244459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4400" noProof="0" dirty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kumimoji="0" lang="hr-HR" sz="9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po</a:t>
            </a:r>
            <a:r>
              <a:rPr kumimoji="0" lang="hr-HR" sz="9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organizacijskoj </a:t>
            </a:r>
            <a:r>
              <a:rPr lang="hr-HR" sz="9600" b="1" noProof="0" dirty="0">
                <a:latin typeface="+mj-lt"/>
                <a:ea typeface="+mj-ea"/>
                <a:cs typeface="+mj-cs"/>
              </a:rPr>
              <a:t>klasifikaciji</a:t>
            </a:r>
            <a:br>
              <a:rPr kumimoji="0" lang="hr-HR" sz="9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298" y="1376288"/>
            <a:ext cx="885110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>
                <a:cs typeface="Arial" pitchFamily="34" charset="0"/>
              </a:rPr>
              <a:t>    Grafikon 3. Rashodi Drugih izmjena i dopuna Proračuna Zadarske županije po </a:t>
            </a:r>
            <a:r>
              <a:rPr lang="hr-HR" sz="1400" b="1" dirty="0">
                <a:solidFill>
                  <a:schemeClr val="accent4">
                    <a:lumMod val="75000"/>
                  </a:schemeClr>
                </a:solidFill>
                <a:cs typeface="Arial" pitchFamily="34" charset="0"/>
              </a:rPr>
              <a:t>organizacijskoj klasifikaciji </a:t>
            </a:r>
            <a:r>
              <a:rPr lang="hr-HR" sz="1400" b="1" dirty="0">
                <a:cs typeface="Arial" pitchFamily="34" charset="0"/>
              </a:rPr>
              <a:t>(mil. eura)</a:t>
            </a: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5346" y="495092"/>
            <a:ext cx="504056" cy="633001"/>
          </a:xfrm>
          <a:prstGeom prst="rect">
            <a:avLst/>
          </a:prstGeom>
        </p:spPr>
      </p:pic>
      <p:graphicFrame>
        <p:nvGraphicFramePr>
          <p:cNvPr id="17" name="Grafikon 16"/>
          <p:cNvGraphicFramePr/>
          <p:nvPr>
            <p:extLst>
              <p:ext uri="{D42A27DB-BD31-4B8C-83A1-F6EECF244321}">
                <p14:modId xmlns:p14="http://schemas.microsoft.com/office/powerpoint/2010/main" val="4164869454"/>
              </p:ext>
            </p:extLst>
          </p:nvPr>
        </p:nvGraphicFramePr>
        <p:xfrm>
          <a:off x="0" y="1844824"/>
          <a:ext cx="914400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11862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12849</TotalTime>
  <Words>1549</Words>
  <Application>Microsoft Office PowerPoint</Application>
  <PresentationFormat>Prikaz na zaslonu (4:3)</PresentationFormat>
  <Paragraphs>237</Paragraphs>
  <Slides>12</Slides>
  <Notes>3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8" baseType="lpstr">
      <vt:lpstr>Arial</vt:lpstr>
      <vt:lpstr>Calibri</vt:lpstr>
      <vt:lpstr>Gabriola</vt:lpstr>
      <vt:lpstr>Times New Roman</vt:lpstr>
      <vt:lpstr>Wingdings</vt:lpstr>
      <vt:lpstr>Office tema</vt:lpstr>
      <vt:lpstr>  REPUBLIKA HRVATSKA ZADARSKA ŽUPANIJA  Druge izmjene i dopune proračuna Zadarske županije za 2023. godinu  - vodič za građane -  </vt:lpstr>
      <vt:lpstr>Druge izmjene i dopune proračuna Zadarske županije (sa 63 proračunska korisnika) za 2023. godinu</vt:lpstr>
      <vt:lpstr>Proračunski korisnici Zadarske županije</vt:lpstr>
      <vt:lpstr>„Izvorni” prihodi Zadarske županije</vt:lpstr>
      <vt:lpstr>Fiskalni učinak na proračun - prihodi</vt:lpstr>
      <vt:lpstr>Prihodi i primici Proračuna Zadarske županije</vt:lpstr>
      <vt:lpstr>PowerPoint prezentacija</vt:lpstr>
      <vt:lpstr>Rashodi i izdaci Proračuna Zadarske županije </vt:lpstr>
      <vt:lpstr>  </vt:lpstr>
      <vt:lpstr>  </vt:lpstr>
      <vt:lpstr>Najznačajnije promjene su unutar sljedećih odjela:</vt:lpstr>
      <vt:lpstr>PowerPoint prezentacija</vt:lpstr>
    </vt:vector>
  </TitlesOfParts>
  <Company>ZADARSKA ŽUPANIJA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POLUGODIŠNJI IZVJEŠTAJ O IZVRŠENJU PRORAČUNA ZADARSKE ŽUPANIJE ZA 2014. g.</dc:title>
  <dc:creator>Katarina</dc:creator>
  <cp:lastModifiedBy>Iva Vanjak</cp:lastModifiedBy>
  <cp:revision>1693</cp:revision>
  <cp:lastPrinted>2022-11-10T08:24:54Z</cp:lastPrinted>
  <dcterms:created xsi:type="dcterms:W3CDTF">2014-10-06T07:52:48Z</dcterms:created>
  <dcterms:modified xsi:type="dcterms:W3CDTF">2023-12-01T09:00:30Z</dcterms:modified>
</cp:coreProperties>
</file>