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0" r:id="rId2"/>
    <p:sldId id="333" r:id="rId3"/>
    <p:sldId id="340" r:id="rId4"/>
    <p:sldId id="334" r:id="rId5"/>
    <p:sldId id="335" r:id="rId6"/>
    <p:sldId id="337" r:id="rId7"/>
    <p:sldId id="293" r:id="rId8"/>
    <p:sldId id="316" r:id="rId9"/>
    <p:sldId id="338" r:id="rId10"/>
    <p:sldId id="339" r:id="rId11"/>
    <p:sldId id="341" r:id="rId12"/>
    <p:sldId id="343" r:id="rId13"/>
    <p:sldId id="344" r:id="rId14"/>
    <p:sldId id="345" r:id="rId15"/>
    <p:sldId id="346" r:id="rId16"/>
    <p:sldId id="347" r:id="rId17"/>
    <p:sldId id="348" r:id="rId18"/>
    <p:sldId id="324" r:id="rId19"/>
  </p:sldIdLst>
  <p:sldSz cx="9144000" cy="6858000" type="screen4x3"/>
  <p:notesSz cx="6735763" cy="98663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3FB"/>
    <a:srgbClr val="E8F7AF"/>
    <a:srgbClr val="EAEDFC"/>
    <a:srgbClr val="FFFFCC"/>
    <a:srgbClr val="FFFF99"/>
    <a:srgbClr val="C8A094"/>
    <a:srgbClr val="A2CB9B"/>
    <a:srgbClr val="470999"/>
    <a:srgbClr val="006666"/>
    <a:srgbClr val="567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 teme 1 - Isticanj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Tamni stil 1 - Isticanj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Tamni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8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87775627269486"/>
          <c:y val="0"/>
          <c:w val="0.68269363832868468"/>
          <c:h val="0.65251894389254494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7C-4519-9AF0-322FA3C62744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7C-4519-9AF0-322FA3C62744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7C-4519-9AF0-322FA3C62744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242-485A-9758-31E7D1C43546}"/>
              </c:ext>
            </c:extLst>
          </c:dPt>
          <c:dLbls>
            <c:dLbl>
              <c:idx val="0"/>
              <c:layout>
                <c:manualLayout>
                  <c:x val="0.1423331130849009"/>
                  <c:y val="-5.02764154941712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C-4519-9AF0-322FA3C62744}"/>
                </c:ext>
              </c:extLst>
            </c:dLbl>
            <c:dLbl>
              <c:idx val="1"/>
              <c:layout>
                <c:manualLayout>
                  <c:x val="-8.0449150874074421E-2"/>
                  <c:y val="8.69874047108664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C-4519-9AF0-322FA3C62744}"/>
                </c:ext>
              </c:extLst>
            </c:dLbl>
            <c:dLbl>
              <c:idx val="2"/>
              <c:layout>
                <c:manualLayout>
                  <c:x val="-8.6637547095157127E-2"/>
                  <c:y val="3.22175573003209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7C-4519-9AF0-322FA3C6274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42-485A-9758-31E7D1C43546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PRIHODI OD POSLOVANJA</c:v>
                </c:pt>
                <c:pt idx="1">
                  <c:v>PRIHODI OD PRODAJE NEFINANCIJSKE IMOVINE</c:v>
                </c:pt>
                <c:pt idx="2">
                  <c:v>PRIMICI OD FINANCIJSKE IMOVINE I ZADUŽIVANJA</c:v>
                </c:pt>
                <c:pt idx="3">
                  <c:v>VLASTITI IZVORI (VIŠAK/MANJAK)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0.94730000000000003</c:v>
                </c:pt>
                <c:pt idx="1">
                  <c:v>4.3E-3</c:v>
                </c:pt>
                <c:pt idx="2">
                  <c:v>4.8300000000000003E-2</c:v>
                </c:pt>
                <c:pt idx="3">
                  <c:v>5.4000000000000003E-3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7C-4519-9AF0-322FA3C6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5667484314608318"/>
          <c:y val="0.66021479835873931"/>
          <c:w val="0.79804144568732127"/>
          <c:h val="0.19581349332183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6670800285086E-2"/>
          <c:y val="8.3985377286121668E-2"/>
          <c:w val="0.92525463627731086"/>
          <c:h val="0.6537939021268168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dPt>
            <c:idx val="0"/>
            <c:bubble3D val="0"/>
            <c:explosion val="12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CE7-4DF2-992F-97C155D97791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CE7-4DF2-992F-97C155D97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CE7-4DF2-992F-97C155D97791}"/>
              </c:ext>
            </c:extLst>
          </c:dPt>
          <c:dLbls>
            <c:dLbl>
              <c:idx val="0"/>
              <c:layout>
                <c:manualLayout>
                  <c:x val="-1.0345524216672749E-2"/>
                  <c:y val="1.2597806592918093E-2"/>
                </c:manualLayout>
              </c:layout>
              <c:tx>
                <c:rich>
                  <a:bodyPr/>
                  <a:lstStyle/>
                  <a:p>
                    <a:r>
                      <a:rPr lang="en-US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83,69%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7-4DF2-992F-97C155D97791}"/>
                </c:ext>
              </c:extLst>
            </c:dLbl>
            <c:dLbl>
              <c:idx val="1"/>
              <c:layout>
                <c:manualLayout>
                  <c:x val="-7.8866764370374792E-2"/>
                  <c:y val="2.5195613185836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7-4DF2-992F-97C155D97791}"/>
                </c:ext>
              </c:extLst>
            </c:dLbl>
            <c:dLbl>
              <c:idx val="2"/>
              <c:layout>
                <c:manualLayout>
                  <c:x val="-3.0331832787810521E-3"/>
                  <c:y val="-4.80561707244327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34291275328378"/>
                      <c:h val="5.4569654469492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CE7-4DF2-992F-97C155D97791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RASHODI POSLOVANJA</c:v>
                </c:pt>
                <c:pt idx="1">
                  <c:v>RASHODI ZA NABAVU NEFINANCIJSKE IMOVINE</c:v>
                </c:pt>
                <c:pt idx="2">
                  <c:v>IZDACI ZA FINANCIJSKU IMOVINU I OTPLATU ZAJMOVA</c:v>
                </c:pt>
              </c:strCache>
            </c:strRef>
          </c:cat>
          <c:val>
            <c:numRef>
              <c:f>List1!$B$2:$B$4</c:f>
              <c:numCache>
                <c:formatCode>0.00%</c:formatCode>
                <c:ptCount val="3"/>
                <c:pt idx="0">
                  <c:v>0.83689999999999998</c:v>
                </c:pt>
                <c:pt idx="1">
                  <c:v>0.16020000000000001</c:v>
                </c:pt>
                <c:pt idx="2">
                  <c:v>2.8E-3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E7-4DF2-992F-97C155D97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00" b="1"/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860382739892004"/>
          <c:y val="3.699792528779363E-2"/>
          <c:w val="0.58436166117281618"/>
          <c:h val="0.93335305230616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3,43%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B6-490A-90E0-78672F671D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3,40%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B6-490A-90E0-78672F671D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0,71%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B6-490A-90E0-78672F671D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0,86%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B6-490A-90E0-78672F671DF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6,54%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B6-490A-90E0-78672F671DF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0,48%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B6-490A-90E0-78672F671DF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1,43%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B6-490A-90E0-78672F671DF0}"/>
                </c:ext>
              </c:extLst>
            </c:dLbl>
            <c:dLbl>
              <c:idx val="7"/>
              <c:layout>
                <c:manualLayout>
                  <c:x val="2.8913005320220639E-3"/>
                  <c:y val="1.46974452773318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B6-490A-90E0-78672F671DF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49,46%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B6-490A-90E0-78672F671DF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4,50%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B6-490A-90E0-78672F671D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baseline="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List1!$A$2:$A$12</c:f>
              <c:strCache>
                <c:ptCount val="11"/>
                <c:pt idx="0">
                  <c:v>11. Hrv. Branitelji, udruge, demografija i soc. Politika</c:v>
                </c:pt>
                <c:pt idx="1">
                  <c:v>10. Javna nabava i upr. imovnom </c:v>
                </c:pt>
                <c:pt idx="2">
                  <c:v>9. Pravni i zajednički poslovi </c:v>
                </c:pt>
                <c:pt idx="3">
                  <c:v>8. Pom. dobro, more i promet </c:v>
                </c:pt>
                <c:pt idx="4">
                  <c:v>7. Poljop., ribarstvo i EU fondovi</c:v>
                </c:pt>
                <c:pt idx="5">
                  <c:v>6. Gospodarstvo i turizam</c:v>
                </c:pt>
                <c:pt idx="6">
                  <c:v>5. Prostorno uređenje, zaštita okol. i kom. poslovi </c:v>
                </c:pt>
                <c:pt idx="7">
                  <c:v>4. Zdravstvo</c:v>
                </c:pt>
                <c:pt idx="8">
                  <c:v>3. Obrazovanje, kult. i šport</c:v>
                </c:pt>
                <c:pt idx="9">
                  <c:v>2. Financije i proračun </c:v>
                </c:pt>
                <c:pt idx="10">
                  <c:v>1. Služba ureda župana </c:v>
                </c:pt>
              </c:strCache>
            </c:strRef>
          </c:cat>
          <c:val>
            <c:numRef>
              <c:f>List1!$B$2:$B$12</c:f>
              <c:numCache>
                <c:formatCode>0.00%</c:formatCode>
                <c:ptCount val="11"/>
                <c:pt idx="0">
                  <c:v>3.4299999999999997E-2</c:v>
                </c:pt>
                <c:pt idx="1">
                  <c:v>3.4000000000000002E-2</c:v>
                </c:pt>
                <c:pt idx="2">
                  <c:v>7.1000000000000004E-3</c:v>
                </c:pt>
                <c:pt idx="3">
                  <c:v>8.6E-3</c:v>
                </c:pt>
                <c:pt idx="4">
                  <c:v>6.54E-2</c:v>
                </c:pt>
                <c:pt idx="5">
                  <c:v>4.7999999999999996E-3</c:v>
                </c:pt>
                <c:pt idx="6">
                  <c:v>1.43E-2</c:v>
                </c:pt>
                <c:pt idx="7">
                  <c:v>0.28849999999999998</c:v>
                </c:pt>
                <c:pt idx="8">
                  <c:v>0.49459999999999998</c:v>
                </c:pt>
                <c:pt idx="9">
                  <c:v>4.4999999999999998E-2</c:v>
                </c:pt>
                <c:pt idx="10">
                  <c:v>2.8E-3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6-490A-90E0-78672F671D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89778800"/>
        <c:axId val="1989771728"/>
        <c:extLst/>
      </c:barChart>
      <c:catAx>
        <c:axId val="1989778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baseline="0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989771728"/>
        <c:crosses val="autoZero"/>
        <c:auto val="1"/>
        <c:lblAlgn val="ctr"/>
        <c:lblOffset val="100"/>
        <c:noMultiLvlLbl val="0"/>
      </c:catAx>
      <c:valAx>
        <c:axId val="19897717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one"/>
        <c:crossAx val="198977880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08261876626505"/>
          <c:y val="4.7976009934502614E-2"/>
          <c:w val="0.54091738123373501"/>
          <c:h val="0.904047980130994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7-4FF1-96CB-50E3E41D34F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67-4FF1-96CB-50E3E41D34F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7-4FF1-96CB-50E3E41D34F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7-4FF1-96CB-50E3E41D34F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7-4FF1-96CB-50E3E41D34F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7-4FF1-96CB-50E3E41D34F8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7-4FF1-96CB-50E3E41D34F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0,24%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7-4FF1-96CB-50E3E41D3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baseline="0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List1!$A$2:$A$10</c:f>
              <c:strCache>
                <c:ptCount val="9"/>
                <c:pt idx="0">
                  <c:v>Socijalna zaštita</c:v>
                </c:pt>
                <c:pt idx="1">
                  <c:v>Obrazovanje</c:v>
                </c:pt>
                <c:pt idx="2">
                  <c:v>Rekreacija, kultura i religija</c:v>
                </c:pt>
                <c:pt idx="3">
                  <c:v>Zdravstvo</c:v>
                </c:pt>
                <c:pt idx="4">
                  <c:v>Usluge unapr. stanovanja i zajednice</c:v>
                </c:pt>
                <c:pt idx="5">
                  <c:v>Zaštita okoliša</c:v>
                </c:pt>
                <c:pt idx="6">
                  <c:v>Ekonomski poslovi</c:v>
                </c:pt>
                <c:pt idx="7">
                  <c:v>Javni red i sigurnost</c:v>
                </c:pt>
                <c:pt idx="8">
                  <c:v>Opće javne usluge</c:v>
                </c:pt>
              </c:strCache>
            </c:strRef>
          </c:cat>
          <c:val>
            <c:numRef>
              <c:f>List1!$B$2:$B$10</c:f>
              <c:numCache>
                <c:formatCode>0.00%</c:formatCode>
                <c:ptCount val="9"/>
                <c:pt idx="0">
                  <c:v>3.2899999999999999E-2</c:v>
                </c:pt>
                <c:pt idx="1">
                  <c:v>0.47870000000000001</c:v>
                </c:pt>
                <c:pt idx="2">
                  <c:v>1.8599999999999998E-2</c:v>
                </c:pt>
                <c:pt idx="3">
                  <c:v>0.2878</c:v>
                </c:pt>
                <c:pt idx="4">
                  <c:v>4.3E-3</c:v>
                </c:pt>
                <c:pt idx="5">
                  <c:v>9.1000000000000004E-3</c:v>
                </c:pt>
                <c:pt idx="6">
                  <c:v>6.9199999999999998E-2</c:v>
                </c:pt>
                <c:pt idx="7">
                  <c:v>2.3999999999999998E-3</c:v>
                </c:pt>
                <c:pt idx="8">
                  <c:v>9.6500000000000002E-2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67-4FF1-96CB-50E3E41D34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89783696"/>
        <c:axId val="1989784240"/>
      </c:barChart>
      <c:catAx>
        <c:axId val="198978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989784240"/>
        <c:crosses val="autoZero"/>
        <c:auto val="1"/>
        <c:lblAlgn val="ctr"/>
        <c:lblOffset val="100"/>
        <c:noMultiLvlLbl val="0"/>
      </c:catAx>
      <c:valAx>
        <c:axId val="198978424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1989783696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sr-Latn-R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4B905-DF12-44A7-97FF-FEADA0BAC1C6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1DB8DC99-D35A-4223-BD85-F68ED6C62FF2}">
      <dgm:prSet phldrT="[Tekst]" custT="1"/>
      <dgm:spPr/>
      <dgm:t>
        <a:bodyPr/>
        <a:lstStyle/>
        <a:p>
          <a:r>
            <a:rPr lang="hr-HR" sz="1400" b="1" dirty="0">
              <a:latin typeface="+mn-lt"/>
            </a:rPr>
            <a:t>Prihodi i primici  170.025.486,77 eura</a:t>
          </a:r>
        </a:p>
      </dgm:t>
    </dgm:pt>
    <dgm:pt modelId="{3F7356BB-86DE-4D3A-A420-E7E4E9C92C69}" type="parTrans" cxnId="{EE1C0876-9766-4879-968C-DD25EAC2E36F}">
      <dgm:prSet/>
      <dgm:spPr/>
      <dgm:t>
        <a:bodyPr/>
        <a:lstStyle/>
        <a:p>
          <a:endParaRPr lang="hr-HR"/>
        </a:p>
      </dgm:t>
    </dgm:pt>
    <dgm:pt modelId="{74A7E9DE-96A0-4811-8EBA-D02691DF4983}" type="sibTrans" cxnId="{EE1C0876-9766-4879-968C-DD25EAC2E36F}">
      <dgm:prSet/>
      <dgm:spPr/>
      <dgm:t>
        <a:bodyPr/>
        <a:lstStyle/>
        <a:p>
          <a:endParaRPr lang="hr-HR"/>
        </a:p>
      </dgm:t>
    </dgm:pt>
    <dgm:pt modelId="{6F61644F-3D98-4B0F-ADCC-D6478A21C2F0}">
      <dgm:prSet phldrT="[Tekst]" custT="1"/>
      <dgm:spPr/>
      <dgm:t>
        <a:bodyPr/>
        <a:lstStyle/>
        <a:p>
          <a:r>
            <a:rPr lang="hr-HR" sz="1400" b="1" dirty="0">
              <a:latin typeface="+mn-lt"/>
            </a:rPr>
            <a:t>Vlastiti izvori (višak/manjak) prihoda iz prethodne godine  </a:t>
          </a:r>
          <a:r>
            <a:rPr lang="hr-HR" sz="1400" b="1" dirty="0">
              <a:latin typeface="+mn-lt"/>
              <a:cs typeface="Times New Roman"/>
            </a:rPr>
            <a:t>  -925.486,77 eura</a:t>
          </a:r>
          <a:endParaRPr lang="hr-HR" sz="1400" b="1" dirty="0">
            <a:latin typeface="+mn-lt"/>
          </a:endParaRPr>
        </a:p>
      </dgm:t>
    </dgm:pt>
    <dgm:pt modelId="{521D4A9A-F822-499A-99A7-3DF6FB4AF6D9}" type="parTrans" cxnId="{1031D352-7D1E-4039-B468-9E45DC4DABB3}">
      <dgm:prSet/>
      <dgm:spPr/>
      <dgm:t>
        <a:bodyPr/>
        <a:lstStyle/>
        <a:p>
          <a:endParaRPr lang="hr-HR"/>
        </a:p>
      </dgm:t>
    </dgm:pt>
    <dgm:pt modelId="{FEED7CBD-8AA1-44AA-95FF-24F0F476B6CE}" type="sibTrans" cxnId="{1031D352-7D1E-4039-B468-9E45DC4DABB3}">
      <dgm:prSet/>
      <dgm:spPr/>
      <dgm:t>
        <a:bodyPr/>
        <a:lstStyle/>
        <a:p>
          <a:endParaRPr lang="hr-HR"/>
        </a:p>
      </dgm:t>
    </dgm:pt>
    <dgm:pt modelId="{E3160682-CCB9-4AF6-880E-2F87ECC66255}">
      <dgm:prSet phldrT="[Tekst]" custT="1"/>
      <dgm:spPr/>
      <dgm:t>
        <a:bodyPr/>
        <a:lstStyle/>
        <a:p>
          <a:r>
            <a:rPr lang="hr-HR" sz="1400" b="1" dirty="0">
              <a:latin typeface="+mn-lt"/>
            </a:rPr>
            <a:t>Rashodi i izdaci </a:t>
          </a:r>
          <a:r>
            <a:rPr lang="hr-HR" sz="1400" b="1" dirty="0">
              <a:latin typeface="+mn-lt"/>
              <a:cs typeface="Times New Roman"/>
            </a:rPr>
            <a:t> 169.100.000,00 eura</a:t>
          </a:r>
          <a:endParaRPr lang="hr-HR" sz="1400" b="1" dirty="0">
            <a:latin typeface="+mn-lt"/>
          </a:endParaRPr>
        </a:p>
      </dgm:t>
    </dgm:pt>
    <dgm:pt modelId="{1090C4C3-3CC2-4D88-80CE-12BBD8EF511A}" type="parTrans" cxnId="{23BA60C3-43D9-4382-98CD-B761217A7C89}">
      <dgm:prSet/>
      <dgm:spPr/>
      <dgm:t>
        <a:bodyPr/>
        <a:lstStyle/>
        <a:p>
          <a:endParaRPr lang="hr-HR"/>
        </a:p>
      </dgm:t>
    </dgm:pt>
    <dgm:pt modelId="{9932B054-E083-4BB4-A81D-7F73A35B037A}" type="sibTrans" cxnId="{23BA60C3-43D9-4382-98CD-B761217A7C89}">
      <dgm:prSet/>
      <dgm:spPr/>
      <dgm:t>
        <a:bodyPr/>
        <a:lstStyle/>
        <a:p>
          <a:endParaRPr lang="hr-HR"/>
        </a:p>
      </dgm:t>
    </dgm:pt>
    <dgm:pt modelId="{AFE17CD3-89E7-438D-9FE0-89070C29B761}" type="pres">
      <dgm:prSet presAssocID="{D954B905-DF12-44A7-97FF-FEADA0BAC1C6}" presName="linear" presStyleCnt="0">
        <dgm:presLayoutVars>
          <dgm:dir/>
          <dgm:animLvl val="lvl"/>
          <dgm:resizeHandles val="exact"/>
        </dgm:presLayoutVars>
      </dgm:prSet>
      <dgm:spPr/>
    </dgm:pt>
    <dgm:pt modelId="{A414F0C5-DD5C-4066-95F0-4F7FA91A38E9}" type="pres">
      <dgm:prSet presAssocID="{1DB8DC99-D35A-4223-BD85-F68ED6C62FF2}" presName="parentLin" presStyleCnt="0"/>
      <dgm:spPr/>
    </dgm:pt>
    <dgm:pt modelId="{E8196252-B420-43E8-9828-3124379EC670}" type="pres">
      <dgm:prSet presAssocID="{1DB8DC99-D35A-4223-BD85-F68ED6C62FF2}" presName="parentLeftMargin" presStyleLbl="node1" presStyleIdx="0" presStyleCnt="3"/>
      <dgm:spPr/>
    </dgm:pt>
    <dgm:pt modelId="{4981C8DB-4C1C-4358-8500-B5F48EC7587F}" type="pres">
      <dgm:prSet presAssocID="{1DB8DC99-D35A-4223-BD85-F68ED6C62FF2}" presName="parentText" presStyleLbl="node1" presStyleIdx="0" presStyleCnt="3" custScaleX="142857" custScaleY="224864">
        <dgm:presLayoutVars>
          <dgm:chMax val="0"/>
          <dgm:bulletEnabled val="1"/>
        </dgm:presLayoutVars>
      </dgm:prSet>
      <dgm:spPr/>
    </dgm:pt>
    <dgm:pt modelId="{3E27C463-2134-4CE2-81B9-CBA843123559}" type="pres">
      <dgm:prSet presAssocID="{1DB8DC99-D35A-4223-BD85-F68ED6C62FF2}" presName="negativeSpace" presStyleCnt="0"/>
      <dgm:spPr/>
    </dgm:pt>
    <dgm:pt modelId="{2D8D9B7F-F6B7-4DC9-82B7-BA53D1BBE431}" type="pres">
      <dgm:prSet presAssocID="{1DB8DC99-D35A-4223-BD85-F68ED6C62FF2}" presName="childText" presStyleLbl="conFgAcc1" presStyleIdx="0" presStyleCnt="3">
        <dgm:presLayoutVars>
          <dgm:bulletEnabled val="1"/>
        </dgm:presLayoutVars>
      </dgm:prSet>
      <dgm:spPr/>
    </dgm:pt>
    <dgm:pt modelId="{E1928073-0EDE-46F4-95EC-15E5C6208B1E}" type="pres">
      <dgm:prSet presAssocID="{74A7E9DE-96A0-4811-8EBA-D02691DF4983}" presName="spaceBetweenRectangles" presStyleCnt="0"/>
      <dgm:spPr/>
    </dgm:pt>
    <dgm:pt modelId="{AD8B9457-143E-4330-8237-DAC195152381}" type="pres">
      <dgm:prSet presAssocID="{6F61644F-3D98-4B0F-ADCC-D6478A21C2F0}" presName="parentLin" presStyleCnt="0"/>
      <dgm:spPr/>
    </dgm:pt>
    <dgm:pt modelId="{74F2F1D2-70EE-4570-9EB7-FDCA9A07234C}" type="pres">
      <dgm:prSet presAssocID="{6F61644F-3D98-4B0F-ADCC-D6478A21C2F0}" presName="parentLeftMargin" presStyleLbl="node1" presStyleIdx="0" presStyleCnt="3"/>
      <dgm:spPr/>
    </dgm:pt>
    <dgm:pt modelId="{0A3F990C-CC27-4C2E-8773-6EC1427BF3C7}" type="pres">
      <dgm:prSet presAssocID="{6F61644F-3D98-4B0F-ADCC-D6478A21C2F0}" presName="parentText" presStyleLbl="node1" presStyleIdx="1" presStyleCnt="3" custScaleX="142857" custScaleY="210260">
        <dgm:presLayoutVars>
          <dgm:chMax val="0"/>
          <dgm:bulletEnabled val="1"/>
        </dgm:presLayoutVars>
      </dgm:prSet>
      <dgm:spPr/>
    </dgm:pt>
    <dgm:pt modelId="{2C6004EA-D810-466A-8339-9B7C842D2C73}" type="pres">
      <dgm:prSet presAssocID="{6F61644F-3D98-4B0F-ADCC-D6478A21C2F0}" presName="negativeSpace" presStyleCnt="0"/>
      <dgm:spPr/>
    </dgm:pt>
    <dgm:pt modelId="{507187C2-E31E-42BA-9E4A-F0C436947ED1}" type="pres">
      <dgm:prSet presAssocID="{6F61644F-3D98-4B0F-ADCC-D6478A21C2F0}" presName="childText" presStyleLbl="conFgAcc1" presStyleIdx="1" presStyleCnt="3">
        <dgm:presLayoutVars>
          <dgm:bulletEnabled val="1"/>
        </dgm:presLayoutVars>
      </dgm:prSet>
      <dgm:spPr/>
    </dgm:pt>
    <dgm:pt modelId="{664C7DC4-31BD-405E-88C4-06B674E88CBA}" type="pres">
      <dgm:prSet presAssocID="{FEED7CBD-8AA1-44AA-95FF-24F0F476B6CE}" presName="spaceBetweenRectangles" presStyleCnt="0"/>
      <dgm:spPr/>
    </dgm:pt>
    <dgm:pt modelId="{52E95BF8-B6B9-4E21-8294-434A245A2965}" type="pres">
      <dgm:prSet presAssocID="{E3160682-CCB9-4AF6-880E-2F87ECC66255}" presName="parentLin" presStyleCnt="0"/>
      <dgm:spPr/>
    </dgm:pt>
    <dgm:pt modelId="{67D96E31-69C4-44F9-AAA6-6D4114640D9F}" type="pres">
      <dgm:prSet presAssocID="{E3160682-CCB9-4AF6-880E-2F87ECC66255}" presName="parentLeftMargin" presStyleLbl="node1" presStyleIdx="1" presStyleCnt="3"/>
      <dgm:spPr/>
    </dgm:pt>
    <dgm:pt modelId="{45186DC0-E01C-49BC-979F-F37A4A4E2488}" type="pres">
      <dgm:prSet presAssocID="{E3160682-CCB9-4AF6-880E-2F87ECC66255}" presName="parentText" presStyleLbl="node1" presStyleIdx="2" presStyleCnt="3" custScaleX="142857" custScaleY="212670">
        <dgm:presLayoutVars>
          <dgm:chMax val="0"/>
          <dgm:bulletEnabled val="1"/>
        </dgm:presLayoutVars>
      </dgm:prSet>
      <dgm:spPr/>
    </dgm:pt>
    <dgm:pt modelId="{BBD03EC6-1DA2-4128-BC41-7056DDF393FE}" type="pres">
      <dgm:prSet presAssocID="{E3160682-CCB9-4AF6-880E-2F87ECC66255}" presName="negativeSpace" presStyleCnt="0"/>
      <dgm:spPr/>
    </dgm:pt>
    <dgm:pt modelId="{D69C3A2C-23A7-4093-9185-2F5E434868C1}" type="pres">
      <dgm:prSet presAssocID="{E3160682-CCB9-4AF6-880E-2F87ECC662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D26B19-4665-4C7F-BE83-5CAE806232BC}" type="presOf" srcId="{6F61644F-3D98-4B0F-ADCC-D6478A21C2F0}" destId="{74F2F1D2-70EE-4570-9EB7-FDCA9A07234C}" srcOrd="0" destOrd="0" presId="urn:microsoft.com/office/officeart/2005/8/layout/list1"/>
    <dgm:cxn modelId="{FBF3FA19-20E5-4227-BB21-92FC884D245D}" type="presOf" srcId="{1DB8DC99-D35A-4223-BD85-F68ED6C62FF2}" destId="{4981C8DB-4C1C-4358-8500-B5F48EC7587F}" srcOrd="1" destOrd="0" presId="urn:microsoft.com/office/officeart/2005/8/layout/list1"/>
    <dgm:cxn modelId="{F0CA0937-BF79-4A5D-86DB-9A8B2CED6723}" type="presOf" srcId="{E3160682-CCB9-4AF6-880E-2F87ECC66255}" destId="{67D96E31-69C4-44F9-AAA6-6D4114640D9F}" srcOrd="0" destOrd="0" presId="urn:microsoft.com/office/officeart/2005/8/layout/list1"/>
    <dgm:cxn modelId="{D5BD553A-C695-4BBE-9EEA-11C8E17A268D}" type="presOf" srcId="{6F61644F-3D98-4B0F-ADCC-D6478A21C2F0}" destId="{0A3F990C-CC27-4C2E-8773-6EC1427BF3C7}" srcOrd="1" destOrd="0" presId="urn:microsoft.com/office/officeart/2005/8/layout/list1"/>
    <dgm:cxn modelId="{1031D352-7D1E-4039-B468-9E45DC4DABB3}" srcId="{D954B905-DF12-44A7-97FF-FEADA0BAC1C6}" destId="{6F61644F-3D98-4B0F-ADCC-D6478A21C2F0}" srcOrd="1" destOrd="0" parTransId="{521D4A9A-F822-499A-99A7-3DF6FB4AF6D9}" sibTransId="{FEED7CBD-8AA1-44AA-95FF-24F0F476B6CE}"/>
    <dgm:cxn modelId="{EE1C0876-9766-4879-968C-DD25EAC2E36F}" srcId="{D954B905-DF12-44A7-97FF-FEADA0BAC1C6}" destId="{1DB8DC99-D35A-4223-BD85-F68ED6C62FF2}" srcOrd="0" destOrd="0" parTransId="{3F7356BB-86DE-4D3A-A420-E7E4E9C92C69}" sibTransId="{74A7E9DE-96A0-4811-8EBA-D02691DF4983}"/>
    <dgm:cxn modelId="{6E1176B1-7FB5-4BB8-9932-6A18C533DAE0}" type="presOf" srcId="{1DB8DC99-D35A-4223-BD85-F68ED6C62FF2}" destId="{E8196252-B420-43E8-9828-3124379EC670}" srcOrd="0" destOrd="0" presId="urn:microsoft.com/office/officeart/2005/8/layout/list1"/>
    <dgm:cxn modelId="{23BA60C3-43D9-4382-98CD-B761217A7C89}" srcId="{D954B905-DF12-44A7-97FF-FEADA0BAC1C6}" destId="{E3160682-CCB9-4AF6-880E-2F87ECC66255}" srcOrd="2" destOrd="0" parTransId="{1090C4C3-3CC2-4D88-80CE-12BBD8EF511A}" sibTransId="{9932B054-E083-4BB4-A81D-7F73A35B037A}"/>
    <dgm:cxn modelId="{52765DD8-C11C-461B-9A1B-9FFFD1D6372E}" type="presOf" srcId="{E3160682-CCB9-4AF6-880E-2F87ECC66255}" destId="{45186DC0-E01C-49BC-979F-F37A4A4E2488}" srcOrd="1" destOrd="0" presId="urn:microsoft.com/office/officeart/2005/8/layout/list1"/>
    <dgm:cxn modelId="{F7CF89F9-DD34-4A25-88E6-B271F64F3DD6}" type="presOf" srcId="{D954B905-DF12-44A7-97FF-FEADA0BAC1C6}" destId="{AFE17CD3-89E7-438D-9FE0-89070C29B761}" srcOrd="0" destOrd="0" presId="urn:microsoft.com/office/officeart/2005/8/layout/list1"/>
    <dgm:cxn modelId="{6F80C0E0-FB8B-42D9-868A-B287D74A65EE}" type="presParOf" srcId="{AFE17CD3-89E7-438D-9FE0-89070C29B761}" destId="{A414F0C5-DD5C-4066-95F0-4F7FA91A38E9}" srcOrd="0" destOrd="0" presId="urn:microsoft.com/office/officeart/2005/8/layout/list1"/>
    <dgm:cxn modelId="{03073899-AB96-4D57-9CE9-B4F2FBCA9E06}" type="presParOf" srcId="{A414F0C5-DD5C-4066-95F0-4F7FA91A38E9}" destId="{E8196252-B420-43E8-9828-3124379EC670}" srcOrd="0" destOrd="0" presId="urn:microsoft.com/office/officeart/2005/8/layout/list1"/>
    <dgm:cxn modelId="{5D0C0EB9-D574-4C48-B701-F470C2069151}" type="presParOf" srcId="{A414F0C5-DD5C-4066-95F0-4F7FA91A38E9}" destId="{4981C8DB-4C1C-4358-8500-B5F48EC7587F}" srcOrd="1" destOrd="0" presId="urn:microsoft.com/office/officeart/2005/8/layout/list1"/>
    <dgm:cxn modelId="{AFB4FD8D-1F7B-422F-9951-781AB30BCE32}" type="presParOf" srcId="{AFE17CD3-89E7-438D-9FE0-89070C29B761}" destId="{3E27C463-2134-4CE2-81B9-CBA843123559}" srcOrd="1" destOrd="0" presId="urn:microsoft.com/office/officeart/2005/8/layout/list1"/>
    <dgm:cxn modelId="{DED122E1-FB1C-42F1-A0E4-2A74721DD953}" type="presParOf" srcId="{AFE17CD3-89E7-438D-9FE0-89070C29B761}" destId="{2D8D9B7F-F6B7-4DC9-82B7-BA53D1BBE431}" srcOrd="2" destOrd="0" presId="urn:microsoft.com/office/officeart/2005/8/layout/list1"/>
    <dgm:cxn modelId="{B5827158-6C83-464D-8011-9BB712339E70}" type="presParOf" srcId="{AFE17CD3-89E7-438D-9FE0-89070C29B761}" destId="{E1928073-0EDE-46F4-95EC-15E5C6208B1E}" srcOrd="3" destOrd="0" presId="urn:microsoft.com/office/officeart/2005/8/layout/list1"/>
    <dgm:cxn modelId="{D1EB5EC8-A1A8-48A3-BDE0-21BC67C5B3EA}" type="presParOf" srcId="{AFE17CD3-89E7-438D-9FE0-89070C29B761}" destId="{AD8B9457-143E-4330-8237-DAC195152381}" srcOrd="4" destOrd="0" presId="urn:microsoft.com/office/officeart/2005/8/layout/list1"/>
    <dgm:cxn modelId="{5D8DA2A8-44A7-4744-8623-1DBFB294BAF8}" type="presParOf" srcId="{AD8B9457-143E-4330-8237-DAC195152381}" destId="{74F2F1D2-70EE-4570-9EB7-FDCA9A07234C}" srcOrd="0" destOrd="0" presId="urn:microsoft.com/office/officeart/2005/8/layout/list1"/>
    <dgm:cxn modelId="{F3DAEE71-AC54-4555-B128-A80F5B783E3C}" type="presParOf" srcId="{AD8B9457-143E-4330-8237-DAC195152381}" destId="{0A3F990C-CC27-4C2E-8773-6EC1427BF3C7}" srcOrd="1" destOrd="0" presId="urn:microsoft.com/office/officeart/2005/8/layout/list1"/>
    <dgm:cxn modelId="{803BAAA1-871A-4442-A649-EDDDA267A5BE}" type="presParOf" srcId="{AFE17CD3-89E7-438D-9FE0-89070C29B761}" destId="{2C6004EA-D810-466A-8339-9B7C842D2C73}" srcOrd="5" destOrd="0" presId="urn:microsoft.com/office/officeart/2005/8/layout/list1"/>
    <dgm:cxn modelId="{A552973B-B23D-411C-B67C-A59889858D8F}" type="presParOf" srcId="{AFE17CD3-89E7-438D-9FE0-89070C29B761}" destId="{507187C2-E31E-42BA-9E4A-F0C436947ED1}" srcOrd="6" destOrd="0" presId="urn:microsoft.com/office/officeart/2005/8/layout/list1"/>
    <dgm:cxn modelId="{491153A6-BB48-460F-9031-B9DBF0E49C76}" type="presParOf" srcId="{AFE17CD3-89E7-438D-9FE0-89070C29B761}" destId="{664C7DC4-31BD-405E-88C4-06B674E88CBA}" srcOrd="7" destOrd="0" presId="urn:microsoft.com/office/officeart/2005/8/layout/list1"/>
    <dgm:cxn modelId="{DEEB42CF-04F5-4FEE-BDE4-E70BA35758D7}" type="presParOf" srcId="{AFE17CD3-89E7-438D-9FE0-89070C29B761}" destId="{52E95BF8-B6B9-4E21-8294-434A245A2965}" srcOrd="8" destOrd="0" presId="urn:microsoft.com/office/officeart/2005/8/layout/list1"/>
    <dgm:cxn modelId="{C5DBC52F-CE35-4624-922F-18961480ABAC}" type="presParOf" srcId="{52E95BF8-B6B9-4E21-8294-434A245A2965}" destId="{67D96E31-69C4-44F9-AAA6-6D4114640D9F}" srcOrd="0" destOrd="0" presId="urn:microsoft.com/office/officeart/2005/8/layout/list1"/>
    <dgm:cxn modelId="{556D206A-1BBB-4901-927B-59E9FBC86877}" type="presParOf" srcId="{52E95BF8-B6B9-4E21-8294-434A245A2965}" destId="{45186DC0-E01C-49BC-979F-F37A4A4E2488}" srcOrd="1" destOrd="0" presId="urn:microsoft.com/office/officeart/2005/8/layout/list1"/>
    <dgm:cxn modelId="{5F11B3C9-2C3E-4660-A28C-074C5E4B7A49}" type="presParOf" srcId="{AFE17CD3-89E7-438D-9FE0-89070C29B761}" destId="{BBD03EC6-1DA2-4128-BC41-7056DDF393FE}" srcOrd="9" destOrd="0" presId="urn:microsoft.com/office/officeart/2005/8/layout/list1"/>
    <dgm:cxn modelId="{16AD6BB0-E23C-4CAB-9E71-E195C24A6585}" type="presParOf" srcId="{AFE17CD3-89E7-438D-9FE0-89070C29B761}" destId="{D69C3A2C-23A7-4093-9185-2F5E434868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FD947-5909-462C-8C59-3C5E57F6932F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04444011-23E9-425C-9481-AF1AC77B8543}">
      <dgm:prSet phldrT="[Tekst]"/>
      <dgm:spPr/>
      <dgm:t>
        <a:bodyPr/>
        <a:lstStyle/>
        <a:p>
          <a:r>
            <a:rPr lang="hr-HR" b="1" u="sng" dirty="0"/>
            <a:t>Proračun za 2024.</a:t>
          </a:r>
        </a:p>
      </dgm:t>
    </dgm:pt>
    <dgm:pt modelId="{43C7E561-2C0A-496C-AFBC-980A1EA6CCE2}" type="parTrans" cxnId="{AF5F714B-2D9E-4FEE-9053-EE2EDAD4AF69}">
      <dgm:prSet/>
      <dgm:spPr/>
      <dgm:t>
        <a:bodyPr/>
        <a:lstStyle/>
        <a:p>
          <a:endParaRPr lang="hr-HR"/>
        </a:p>
      </dgm:t>
    </dgm:pt>
    <dgm:pt modelId="{C156E61A-CA9E-4C5A-8F5B-F00DCF6D0676}" type="sibTrans" cxnId="{AF5F714B-2D9E-4FEE-9053-EE2EDAD4AF69}">
      <dgm:prSet/>
      <dgm:spPr/>
      <dgm:t>
        <a:bodyPr/>
        <a:lstStyle/>
        <a:p>
          <a:endParaRPr lang="hr-HR"/>
        </a:p>
      </dgm:t>
    </dgm:pt>
    <dgm:pt modelId="{FCA35078-B7D1-41AE-8308-56294D2C6293}">
      <dgm:prSet phldrT="[Tekst]" custT="1"/>
      <dgm:spPr/>
      <dgm:t>
        <a:bodyPr/>
        <a:lstStyle/>
        <a:p>
          <a:r>
            <a:rPr lang="hr-HR" sz="2000" b="1" dirty="0"/>
            <a:t>  169.100.000,00 eura</a:t>
          </a:r>
        </a:p>
      </dgm:t>
    </dgm:pt>
    <dgm:pt modelId="{87D0483F-3489-4B83-BF3E-94C9F289EC2C}" type="parTrans" cxnId="{13BA729D-D50D-44B8-A54C-09827263955A}">
      <dgm:prSet/>
      <dgm:spPr/>
      <dgm:t>
        <a:bodyPr/>
        <a:lstStyle/>
        <a:p>
          <a:endParaRPr lang="hr-HR"/>
        </a:p>
      </dgm:t>
    </dgm:pt>
    <dgm:pt modelId="{A1B29A46-2495-440E-9F60-105316ADDDC5}" type="sibTrans" cxnId="{13BA729D-D50D-44B8-A54C-09827263955A}">
      <dgm:prSet/>
      <dgm:spPr/>
      <dgm:t>
        <a:bodyPr/>
        <a:lstStyle/>
        <a:p>
          <a:endParaRPr lang="hr-HR"/>
        </a:p>
      </dgm:t>
    </dgm:pt>
    <dgm:pt modelId="{1F1D8239-A27E-488F-993A-FCF6DE437581}">
      <dgm:prSet phldrT="[Tekst]"/>
      <dgm:spPr/>
      <dgm:t>
        <a:bodyPr/>
        <a:lstStyle/>
        <a:p>
          <a:r>
            <a:rPr lang="hr-HR" b="1" u="sng" dirty="0"/>
            <a:t>Projekcija za 2025.</a:t>
          </a:r>
        </a:p>
      </dgm:t>
    </dgm:pt>
    <dgm:pt modelId="{519B5AD3-06D5-4221-BE6E-EE6C9D5C5799}" type="parTrans" cxnId="{3CFBD96B-A4F7-42F3-981E-F618A88EA04C}">
      <dgm:prSet/>
      <dgm:spPr/>
      <dgm:t>
        <a:bodyPr/>
        <a:lstStyle/>
        <a:p>
          <a:endParaRPr lang="hr-HR"/>
        </a:p>
      </dgm:t>
    </dgm:pt>
    <dgm:pt modelId="{FCBE4CF1-6F1D-48BB-B7FD-447132D04A58}" type="sibTrans" cxnId="{3CFBD96B-A4F7-42F3-981E-F618A88EA04C}">
      <dgm:prSet/>
      <dgm:spPr/>
      <dgm:t>
        <a:bodyPr/>
        <a:lstStyle/>
        <a:p>
          <a:endParaRPr lang="hr-HR"/>
        </a:p>
      </dgm:t>
    </dgm:pt>
    <dgm:pt modelId="{7FA38D7F-EFDE-4EBD-87DF-254D531562FF}">
      <dgm:prSet phldrT="[Tekst]" custT="1"/>
      <dgm:spPr/>
      <dgm:t>
        <a:bodyPr/>
        <a:lstStyle/>
        <a:p>
          <a:r>
            <a:rPr lang="hr-H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hr-HR" sz="2000" b="1" dirty="0">
              <a:effectLst/>
              <a:latin typeface="+mn-lt"/>
              <a:ea typeface="Times New Roman" panose="02020603050405020304" pitchFamily="18" charset="0"/>
            </a:rPr>
            <a:t>150.200.000,00 eura</a:t>
          </a:r>
          <a:endParaRPr lang="hr-HR" sz="2000" b="1" dirty="0">
            <a:latin typeface="+mn-lt"/>
          </a:endParaRPr>
        </a:p>
      </dgm:t>
    </dgm:pt>
    <dgm:pt modelId="{02C1E814-CA9B-41A9-BEF7-479F3D2DD106}" type="parTrans" cxnId="{6014E405-A84D-4CC7-B4B4-E341061485A5}">
      <dgm:prSet/>
      <dgm:spPr/>
      <dgm:t>
        <a:bodyPr/>
        <a:lstStyle/>
        <a:p>
          <a:endParaRPr lang="hr-HR"/>
        </a:p>
      </dgm:t>
    </dgm:pt>
    <dgm:pt modelId="{264342A8-9F2C-4991-A893-F45ACCD13CB4}" type="sibTrans" cxnId="{6014E405-A84D-4CC7-B4B4-E341061485A5}">
      <dgm:prSet/>
      <dgm:spPr/>
      <dgm:t>
        <a:bodyPr/>
        <a:lstStyle/>
        <a:p>
          <a:endParaRPr lang="hr-HR"/>
        </a:p>
      </dgm:t>
    </dgm:pt>
    <dgm:pt modelId="{232A567F-04B6-4416-A29E-E0DAAE320021}">
      <dgm:prSet phldrT="[Tekst]"/>
      <dgm:spPr/>
      <dgm:t>
        <a:bodyPr/>
        <a:lstStyle/>
        <a:p>
          <a:r>
            <a:rPr lang="hr-HR" b="1" u="sng" dirty="0"/>
            <a:t>Projekcija za 2026.</a:t>
          </a:r>
        </a:p>
      </dgm:t>
    </dgm:pt>
    <dgm:pt modelId="{65E2B353-DB21-496E-9BD2-F4D2F5587C72}" type="parTrans" cxnId="{5878681A-6A88-4C7B-8EA1-119C4AA3F1FB}">
      <dgm:prSet/>
      <dgm:spPr/>
      <dgm:t>
        <a:bodyPr/>
        <a:lstStyle/>
        <a:p>
          <a:endParaRPr lang="hr-HR"/>
        </a:p>
      </dgm:t>
    </dgm:pt>
    <dgm:pt modelId="{307AB8D8-F22C-4931-B93A-B4B89218F506}" type="sibTrans" cxnId="{5878681A-6A88-4C7B-8EA1-119C4AA3F1FB}">
      <dgm:prSet/>
      <dgm:spPr/>
      <dgm:t>
        <a:bodyPr/>
        <a:lstStyle/>
        <a:p>
          <a:endParaRPr lang="hr-HR"/>
        </a:p>
      </dgm:t>
    </dgm:pt>
    <dgm:pt modelId="{541DBCBF-049F-4193-A469-E64A25B998AD}">
      <dgm:prSet phldrT="[Tekst]" custT="1"/>
      <dgm:spPr/>
      <dgm:t>
        <a:bodyPr/>
        <a:lstStyle/>
        <a:p>
          <a:r>
            <a:rPr lang="hr-HR" sz="2000" b="1" dirty="0">
              <a:effectLst/>
              <a:latin typeface="+mn-lt"/>
            </a:rPr>
            <a:t> </a:t>
          </a:r>
          <a:r>
            <a:rPr lang="hr-H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hr-HR" sz="2000" b="1" dirty="0">
              <a:effectLst/>
              <a:latin typeface="+mn-lt"/>
              <a:ea typeface="Times New Roman" panose="02020603050405020304" pitchFamily="18" charset="0"/>
            </a:rPr>
            <a:t>150.850.000,00 eura</a:t>
          </a:r>
          <a:endParaRPr lang="hr-HR" sz="2000" b="1" dirty="0">
            <a:latin typeface="+mn-lt"/>
          </a:endParaRPr>
        </a:p>
      </dgm:t>
    </dgm:pt>
    <dgm:pt modelId="{D04FA436-E92D-4566-AA2A-3DB0D87F4746}" type="parTrans" cxnId="{CF31F745-CCC8-4B64-9742-8D3C54BAD52E}">
      <dgm:prSet/>
      <dgm:spPr/>
      <dgm:t>
        <a:bodyPr/>
        <a:lstStyle/>
        <a:p>
          <a:endParaRPr lang="hr-HR"/>
        </a:p>
      </dgm:t>
    </dgm:pt>
    <dgm:pt modelId="{4A4E0A07-1DDA-4178-A2A1-4C1D344E3AB2}" type="sibTrans" cxnId="{CF31F745-CCC8-4B64-9742-8D3C54BAD52E}">
      <dgm:prSet/>
      <dgm:spPr/>
      <dgm:t>
        <a:bodyPr/>
        <a:lstStyle/>
        <a:p>
          <a:endParaRPr lang="hr-HR"/>
        </a:p>
      </dgm:t>
    </dgm:pt>
    <dgm:pt modelId="{A25C7A86-7993-4127-B1E4-E07518E588BA}" type="pres">
      <dgm:prSet presAssocID="{9B8FD947-5909-462C-8C59-3C5E57F6932F}" presName="Name0" presStyleCnt="0">
        <dgm:presLayoutVars>
          <dgm:dir/>
          <dgm:animLvl val="lvl"/>
          <dgm:resizeHandles val="exact"/>
        </dgm:presLayoutVars>
      </dgm:prSet>
      <dgm:spPr/>
    </dgm:pt>
    <dgm:pt modelId="{DD7A56F5-5E0C-414D-AF2C-FB86E60EA96C}" type="pres">
      <dgm:prSet presAssocID="{232A567F-04B6-4416-A29E-E0DAAE320021}" presName="boxAndChildren" presStyleCnt="0"/>
      <dgm:spPr/>
    </dgm:pt>
    <dgm:pt modelId="{CE43CAE6-7D7C-4C21-9C6E-640373FEAF18}" type="pres">
      <dgm:prSet presAssocID="{232A567F-04B6-4416-A29E-E0DAAE320021}" presName="parentTextBox" presStyleLbl="node1" presStyleIdx="0" presStyleCnt="3"/>
      <dgm:spPr/>
    </dgm:pt>
    <dgm:pt modelId="{C9602C84-F0EE-4D07-BF0F-946FCBF767F4}" type="pres">
      <dgm:prSet presAssocID="{232A567F-04B6-4416-A29E-E0DAAE320021}" presName="entireBox" presStyleLbl="node1" presStyleIdx="0" presStyleCnt="3"/>
      <dgm:spPr/>
    </dgm:pt>
    <dgm:pt modelId="{12985AEB-3E80-4371-9B76-F8EE8D13C1FA}" type="pres">
      <dgm:prSet presAssocID="{232A567F-04B6-4416-A29E-E0DAAE320021}" presName="descendantBox" presStyleCnt="0"/>
      <dgm:spPr/>
    </dgm:pt>
    <dgm:pt modelId="{C0592647-F43B-4F97-9459-C51FD38FECFF}" type="pres">
      <dgm:prSet presAssocID="{541DBCBF-049F-4193-A469-E64A25B998AD}" presName="childTextBox" presStyleLbl="fgAccFollowNode1" presStyleIdx="0" presStyleCnt="3" custScaleX="2000000">
        <dgm:presLayoutVars>
          <dgm:bulletEnabled val="1"/>
        </dgm:presLayoutVars>
      </dgm:prSet>
      <dgm:spPr/>
    </dgm:pt>
    <dgm:pt modelId="{D4A5524E-B82A-4E64-9EB0-48CEFE8DB947}" type="pres">
      <dgm:prSet presAssocID="{FCBE4CF1-6F1D-48BB-B7FD-447132D04A58}" presName="sp" presStyleCnt="0"/>
      <dgm:spPr/>
    </dgm:pt>
    <dgm:pt modelId="{70ECF647-3911-4C42-97FC-C2A6913EA2C3}" type="pres">
      <dgm:prSet presAssocID="{1F1D8239-A27E-488F-993A-FCF6DE437581}" presName="arrowAndChildren" presStyleCnt="0"/>
      <dgm:spPr/>
    </dgm:pt>
    <dgm:pt modelId="{BF221DC8-5BA4-4B09-AE6D-ED9E33205BDE}" type="pres">
      <dgm:prSet presAssocID="{1F1D8239-A27E-488F-993A-FCF6DE437581}" presName="parentTextArrow" presStyleLbl="node1" presStyleIdx="0" presStyleCnt="3"/>
      <dgm:spPr/>
    </dgm:pt>
    <dgm:pt modelId="{3F90D2B3-D5D2-48AF-9013-DDA23FA4EEA3}" type="pres">
      <dgm:prSet presAssocID="{1F1D8239-A27E-488F-993A-FCF6DE437581}" presName="arrow" presStyleLbl="node1" presStyleIdx="1" presStyleCnt="3"/>
      <dgm:spPr/>
    </dgm:pt>
    <dgm:pt modelId="{16C05910-2AC7-4266-910D-498A3C796382}" type="pres">
      <dgm:prSet presAssocID="{1F1D8239-A27E-488F-993A-FCF6DE437581}" presName="descendantArrow" presStyleCnt="0"/>
      <dgm:spPr/>
    </dgm:pt>
    <dgm:pt modelId="{FD6BBD5F-4D00-4D8D-A134-A43221E3DEA5}" type="pres">
      <dgm:prSet presAssocID="{7FA38D7F-EFDE-4EBD-87DF-254D531562FF}" presName="childTextArrow" presStyleLbl="fgAccFollowNode1" presStyleIdx="1" presStyleCnt="3" custScaleX="2000000" custLinFactX="-100000" custLinFactNeighborX="-187868" custLinFactNeighborY="-3394">
        <dgm:presLayoutVars>
          <dgm:bulletEnabled val="1"/>
        </dgm:presLayoutVars>
      </dgm:prSet>
      <dgm:spPr/>
    </dgm:pt>
    <dgm:pt modelId="{7A3ADB0B-B2DF-4C9B-A67C-26FA22CA4A39}" type="pres">
      <dgm:prSet presAssocID="{C156E61A-CA9E-4C5A-8F5B-F00DCF6D0676}" presName="sp" presStyleCnt="0"/>
      <dgm:spPr/>
    </dgm:pt>
    <dgm:pt modelId="{963FF646-2C7A-4AA7-BACC-B0EE8BFAB0B4}" type="pres">
      <dgm:prSet presAssocID="{04444011-23E9-425C-9481-AF1AC77B8543}" presName="arrowAndChildren" presStyleCnt="0"/>
      <dgm:spPr/>
    </dgm:pt>
    <dgm:pt modelId="{B267DC42-6CA6-4D04-A3FB-C867C8B5913B}" type="pres">
      <dgm:prSet presAssocID="{04444011-23E9-425C-9481-AF1AC77B8543}" presName="parentTextArrow" presStyleLbl="node1" presStyleIdx="1" presStyleCnt="3"/>
      <dgm:spPr/>
    </dgm:pt>
    <dgm:pt modelId="{78B5DC7C-F5D5-47BC-85DF-8C8A624444AF}" type="pres">
      <dgm:prSet presAssocID="{04444011-23E9-425C-9481-AF1AC77B8543}" presName="arrow" presStyleLbl="node1" presStyleIdx="2" presStyleCnt="3" custLinFactNeighborY="-4567"/>
      <dgm:spPr/>
    </dgm:pt>
    <dgm:pt modelId="{78E80564-152F-404D-B7B5-38FB07E022D8}" type="pres">
      <dgm:prSet presAssocID="{04444011-23E9-425C-9481-AF1AC77B8543}" presName="descendantArrow" presStyleCnt="0"/>
      <dgm:spPr/>
    </dgm:pt>
    <dgm:pt modelId="{98FF8CC7-AE5E-42D1-9C81-CD1D23024AF6}" type="pres">
      <dgm:prSet presAssocID="{FCA35078-B7D1-41AE-8308-56294D2C6293}" presName="childTextArrow" presStyleLbl="fgAccFollowNode1" presStyleIdx="2" presStyleCnt="3" custScaleX="2000000">
        <dgm:presLayoutVars>
          <dgm:bulletEnabled val="1"/>
        </dgm:presLayoutVars>
      </dgm:prSet>
      <dgm:spPr/>
    </dgm:pt>
  </dgm:ptLst>
  <dgm:cxnLst>
    <dgm:cxn modelId="{6014E405-A84D-4CC7-B4B4-E341061485A5}" srcId="{1F1D8239-A27E-488F-993A-FCF6DE437581}" destId="{7FA38D7F-EFDE-4EBD-87DF-254D531562FF}" srcOrd="0" destOrd="0" parTransId="{02C1E814-CA9B-41A9-BEF7-479F3D2DD106}" sibTransId="{264342A8-9F2C-4991-A893-F45ACCD13CB4}"/>
    <dgm:cxn modelId="{5878681A-6A88-4C7B-8EA1-119C4AA3F1FB}" srcId="{9B8FD947-5909-462C-8C59-3C5E57F6932F}" destId="{232A567F-04B6-4416-A29E-E0DAAE320021}" srcOrd="2" destOrd="0" parTransId="{65E2B353-DB21-496E-9BD2-F4D2F5587C72}" sibTransId="{307AB8D8-F22C-4931-B93A-B4B89218F506}"/>
    <dgm:cxn modelId="{2187DB2A-8DE8-4263-B90B-20D0105C6B29}" type="presOf" srcId="{1F1D8239-A27E-488F-993A-FCF6DE437581}" destId="{BF221DC8-5BA4-4B09-AE6D-ED9E33205BDE}" srcOrd="0" destOrd="0" presId="urn:microsoft.com/office/officeart/2005/8/layout/process4"/>
    <dgm:cxn modelId="{40784065-477A-4787-80EB-E1B20CB20E58}" type="presOf" srcId="{232A567F-04B6-4416-A29E-E0DAAE320021}" destId="{CE43CAE6-7D7C-4C21-9C6E-640373FEAF18}" srcOrd="0" destOrd="0" presId="urn:microsoft.com/office/officeart/2005/8/layout/process4"/>
    <dgm:cxn modelId="{CF31F745-CCC8-4B64-9742-8D3C54BAD52E}" srcId="{232A567F-04B6-4416-A29E-E0DAAE320021}" destId="{541DBCBF-049F-4193-A469-E64A25B998AD}" srcOrd="0" destOrd="0" parTransId="{D04FA436-E92D-4566-AA2A-3DB0D87F4746}" sibTransId="{4A4E0A07-1DDA-4178-A2A1-4C1D344E3AB2}"/>
    <dgm:cxn modelId="{AF5F714B-2D9E-4FEE-9053-EE2EDAD4AF69}" srcId="{9B8FD947-5909-462C-8C59-3C5E57F6932F}" destId="{04444011-23E9-425C-9481-AF1AC77B8543}" srcOrd="0" destOrd="0" parTransId="{43C7E561-2C0A-496C-AFBC-980A1EA6CCE2}" sibTransId="{C156E61A-CA9E-4C5A-8F5B-F00DCF6D0676}"/>
    <dgm:cxn modelId="{3CFBD96B-A4F7-42F3-981E-F618A88EA04C}" srcId="{9B8FD947-5909-462C-8C59-3C5E57F6932F}" destId="{1F1D8239-A27E-488F-993A-FCF6DE437581}" srcOrd="1" destOrd="0" parTransId="{519B5AD3-06D5-4221-BE6E-EE6C9D5C5799}" sibTransId="{FCBE4CF1-6F1D-48BB-B7FD-447132D04A58}"/>
    <dgm:cxn modelId="{BDE95F5A-3F7E-436D-81C4-550FA41E82D2}" type="presOf" srcId="{1F1D8239-A27E-488F-993A-FCF6DE437581}" destId="{3F90D2B3-D5D2-48AF-9013-DDA23FA4EEA3}" srcOrd="1" destOrd="0" presId="urn:microsoft.com/office/officeart/2005/8/layout/process4"/>
    <dgm:cxn modelId="{4DBFE27C-C789-4D61-9985-EE29D9E31C0B}" type="presOf" srcId="{7FA38D7F-EFDE-4EBD-87DF-254D531562FF}" destId="{FD6BBD5F-4D00-4D8D-A134-A43221E3DEA5}" srcOrd="0" destOrd="0" presId="urn:microsoft.com/office/officeart/2005/8/layout/process4"/>
    <dgm:cxn modelId="{E45BEA82-215D-4486-9D45-EE36A659364E}" type="presOf" srcId="{FCA35078-B7D1-41AE-8308-56294D2C6293}" destId="{98FF8CC7-AE5E-42D1-9C81-CD1D23024AF6}" srcOrd="0" destOrd="0" presId="urn:microsoft.com/office/officeart/2005/8/layout/process4"/>
    <dgm:cxn modelId="{269F9F86-5DEC-496F-9657-620755E29A21}" type="presOf" srcId="{541DBCBF-049F-4193-A469-E64A25B998AD}" destId="{C0592647-F43B-4F97-9459-C51FD38FECFF}" srcOrd="0" destOrd="0" presId="urn:microsoft.com/office/officeart/2005/8/layout/process4"/>
    <dgm:cxn modelId="{13BA729D-D50D-44B8-A54C-09827263955A}" srcId="{04444011-23E9-425C-9481-AF1AC77B8543}" destId="{FCA35078-B7D1-41AE-8308-56294D2C6293}" srcOrd="0" destOrd="0" parTransId="{87D0483F-3489-4B83-BF3E-94C9F289EC2C}" sibTransId="{A1B29A46-2495-440E-9F60-105316ADDDC5}"/>
    <dgm:cxn modelId="{0A4989DB-E693-4833-AB62-0CB1C43318C4}" type="presOf" srcId="{04444011-23E9-425C-9481-AF1AC77B8543}" destId="{78B5DC7C-F5D5-47BC-85DF-8C8A624444AF}" srcOrd="1" destOrd="0" presId="urn:microsoft.com/office/officeart/2005/8/layout/process4"/>
    <dgm:cxn modelId="{F4C662EE-ED89-432F-8E87-E212823B7063}" type="presOf" srcId="{232A567F-04B6-4416-A29E-E0DAAE320021}" destId="{C9602C84-F0EE-4D07-BF0F-946FCBF767F4}" srcOrd="1" destOrd="0" presId="urn:microsoft.com/office/officeart/2005/8/layout/process4"/>
    <dgm:cxn modelId="{E220DBF9-D737-47AC-8989-273BDD67E4CC}" type="presOf" srcId="{9B8FD947-5909-462C-8C59-3C5E57F6932F}" destId="{A25C7A86-7993-4127-B1E4-E07518E588BA}" srcOrd="0" destOrd="0" presId="urn:microsoft.com/office/officeart/2005/8/layout/process4"/>
    <dgm:cxn modelId="{757CEBFE-5CB1-4DA3-9969-33D10D83A494}" type="presOf" srcId="{04444011-23E9-425C-9481-AF1AC77B8543}" destId="{B267DC42-6CA6-4D04-A3FB-C867C8B5913B}" srcOrd="0" destOrd="0" presId="urn:microsoft.com/office/officeart/2005/8/layout/process4"/>
    <dgm:cxn modelId="{83BE4327-DB74-40FC-AD07-65A5E8DD5814}" type="presParOf" srcId="{A25C7A86-7993-4127-B1E4-E07518E588BA}" destId="{DD7A56F5-5E0C-414D-AF2C-FB86E60EA96C}" srcOrd="0" destOrd="0" presId="urn:microsoft.com/office/officeart/2005/8/layout/process4"/>
    <dgm:cxn modelId="{36A56079-6530-4894-B2C0-AD7188D2E7C8}" type="presParOf" srcId="{DD7A56F5-5E0C-414D-AF2C-FB86E60EA96C}" destId="{CE43CAE6-7D7C-4C21-9C6E-640373FEAF18}" srcOrd="0" destOrd="0" presId="urn:microsoft.com/office/officeart/2005/8/layout/process4"/>
    <dgm:cxn modelId="{3DA287DC-F4D1-4498-8224-75B76B4FCE3D}" type="presParOf" srcId="{DD7A56F5-5E0C-414D-AF2C-FB86E60EA96C}" destId="{C9602C84-F0EE-4D07-BF0F-946FCBF767F4}" srcOrd="1" destOrd="0" presId="urn:microsoft.com/office/officeart/2005/8/layout/process4"/>
    <dgm:cxn modelId="{312F52F9-D2CE-4E51-9BA7-F6F8E01C279D}" type="presParOf" srcId="{DD7A56F5-5E0C-414D-AF2C-FB86E60EA96C}" destId="{12985AEB-3E80-4371-9B76-F8EE8D13C1FA}" srcOrd="2" destOrd="0" presId="urn:microsoft.com/office/officeart/2005/8/layout/process4"/>
    <dgm:cxn modelId="{08148859-64E2-49A1-8002-65A9F6462CC3}" type="presParOf" srcId="{12985AEB-3E80-4371-9B76-F8EE8D13C1FA}" destId="{C0592647-F43B-4F97-9459-C51FD38FECFF}" srcOrd="0" destOrd="0" presId="urn:microsoft.com/office/officeart/2005/8/layout/process4"/>
    <dgm:cxn modelId="{9CD39B0F-0273-4E40-92A5-676F0CC6D2E7}" type="presParOf" srcId="{A25C7A86-7993-4127-B1E4-E07518E588BA}" destId="{D4A5524E-B82A-4E64-9EB0-48CEFE8DB947}" srcOrd="1" destOrd="0" presId="urn:microsoft.com/office/officeart/2005/8/layout/process4"/>
    <dgm:cxn modelId="{3924209F-C76C-4071-8ADA-800474F2333D}" type="presParOf" srcId="{A25C7A86-7993-4127-B1E4-E07518E588BA}" destId="{70ECF647-3911-4C42-97FC-C2A6913EA2C3}" srcOrd="2" destOrd="0" presId="urn:microsoft.com/office/officeart/2005/8/layout/process4"/>
    <dgm:cxn modelId="{1888B11F-EF3A-45CF-89A3-1F755C2F7FEF}" type="presParOf" srcId="{70ECF647-3911-4C42-97FC-C2A6913EA2C3}" destId="{BF221DC8-5BA4-4B09-AE6D-ED9E33205BDE}" srcOrd="0" destOrd="0" presId="urn:microsoft.com/office/officeart/2005/8/layout/process4"/>
    <dgm:cxn modelId="{C62C630F-2F39-4E70-9301-12B043A8165A}" type="presParOf" srcId="{70ECF647-3911-4C42-97FC-C2A6913EA2C3}" destId="{3F90D2B3-D5D2-48AF-9013-DDA23FA4EEA3}" srcOrd="1" destOrd="0" presId="urn:microsoft.com/office/officeart/2005/8/layout/process4"/>
    <dgm:cxn modelId="{B78BA03A-60A5-475A-9FFC-D71ED1E10377}" type="presParOf" srcId="{70ECF647-3911-4C42-97FC-C2A6913EA2C3}" destId="{16C05910-2AC7-4266-910D-498A3C796382}" srcOrd="2" destOrd="0" presId="urn:microsoft.com/office/officeart/2005/8/layout/process4"/>
    <dgm:cxn modelId="{8889ADC5-DA96-45BD-A589-1B0A55736351}" type="presParOf" srcId="{16C05910-2AC7-4266-910D-498A3C796382}" destId="{FD6BBD5F-4D00-4D8D-A134-A43221E3DEA5}" srcOrd="0" destOrd="0" presId="urn:microsoft.com/office/officeart/2005/8/layout/process4"/>
    <dgm:cxn modelId="{3BAEECFF-828E-40A9-A60C-8089D1110810}" type="presParOf" srcId="{A25C7A86-7993-4127-B1E4-E07518E588BA}" destId="{7A3ADB0B-B2DF-4C9B-A67C-26FA22CA4A39}" srcOrd="3" destOrd="0" presId="urn:microsoft.com/office/officeart/2005/8/layout/process4"/>
    <dgm:cxn modelId="{E9717C31-F5C7-4917-A9CC-1C05F04BE477}" type="presParOf" srcId="{A25C7A86-7993-4127-B1E4-E07518E588BA}" destId="{963FF646-2C7A-4AA7-BACC-B0EE8BFAB0B4}" srcOrd="4" destOrd="0" presId="urn:microsoft.com/office/officeart/2005/8/layout/process4"/>
    <dgm:cxn modelId="{2BFA701E-4945-4424-93D4-C05333CA9E56}" type="presParOf" srcId="{963FF646-2C7A-4AA7-BACC-B0EE8BFAB0B4}" destId="{B267DC42-6CA6-4D04-A3FB-C867C8B5913B}" srcOrd="0" destOrd="0" presId="urn:microsoft.com/office/officeart/2005/8/layout/process4"/>
    <dgm:cxn modelId="{9D88C871-ED33-4F88-BAD3-FE4F499CEEBF}" type="presParOf" srcId="{963FF646-2C7A-4AA7-BACC-B0EE8BFAB0B4}" destId="{78B5DC7C-F5D5-47BC-85DF-8C8A624444AF}" srcOrd="1" destOrd="0" presId="urn:microsoft.com/office/officeart/2005/8/layout/process4"/>
    <dgm:cxn modelId="{02F44D7B-92F0-4EF9-BD4C-E59D4608006E}" type="presParOf" srcId="{963FF646-2C7A-4AA7-BACC-B0EE8BFAB0B4}" destId="{78E80564-152F-404D-B7B5-38FB07E022D8}" srcOrd="2" destOrd="0" presId="urn:microsoft.com/office/officeart/2005/8/layout/process4"/>
    <dgm:cxn modelId="{4B0863F7-1062-4791-B3AF-A5007BB62AAF}" type="presParOf" srcId="{78E80564-152F-404D-B7B5-38FB07E022D8}" destId="{98FF8CC7-AE5E-42D1-9C81-CD1D23024A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FD947-5909-462C-8C59-3C5E57F6932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04444011-23E9-425C-9481-AF1AC77B8543}">
      <dgm:prSet phldrT="[Tekst]" custT="1"/>
      <dgm:spPr/>
      <dgm:t>
        <a:bodyPr/>
        <a:lstStyle/>
        <a:p>
          <a:r>
            <a:rPr lang="hr-HR" sz="2000" b="1" u="sng" dirty="0">
              <a:latin typeface="+mn-lt"/>
              <a:cs typeface="Arial" panose="020B0604020202020204" pitchFamily="34" charset="0"/>
            </a:rPr>
            <a:t>Prihodi i primici</a:t>
          </a:r>
        </a:p>
      </dgm:t>
    </dgm:pt>
    <dgm:pt modelId="{43C7E561-2C0A-496C-AFBC-980A1EA6CCE2}" type="parTrans" cxnId="{AF5F714B-2D9E-4FEE-9053-EE2EDAD4AF69}">
      <dgm:prSet/>
      <dgm:spPr/>
      <dgm:t>
        <a:bodyPr/>
        <a:lstStyle/>
        <a:p>
          <a:endParaRPr lang="hr-HR"/>
        </a:p>
      </dgm:t>
    </dgm:pt>
    <dgm:pt modelId="{C156E61A-CA9E-4C5A-8F5B-F00DCF6D0676}" type="sibTrans" cxnId="{AF5F714B-2D9E-4FEE-9053-EE2EDAD4AF69}">
      <dgm:prSet/>
      <dgm:spPr/>
      <dgm:t>
        <a:bodyPr/>
        <a:lstStyle/>
        <a:p>
          <a:endParaRPr lang="hr-HR"/>
        </a:p>
      </dgm:t>
    </dgm:pt>
    <dgm:pt modelId="{FCA35078-B7D1-41AE-8308-56294D2C6293}">
      <dgm:prSet phldrT="[Tekst]" custT="1"/>
      <dgm:spPr/>
      <dgm:t>
        <a:bodyPr/>
        <a:lstStyle/>
        <a:p>
          <a:r>
            <a:rPr lang="hr-HR" sz="2000" b="1" dirty="0">
              <a:latin typeface="+mn-lt"/>
            </a:rPr>
            <a:t> 48.483.369,18 </a:t>
          </a:r>
          <a:r>
            <a:rPr lang="hr-HR" sz="2000" b="1" dirty="0" err="1">
              <a:latin typeface="+mn-lt"/>
            </a:rPr>
            <a:t>mil</a:t>
          </a:r>
          <a:r>
            <a:rPr lang="hr-HR" sz="2000" b="1" dirty="0">
              <a:latin typeface="+mn-lt"/>
            </a:rPr>
            <a:t>. eura</a:t>
          </a:r>
        </a:p>
      </dgm:t>
    </dgm:pt>
    <dgm:pt modelId="{87D0483F-3489-4B83-BF3E-94C9F289EC2C}" type="parTrans" cxnId="{13BA729D-D50D-44B8-A54C-09827263955A}">
      <dgm:prSet/>
      <dgm:spPr/>
      <dgm:t>
        <a:bodyPr/>
        <a:lstStyle/>
        <a:p>
          <a:endParaRPr lang="hr-HR"/>
        </a:p>
      </dgm:t>
    </dgm:pt>
    <dgm:pt modelId="{A1B29A46-2495-440E-9F60-105316ADDDC5}" type="sibTrans" cxnId="{13BA729D-D50D-44B8-A54C-09827263955A}">
      <dgm:prSet/>
      <dgm:spPr/>
      <dgm:t>
        <a:bodyPr/>
        <a:lstStyle/>
        <a:p>
          <a:endParaRPr lang="hr-HR"/>
        </a:p>
      </dgm:t>
    </dgm:pt>
    <dgm:pt modelId="{1F1D8239-A27E-488F-993A-FCF6DE437581}">
      <dgm:prSet phldrT="[Tekst]" custT="1"/>
      <dgm:spPr/>
      <dgm:t>
        <a:bodyPr/>
        <a:lstStyle/>
        <a:p>
          <a:r>
            <a:rPr lang="hr-HR" sz="2000" b="1" u="sng" dirty="0">
              <a:latin typeface="+mn-lt"/>
              <a:cs typeface="Arial" panose="020B0604020202020204" pitchFamily="34" charset="0"/>
            </a:rPr>
            <a:t>Višak prihoda iz prethodne godine</a:t>
          </a:r>
        </a:p>
        <a:p>
          <a:r>
            <a:rPr lang="hr-HR" sz="2000" b="1" dirty="0">
              <a:latin typeface="+mn-lt"/>
            </a:rPr>
            <a:t> 962.100,00 </a:t>
          </a:r>
          <a:r>
            <a:rPr lang="hr-HR" sz="2000" b="1" dirty="0" err="1">
              <a:latin typeface="+mn-lt"/>
            </a:rPr>
            <a:t>mil</a:t>
          </a:r>
          <a:r>
            <a:rPr lang="hr-HR" sz="2000" b="1" dirty="0">
              <a:latin typeface="+mn-lt"/>
            </a:rPr>
            <a:t>. eura</a:t>
          </a:r>
          <a:endParaRPr lang="hr-HR" sz="2000" b="1" u="sng" dirty="0">
            <a:latin typeface="+mn-lt"/>
          </a:endParaRPr>
        </a:p>
      </dgm:t>
    </dgm:pt>
    <dgm:pt modelId="{519B5AD3-06D5-4221-BE6E-EE6C9D5C5799}" type="parTrans" cxnId="{3CFBD96B-A4F7-42F3-981E-F618A88EA04C}">
      <dgm:prSet/>
      <dgm:spPr/>
      <dgm:t>
        <a:bodyPr/>
        <a:lstStyle/>
        <a:p>
          <a:endParaRPr lang="hr-HR"/>
        </a:p>
      </dgm:t>
    </dgm:pt>
    <dgm:pt modelId="{FCBE4CF1-6F1D-48BB-B7FD-447132D04A58}" type="sibTrans" cxnId="{3CFBD96B-A4F7-42F3-981E-F618A88EA04C}">
      <dgm:prSet/>
      <dgm:spPr/>
      <dgm:t>
        <a:bodyPr/>
        <a:lstStyle/>
        <a:p>
          <a:endParaRPr lang="hr-HR"/>
        </a:p>
      </dgm:t>
    </dgm:pt>
    <dgm:pt modelId="{232A567F-04B6-4416-A29E-E0DAAE320021}">
      <dgm:prSet phldrT="[Tekst]" custT="1"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u="sng" dirty="0">
              <a:latin typeface="+mn-lt"/>
              <a:cs typeface="Arial" panose="020B0604020202020204" pitchFamily="34" charset="0"/>
            </a:rPr>
            <a:t>Rashodi i izdaci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u="sng" dirty="0">
              <a:latin typeface="+mn-lt"/>
            </a:rPr>
            <a:t> 49.445.469,18 </a:t>
          </a:r>
          <a:r>
            <a:rPr lang="hr-HR" sz="2000" b="1" u="sng" dirty="0" err="1">
              <a:latin typeface="+mn-lt"/>
            </a:rPr>
            <a:t>mil</a:t>
          </a:r>
          <a:r>
            <a:rPr lang="hr-HR" sz="2000" b="1" u="sng" dirty="0">
              <a:latin typeface="+mn-lt"/>
            </a:rPr>
            <a:t>. eura</a:t>
          </a:r>
        </a:p>
      </dgm:t>
    </dgm:pt>
    <dgm:pt modelId="{65E2B353-DB21-496E-9BD2-F4D2F5587C72}" type="parTrans" cxnId="{5878681A-6A88-4C7B-8EA1-119C4AA3F1FB}">
      <dgm:prSet/>
      <dgm:spPr/>
      <dgm:t>
        <a:bodyPr/>
        <a:lstStyle/>
        <a:p>
          <a:endParaRPr lang="hr-HR"/>
        </a:p>
      </dgm:t>
    </dgm:pt>
    <dgm:pt modelId="{307AB8D8-F22C-4931-B93A-B4B89218F506}" type="sibTrans" cxnId="{5878681A-6A88-4C7B-8EA1-119C4AA3F1FB}">
      <dgm:prSet/>
      <dgm:spPr/>
      <dgm:t>
        <a:bodyPr/>
        <a:lstStyle/>
        <a:p>
          <a:endParaRPr lang="hr-HR"/>
        </a:p>
      </dgm:t>
    </dgm:pt>
    <dgm:pt modelId="{6D6E3F36-E3B5-4E8C-A5FB-E123BEB4EB78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2000" b="1" dirty="0"/>
        </a:p>
      </dgm:t>
    </dgm:pt>
    <dgm:pt modelId="{77409329-E2A7-4270-8D67-266E41EB8F2B}" type="parTrans" cxnId="{3627CAD9-8FCE-4A8C-840F-ABD5FF690F13}">
      <dgm:prSet/>
      <dgm:spPr/>
      <dgm:t>
        <a:bodyPr/>
        <a:lstStyle/>
        <a:p>
          <a:endParaRPr lang="hr-HR"/>
        </a:p>
      </dgm:t>
    </dgm:pt>
    <dgm:pt modelId="{DDA01C1A-6D50-49AE-BA80-1B50B61E3E61}" type="sibTrans" cxnId="{3627CAD9-8FCE-4A8C-840F-ABD5FF690F13}">
      <dgm:prSet/>
      <dgm:spPr/>
      <dgm:t>
        <a:bodyPr/>
        <a:lstStyle/>
        <a:p>
          <a:endParaRPr lang="hr-HR"/>
        </a:p>
      </dgm:t>
    </dgm:pt>
    <dgm:pt modelId="{2ECC4D86-E670-433D-BF4E-61302DFB2FAE}" type="pres">
      <dgm:prSet presAssocID="{9B8FD947-5909-462C-8C59-3C5E57F6932F}" presName="Name0" presStyleCnt="0">
        <dgm:presLayoutVars>
          <dgm:chMax val="7"/>
          <dgm:chPref val="7"/>
          <dgm:dir/>
        </dgm:presLayoutVars>
      </dgm:prSet>
      <dgm:spPr/>
    </dgm:pt>
    <dgm:pt modelId="{4B94B288-2F8C-43FB-9B2F-9C206A6CB2EB}" type="pres">
      <dgm:prSet presAssocID="{9B8FD947-5909-462C-8C59-3C5E57F6932F}" presName="Name1" presStyleCnt="0"/>
      <dgm:spPr/>
    </dgm:pt>
    <dgm:pt modelId="{4A76F28E-97F9-483E-BC6E-B784B0B2094F}" type="pres">
      <dgm:prSet presAssocID="{9B8FD947-5909-462C-8C59-3C5E57F6932F}" presName="cycle" presStyleCnt="0"/>
      <dgm:spPr/>
    </dgm:pt>
    <dgm:pt modelId="{4238C99E-5A0C-4923-BD1F-4E03FA8FDBAD}" type="pres">
      <dgm:prSet presAssocID="{9B8FD947-5909-462C-8C59-3C5E57F6932F}" presName="srcNode" presStyleLbl="node1" presStyleIdx="0" presStyleCnt="3"/>
      <dgm:spPr/>
    </dgm:pt>
    <dgm:pt modelId="{B42DB774-F8DA-4058-893F-5E32B919AF4E}" type="pres">
      <dgm:prSet presAssocID="{9B8FD947-5909-462C-8C59-3C5E57F6932F}" presName="conn" presStyleLbl="parChTrans1D2" presStyleIdx="0" presStyleCnt="1"/>
      <dgm:spPr/>
    </dgm:pt>
    <dgm:pt modelId="{6731B73A-D851-400F-8682-8CB23A3A4996}" type="pres">
      <dgm:prSet presAssocID="{9B8FD947-5909-462C-8C59-3C5E57F6932F}" presName="extraNode" presStyleLbl="node1" presStyleIdx="0" presStyleCnt="3"/>
      <dgm:spPr/>
    </dgm:pt>
    <dgm:pt modelId="{4FEB6AD2-E473-4772-8032-87C2B5570ACE}" type="pres">
      <dgm:prSet presAssocID="{9B8FD947-5909-462C-8C59-3C5E57F6932F}" presName="dstNode" presStyleLbl="node1" presStyleIdx="0" presStyleCnt="3"/>
      <dgm:spPr/>
    </dgm:pt>
    <dgm:pt modelId="{9D2D1D59-D5DD-4C6B-8B00-39042649AA97}" type="pres">
      <dgm:prSet presAssocID="{04444011-23E9-425C-9481-AF1AC77B8543}" presName="text_1" presStyleLbl="node1" presStyleIdx="0" presStyleCnt="3" custLinFactNeighborX="1316" custLinFactNeighborY="2017">
        <dgm:presLayoutVars>
          <dgm:bulletEnabled val="1"/>
        </dgm:presLayoutVars>
      </dgm:prSet>
      <dgm:spPr/>
    </dgm:pt>
    <dgm:pt modelId="{D872C60B-812F-4887-BD26-8B72089FC964}" type="pres">
      <dgm:prSet presAssocID="{04444011-23E9-425C-9481-AF1AC77B8543}" presName="accent_1" presStyleCnt="0"/>
      <dgm:spPr/>
    </dgm:pt>
    <dgm:pt modelId="{321999CD-0770-4521-97D0-926033E14C17}" type="pres">
      <dgm:prSet presAssocID="{04444011-23E9-425C-9481-AF1AC77B8543}" presName="accentRepeatNode" presStyleLbl="solidFgAcc1" presStyleIdx="0" presStyleCnt="3"/>
      <dgm:spPr/>
    </dgm:pt>
    <dgm:pt modelId="{75B763E4-DDCA-4662-AABE-14B5ADD80B98}" type="pres">
      <dgm:prSet presAssocID="{1F1D8239-A27E-488F-993A-FCF6DE437581}" presName="text_2" presStyleLbl="node1" presStyleIdx="1" presStyleCnt="3" custLinFactNeighborX="1702" custLinFactNeighborY="-134">
        <dgm:presLayoutVars>
          <dgm:bulletEnabled val="1"/>
        </dgm:presLayoutVars>
      </dgm:prSet>
      <dgm:spPr/>
    </dgm:pt>
    <dgm:pt modelId="{29D3CD79-4E5C-44EF-8272-EDAF3CE3E45E}" type="pres">
      <dgm:prSet presAssocID="{1F1D8239-A27E-488F-993A-FCF6DE437581}" presName="accent_2" presStyleCnt="0"/>
      <dgm:spPr/>
    </dgm:pt>
    <dgm:pt modelId="{87B9F30E-A931-406D-90EB-8E4D718C2BD2}" type="pres">
      <dgm:prSet presAssocID="{1F1D8239-A27E-488F-993A-FCF6DE437581}" presName="accentRepeatNode" presStyleLbl="solidFgAcc1" presStyleIdx="1" presStyleCnt="3"/>
      <dgm:spPr/>
    </dgm:pt>
    <dgm:pt modelId="{FFD8329A-C50D-4628-9EB4-B3C637381D46}" type="pres">
      <dgm:prSet presAssocID="{232A567F-04B6-4416-A29E-E0DAAE320021}" presName="text_3" presStyleLbl="node1" presStyleIdx="2" presStyleCnt="3">
        <dgm:presLayoutVars>
          <dgm:bulletEnabled val="1"/>
        </dgm:presLayoutVars>
      </dgm:prSet>
      <dgm:spPr/>
    </dgm:pt>
    <dgm:pt modelId="{5A4ECD48-16D2-442E-AB8B-3C4BF5C25763}" type="pres">
      <dgm:prSet presAssocID="{232A567F-04B6-4416-A29E-E0DAAE320021}" presName="accent_3" presStyleCnt="0"/>
      <dgm:spPr/>
    </dgm:pt>
    <dgm:pt modelId="{B22AF4B9-B258-43C2-8256-6FEA7367F868}" type="pres">
      <dgm:prSet presAssocID="{232A567F-04B6-4416-A29E-E0DAAE320021}" presName="accentRepeatNode" presStyleLbl="solidFgAcc1" presStyleIdx="2" presStyleCnt="3"/>
      <dgm:spPr/>
    </dgm:pt>
  </dgm:ptLst>
  <dgm:cxnLst>
    <dgm:cxn modelId="{F4EB0915-3028-4CDF-9EC8-A7EAFAA03E4F}" type="presOf" srcId="{04444011-23E9-425C-9481-AF1AC77B8543}" destId="{9D2D1D59-D5DD-4C6B-8B00-39042649AA97}" srcOrd="0" destOrd="0" presId="urn:microsoft.com/office/officeart/2008/layout/VerticalCurvedList"/>
    <dgm:cxn modelId="{5878681A-6A88-4C7B-8EA1-119C4AA3F1FB}" srcId="{9B8FD947-5909-462C-8C59-3C5E57F6932F}" destId="{232A567F-04B6-4416-A29E-E0DAAE320021}" srcOrd="2" destOrd="0" parTransId="{65E2B353-DB21-496E-9BD2-F4D2F5587C72}" sibTransId="{307AB8D8-F22C-4931-B93A-B4B89218F506}"/>
    <dgm:cxn modelId="{5DC44729-A711-465D-814C-974D7E99EE0E}" type="presOf" srcId="{9B8FD947-5909-462C-8C59-3C5E57F6932F}" destId="{2ECC4D86-E670-433D-BF4E-61302DFB2FAE}" srcOrd="0" destOrd="0" presId="urn:microsoft.com/office/officeart/2008/layout/VerticalCurvedList"/>
    <dgm:cxn modelId="{AF5F714B-2D9E-4FEE-9053-EE2EDAD4AF69}" srcId="{9B8FD947-5909-462C-8C59-3C5E57F6932F}" destId="{04444011-23E9-425C-9481-AF1AC77B8543}" srcOrd="0" destOrd="0" parTransId="{43C7E561-2C0A-496C-AFBC-980A1EA6CCE2}" sibTransId="{C156E61A-CA9E-4C5A-8F5B-F00DCF6D0676}"/>
    <dgm:cxn modelId="{3CFBD96B-A4F7-42F3-981E-F618A88EA04C}" srcId="{9B8FD947-5909-462C-8C59-3C5E57F6932F}" destId="{1F1D8239-A27E-488F-993A-FCF6DE437581}" srcOrd="1" destOrd="0" parTransId="{519B5AD3-06D5-4221-BE6E-EE6C9D5C5799}" sibTransId="{FCBE4CF1-6F1D-48BB-B7FD-447132D04A58}"/>
    <dgm:cxn modelId="{13BA729D-D50D-44B8-A54C-09827263955A}" srcId="{04444011-23E9-425C-9481-AF1AC77B8543}" destId="{FCA35078-B7D1-41AE-8308-56294D2C6293}" srcOrd="0" destOrd="0" parTransId="{87D0483F-3489-4B83-BF3E-94C9F289EC2C}" sibTransId="{A1B29A46-2495-440E-9F60-105316ADDDC5}"/>
    <dgm:cxn modelId="{0725B7A0-1EFB-4A6E-A22F-736FAEDF660A}" type="presOf" srcId="{A1B29A46-2495-440E-9F60-105316ADDDC5}" destId="{B42DB774-F8DA-4058-893F-5E32B919AF4E}" srcOrd="0" destOrd="0" presId="urn:microsoft.com/office/officeart/2008/layout/VerticalCurvedList"/>
    <dgm:cxn modelId="{153729A1-02BD-410F-A59B-23928A69B486}" type="presOf" srcId="{1F1D8239-A27E-488F-993A-FCF6DE437581}" destId="{75B763E4-DDCA-4662-AABE-14B5ADD80B98}" srcOrd="0" destOrd="0" presId="urn:microsoft.com/office/officeart/2008/layout/VerticalCurvedList"/>
    <dgm:cxn modelId="{EFAD2EB6-12C3-49B2-8CC6-5A6DAE2C6558}" type="presOf" srcId="{6D6E3F36-E3B5-4E8C-A5FB-E123BEB4EB78}" destId="{FFD8329A-C50D-4628-9EB4-B3C637381D46}" srcOrd="0" destOrd="1" presId="urn:microsoft.com/office/officeart/2008/layout/VerticalCurvedList"/>
    <dgm:cxn modelId="{10E8A4CC-EE28-4975-8D80-8CF2EEE4838D}" type="presOf" srcId="{232A567F-04B6-4416-A29E-E0DAAE320021}" destId="{FFD8329A-C50D-4628-9EB4-B3C637381D46}" srcOrd="0" destOrd="0" presId="urn:microsoft.com/office/officeart/2008/layout/VerticalCurvedList"/>
    <dgm:cxn modelId="{3627CAD9-8FCE-4A8C-840F-ABD5FF690F13}" srcId="{232A567F-04B6-4416-A29E-E0DAAE320021}" destId="{6D6E3F36-E3B5-4E8C-A5FB-E123BEB4EB78}" srcOrd="0" destOrd="0" parTransId="{77409329-E2A7-4270-8D67-266E41EB8F2B}" sibTransId="{DDA01C1A-6D50-49AE-BA80-1B50B61E3E61}"/>
    <dgm:cxn modelId="{BF1350E9-580C-40D2-A720-5A7681101252}" type="presOf" srcId="{FCA35078-B7D1-41AE-8308-56294D2C6293}" destId="{9D2D1D59-D5DD-4C6B-8B00-39042649AA97}" srcOrd="0" destOrd="1" presId="urn:microsoft.com/office/officeart/2008/layout/VerticalCurvedList"/>
    <dgm:cxn modelId="{2A2A514D-D19B-4483-92D5-9DCA4D8856A0}" type="presParOf" srcId="{2ECC4D86-E670-433D-BF4E-61302DFB2FAE}" destId="{4B94B288-2F8C-43FB-9B2F-9C206A6CB2EB}" srcOrd="0" destOrd="0" presId="urn:microsoft.com/office/officeart/2008/layout/VerticalCurvedList"/>
    <dgm:cxn modelId="{2DBFF31A-02C7-43C9-8728-90C0966790D4}" type="presParOf" srcId="{4B94B288-2F8C-43FB-9B2F-9C206A6CB2EB}" destId="{4A76F28E-97F9-483E-BC6E-B784B0B2094F}" srcOrd="0" destOrd="0" presId="urn:microsoft.com/office/officeart/2008/layout/VerticalCurvedList"/>
    <dgm:cxn modelId="{070CC9E1-E488-4E2D-B492-771B2E89931A}" type="presParOf" srcId="{4A76F28E-97F9-483E-BC6E-B784B0B2094F}" destId="{4238C99E-5A0C-4923-BD1F-4E03FA8FDBAD}" srcOrd="0" destOrd="0" presId="urn:microsoft.com/office/officeart/2008/layout/VerticalCurvedList"/>
    <dgm:cxn modelId="{79E1061E-1B2D-49FE-B189-9D8AB5A4438B}" type="presParOf" srcId="{4A76F28E-97F9-483E-BC6E-B784B0B2094F}" destId="{B42DB774-F8DA-4058-893F-5E32B919AF4E}" srcOrd="1" destOrd="0" presId="urn:microsoft.com/office/officeart/2008/layout/VerticalCurvedList"/>
    <dgm:cxn modelId="{53F06B88-B53D-4226-B7DE-E16CFA5377D5}" type="presParOf" srcId="{4A76F28E-97F9-483E-BC6E-B784B0B2094F}" destId="{6731B73A-D851-400F-8682-8CB23A3A4996}" srcOrd="2" destOrd="0" presId="urn:microsoft.com/office/officeart/2008/layout/VerticalCurvedList"/>
    <dgm:cxn modelId="{3DC79E9E-6F76-4F4E-A69A-336B8C269B4C}" type="presParOf" srcId="{4A76F28E-97F9-483E-BC6E-B784B0B2094F}" destId="{4FEB6AD2-E473-4772-8032-87C2B5570ACE}" srcOrd="3" destOrd="0" presId="urn:microsoft.com/office/officeart/2008/layout/VerticalCurvedList"/>
    <dgm:cxn modelId="{7D7B5588-4C8C-451D-8AF7-F5869F395DAA}" type="presParOf" srcId="{4B94B288-2F8C-43FB-9B2F-9C206A6CB2EB}" destId="{9D2D1D59-D5DD-4C6B-8B00-39042649AA97}" srcOrd="1" destOrd="0" presId="urn:microsoft.com/office/officeart/2008/layout/VerticalCurvedList"/>
    <dgm:cxn modelId="{F4EC628C-086A-4AE2-80AE-041882BD964B}" type="presParOf" srcId="{4B94B288-2F8C-43FB-9B2F-9C206A6CB2EB}" destId="{D872C60B-812F-4887-BD26-8B72089FC964}" srcOrd="2" destOrd="0" presId="urn:microsoft.com/office/officeart/2008/layout/VerticalCurvedList"/>
    <dgm:cxn modelId="{6EDB2860-F35D-446E-BA9F-CA2510FD6040}" type="presParOf" srcId="{D872C60B-812F-4887-BD26-8B72089FC964}" destId="{321999CD-0770-4521-97D0-926033E14C17}" srcOrd="0" destOrd="0" presId="urn:microsoft.com/office/officeart/2008/layout/VerticalCurvedList"/>
    <dgm:cxn modelId="{7B047754-168A-48A1-9E2F-BD1C99E02D02}" type="presParOf" srcId="{4B94B288-2F8C-43FB-9B2F-9C206A6CB2EB}" destId="{75B763E4-DDCA-4662-AABE-14B5ADD80B98}" srcOrd="3" destOrd="0" presId="urn:microsoft.com/office/officeart/2008/layout/VerticalCurvedList"/>
    <dgm:cxn modelId="{F9007D89-05AB-464A-B75F-A5A7007689B0}" type="presParOf" srcId="{4B94B288-2F8C-43FB-9B2F-9C206A6CB2EB}" destId="{29D3CD79-4E5C-44EF-8272-EDAF3CE3E45E}" srcOrd="4" destOrd="0" presId="urn:microsoft.com/office/officeart/2008/layout/VerticalCurvedList"/>
    <dgm:cxn modelId="{00186F00-6AE8-46B8-A80F-16E297148318}" type="presParOf" srcId="{29D3CD79-4E5C-44EF-8272-EDAF3CE3E45E}" destId="{87B9F30E-A931-406D-90EB-8E4D718C2BD2}" srcOrd="0" destOrd="0" presId="urn:microsoft.com/office/officeart/2008/layout/VerticalCurvedList"/>
    <dgm:cxn modelId="{A4511A35-9F9C-485E-8F8E-05EB51185129}" type="presParOf" srcId="{4B94B288-2F8C-43FB-9B2F-9C206A6CB2EB}" destId="{FFD8329A-C50D-4628-9EB4-B3C637381D46}" srcOrd="5" destOrd="0" presId="urn:microsoft.com/office/officeart/2008/layout/VerticalCurvedList"/>
    <dgm:cxn modelId="{0FFD4D9D-B1F8-441D-988B-E186A2F55E66}" type="presParOf" srcId="{4B94B288-2F8C-43FB-9B2F-9C206A6CB2EB}" destId="{5A4ECD48-16D2-442E-AB8B-3C4BF5C25763}" srcOrd="6" destOrd="0" presId="urn:microsoft.com/office/officeart/2008/layout/VerticalCurvedList"/>
    <dgm:cxn modelId="{F4BC16FC-33B8-4565-8ABF-DE48BC759EDB}" type="presParOf" srcId="{5A4ECD48-16D2-442E-AB8B-3C4BF5C25763}" destId="{B22AF4B9-B258-43C2-8256-6FEA7367F8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016D1-6249-4409-8811-FE3C57469A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1C34F-C19C-43C7-9C2C-0D57F791BDAD}" type="pres">
      <dgm:prSet presAssocID="{05B016D1-6249-4409-8811-FE3C57469A26}" presName="linearFlow" presStyleCnt="0">
        <dgm:presLayoutVars>
          <dgm:dir/>
          <dgm:resizeHandles val="exact"/>
        </dgm:presLayoutVars>
      </dgm:prSet>
      <dgm:spPr/>
    </dgm:pt>
  </dgm:ptLst>
  <dgm:cxnLst>
    <dgm:cxn modelId="{437FED56-0771-4CDD-9F44-ED8F3A435CC3}" type="presOf" srcId="{05B016D1-6249-4409-8811-FE3C57469A26}" destId="{7D51C34F-C19C-43C7-9C2C-0D57F791BDA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8BA1C-DE86-424A-BC96-CB12392CCD0E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3660AB3A-F65E-4306-8158-98C42CE16F56}">
      <dgm:prSet custT="1"/>
      <dgm:spPr/>
      <dgm:t>
        <a:bodyPr/>
        <a:lstStyle/>
        <a:p>
          <a:r>
            <a:rPr lang="hr-HR" sz="1600" b="1" dirty="0"/>
            <a:t>Gospodarsko - razvojna komponenta</a:t>
          </a:r>
          <a:br>
            <a:rPr lang="hr-HR" sz="1400" b="1" dirty="0"/>
          </a:br>
          <a:r>
            <a:rPr lang="hr-HR" sz="1400" i="1" dirty="0"/>
            <a:t>(29,1 </a:t>
          </a:r>
          <a:r>
            <a:rPr lang="hr-HR" sz="1400" i="1" dirty="0" err="1"/>
            <a:t>mil</a:t>
          </a:r>
          <a:r>
            <a:rPr lang="hr-HR" sz="1400" i="1" dirty="0"/>
            <a:t>. eura)</a:t>
          </a:r>
          <a:endParaRPr lang="en-US" sz="1400" dirty="0"/>
        </a:p>
      </dgm:t>
    </dgm:pt>
    <dgm:pt modelId="{B0B837EE-2BB1-455D-912C-C1C39685A932}" type="parTrans" cxnId="{821BA878-EBCD-442E-ABF3-750BBD998BE8}">
      <dgm:prSet/>
      <dgm:spPr/>
      <dgm:t>
        <a:bodyPr/>
        <a:lstStyle/>
        <a:p>
          <a:endParaRPr lang="en-US"/>
        </a:p>
      </dgm:t>
    </dgm:pt>
    <dgm:pt modelId="{5E0FD05C-FB6B-4E5D-9BEB-8028243A626E}" type="sibTrans" cxnId="{821BA878-EBCD-442E-ABF3-750BBD998BE8}">
      <dgm:prSet/>
      <dgm:spPr/>
      <dgm:t>
        <a:bodyPr/>
        <a:lstStyle/>
        <a:p>
          <a:endParaRPr lang="en-US"/>
        </a:p>
      </dgm:t>
    </dgm:pt>
    <dgm:pt modelId="{3D75C26C-35EF-4E59-8F20-DBE42D731029}">
      <dgm:prSet custT="1"/>
      <dgm:spPr/>
      <dgm:t>
        <a:bodyPr/>
        <a:lstStyle/>
        <a:p>
          <a:r>
            <a:rPr lang="hr-HR" sz="1600" b="1" dirty="0"/>
            <a:t>Socijalna i demografska komponenta</a:t>
          </a:r>
          <a:br>
            <a:rPr lang="hr-HR" sz="1400" b="1" dirty="0"/>
          </a:br>
          <a:r>
            <a:rPr lang="hr-HR" sz="1400" i="1" dirty="0"/>
            <a:t>(5,9 </a:t>
          </a:r>
          <a:r>
            <a:rPr lang="hr-HR" sz="1400" i="1" dirty="0" err="1"/>
            <a:t>mil</a:t>
          </a:r>
          <a:r>
            <a:rPr lang="hr-HR" sz="1400" i="1" dirty="0"/>
            <a:t>. eura)</a:t>
          </a:r>
          <a:endParaRPr lang="en-US" sz="1400" dirty="0"/>
        </a:p>
      </dgm:t>
    </dgm:pt>
    <dgm:pt modelId="{713236E2-FC01-47C1-9A78-4CAD529745B5}" type="parTrans" cxnId="{EF1509A4-717F-451A-B5B4-9D0994CE7EA1}">
      <dgm:prSet/>
      <dgm:spPr/>
      <dgm:t>
        <a:bodyPr/>
        <a:lstStyle/>
        <a:p>
          <a:endParaRPr lang="en-US"/>
        </a:p>
      </dgm:t>
    </dgm:pt>
    <dgm:pt modelId="{8378DEBE-8852-41F8-9EAC-C21E0C87682D}" type="sibTrans" cxnId="{EF1509A4-717F-451A-B5B4-9D0994CE7EA1}">
      <dgm:prSet/>
      <dgm:spPr/>
      <dgm:t>
        <a:bodyPr/>
        <a:lstStyle/>
        <a:p>
          <a:endParaRPr lang="en-US"/>
        </a:p>
      </dgm:t>
    </dgm:pt>
    <dgm:pt modelId="{0821BD50-1E4A-4C0D-BDD2-9CB33965682C}">
      <dgm:prSet custT="1"/>
      <dgm:spPr/>
      <dgm:t>
        <a:bodyPr/>
        <a:lstStyle/>
        <a:p>
          <a:r>
            <a:rPr lang="hr-HR" sz="1600" b="1" dirty="0"/>
            <a:t>Gospodarska komponenta</a:t>
          </a:r>
          <a:br>
            <a:rPr lang="hr-HR" sz="1800" b="1" dirty="0"/>
          </a:br>
          <a:r>
            <a:rPr lang="hr-HR" sz="1400" b="0" dirty="0"/>
            <a:t>(</a:t>
          </a:r>
          <a:r>
            <a:rPr lang="hr-HR" sz="1400" b="0" i="1" dirty="0"/>
            <a:t>2,3 </a:t>
          </a:r>
          <a:r>
            <a:rPr lang="hr-HR" sz="1400" b="0" i="1" dirty="0" err="1"/>
            <a:t>mil</a:t>
          </a:r>
          <a:r>
            <a:rPr lang="hr-HR" sz="1400" b="0" i="1" dirty="0"/>
            <a:t>. eura</a:t>
          </a:r>
          <a:r>
            <a:rPr lang="hr-HR" sz="1400" b="0" dirty="0"/>
            <a:t>)</a:t>
          </a:r>
        </a:p>
      </dgm:t>
    </dgm:pt>
    <dgm:pt modelId="{B332709D-4FE2-4A1F-9FF1-AFEC8936E40B}" type="parTrans" cxnId="{850962D4-01EE-4794-8BF6-6B00532BA959}">
      <dgm:prSet/>
      <dgm:spPr/>
      <dgm:t>
        <a:bodyPr/>
        <a:lstStyle/>
        <a:p>
          <a:endParaRPr lang="en-US"/>
        </a:p>
      </dgm:t>
    </dgm:pt>
    <dgm:pt modelId="{A0A78625-E503-421A-9F3C-B821F90D5711}" type="sibTrans" cxnId="{850962D4-01EE-4794-8BF6-6B00532BA959}">
      <dgm:prSet/>
      <dgm:spPr/>
      <dgm:t>
        <a:bodyPr/>
        <a:lstStyle/>
        <a:p>
          <a:endParaRPr lang="en-US"/>
        </a:p>
      </dgm:t>
    </dgm:pt>
    <dgm:pt modelId="{71759C8D-8997-4043-B6FA-FEAE0962EF8A}" type="pres">
      <dgm:prSet presAssocID="{BC08BA1C-DE86-424A-BC96-CB12392CCD0E}" presName="linearFlow" presStyleCnt="0">
        <dgm:presLayoutVars>
          <dgm:dir/>
          <dgm:resizeHandles val="exact"/>
        </dgm:presLayoutVars>
      </dgm:prSet>
      <dgm:spPr/>
    </dgm:pt>
    <dgm:pt modelId="{34A79D5B-C74B-4DD1-A09C-F6A87DF793C3}" type="pres">
      <dgm:prSet presAssocID="{3660AB3A-F65E-4306-8158-98C42CE16F56}" presName="composite" presStyleCnt="0"/>
      <dgm:spPr/>
    </dgm:pt>
    <dgm:pt modelId="{43BF3C2E-EF48-49F3-8F9F-37C0949D3CCD}" type="pres">
      <dgm:prSet presAssocID="{3660AB3A-F65E-4306-8158-98C42CE16F56}" presName="imgShp" presStyleLbl="fgImgPlace1" presStyleIdx="0" presStyleCnt="3"/>
      <dgm:spPr/>
    </dgm:pt>
    <dgm:pt modelId="{48718AFB-6D71-4FDB-8C3D-E8B5ADBE96C4}" type="pres">
      <dgm:prSet presAssocID="{3660AB3A-F65E-4306-8158-98C42CE16F56}" presName="txShp" presStyleLbl="node1" presStyleIdx="0" presStyleCnt="3" custScaleY="66984">
        <dgm:presLayoutVars>
          <dgm:bulletEnabled val="1"/>
        </dgm:presLayoutVars>
      </dgm:prSet>
      <dgm:spPr/>
    </dgm:pt>
    <dgm:pt modelId="{C99D451E-019A-4374-A794-5E269A33C491}" type="pres">
      <dgm:prSet presAssocID="{5E0FD05C-FB6B-4E5D-9BEB-8028243A626E}" presName="spacing" presStyleCnt="0"/>
      <dgm:spPr/>
    </dgm:pt>
    <dgm:pt modelId="{E74130FA-EF32-49D8-B100-70BFED83AD34}" type="pres">
      <dgm:prSet presAssocID="{3D75C26C-35EF-4E59-8F20-DBE42D731029}" presName="composite" presStyleCnt="0"/>
      <dgm:spPr/>
    </dgm:pt>
    <dgm:pt modelId="{C1419CC0-87E5-4E76-8BB3-FFC147D0EAE3}" type="pres">
      <dgm:prSet presAssocID="{3D75C26C-35EF-4E59-8F20-DBE42D731029}" presName="imgShp" presStyleLbl="fgImgPlace1" presStyleIdx="1" presStyleCnt="3" custLinFactNeighborX="-408" custLinFactNeighborY="-24024"/>
      <dgm:spPr/>
    </dgm:pt>
    <dgm:pt modelId="{26B5F056-608A-4C27-A106-90E9F986DEE7}" type="pres">
      <dgm:prSet presAssocID="{3D75C26C-35EF-4E59-8F20-DBE42D731029}" presName="txShp" presStyleLbl="node1" presStyleIdx="1" presStyleCnt="3" custScaleY="65811" custLinFactNeighborX="-491" custLinFactNeighborY="-20321">
        <dgm:presLayoutVars>
          <dgm:bulletEnabled val="1"/>
        </dgm:presLayoutVars>
      </dgm:prSet>
      <dgm:spPr/>
    </dgm:pt>
    <dgm:pt modelId="{AA2BCDED-B838-45E3-8815-15FC6C9ED69C}" type="pres">
      <dgm:prSet presAssocID="{8378DEBE-8852-41F8-9EAC-C21E0C87682D}" presName="spacing" presStyleCnt="0"/>
      <dgm:spPr/>
    </dgm:pt>
    <dgm:pt modelId="{9A825382-FFBA-41CE-A3AC-BC2E159294C6}" type="pres">
      <dgm:prSet presAssocID="{0821BD50-1E4A-4C0D-BDD2-9CB33965682C}" presName="composite" presStyleCnt="0"/>
      <dgm:spPr/>
    </dgm:pt>
    <dgm:pt modelId="{1D751485-E901-453C-90E5-CEBF2FE0744F}" type="pres">
      <dgm:prSet presAssocID="{0821BD50-1E4A-4C0D-BDD2-9CB33965682C}" presName="imgShp" presStyleLbl="fgImgPlace1" presStyleIdx="2" presStyleCnt="3" custLinFactNeighborX="-5097" custLinFactNeighborY="-46945"/>
      <dgm:spPr/>
    </dgm:pt>
    <dgm:pt modelId="{9BE9D049-EAB2-416D-98F2-4373504DAEED}" type="pres">
      <dgm:prSet presAssocID="{0821BD50-1E4A-4C0D-BDD2-9CB33965682C}" presName="txShp" presStyleLbl="node1" presStyleIdx="2" presStyleCnt="3" custScaleY="72489" custLinFactNeighborX="-491" custLinFactNeighborY="-46625">
        <dgm:presLayoutVars>
          <dgm:bulletEnabled val="1"/>
        </dgm:presLayoutVars>
      </dgm:prSet>
      <dgm:spPr/>
    </dgm:pt>
  </dgm:ptLst>
  <dgm:cxnLst>
    <dgm:cxn modelId="{E2E75600-F0C5-4A8A-8E16-258EA9D2649B}" type="presOf" srcId="{BC08BA1C-DE86-424A-BC96-CB12392CCD0E}" destId="{71759C8D-8997-4043-B6FA-FEAE0962EF8A}" srcOrd="0" destOrd="0" presId="urn:microsoft.com/office/officeart/2005/8/layout/vList3"/>
    <dgm:cxn modelId="{2BA7FF1C-38E1-4B38-B184-8D6C6583BBD6}" type="presOf" srcId="{0821BD50-1E4A-4C0D-BDD2-9CB33965682C}" destId="{9BE9D049-EAB2-416D-98F2-4373504DAEED}" srcOrd="0" destOrd="0" presId="urn:microsoft.com/office/officeart/2005/8/layout/vList3"/>
    <dgm:cxn modelId="{3E701034-FC86-4D38-BD25-0EC1295EEB29}" type="presOf" srcId="{3D75C26C-35EF-4E59-8F20-DBE42D731029}" destId="{26B5F056-608A-4C27-A106-90E9F986DEE7}" srcOrd="0" destOrd="0" presId="urn:microsoft.com/office/officeart/2005/8/layout/vList3"/>
    <dgm:cxn modelId="{821BA878-EBCD-442E-ABF3-750BBD998BE8}" srcId="{BC08BA1C-DE86-424A-BC96-CB12392CCD0E}" destId="{3660AB3A-F65E-4306-8158-98C42CE16F56}" srcOrd="0" destOrd="0" parTransId="{B0B837EE-2BB1-455D-912C-C1C39685A932}" sibTransId="{5E0FD05C-FB6B-4E5D-9BEB-8028243A626E}"/>
    <dgm:cxn modelId="{EF1509A4-717F-451A-B5B4-9D0994CE7EA1}" srcId="{BC08BA1C-DE86-424A-BC96-CB12392CCD0E}" destId="{3D75C26C-35EF-4E59-8F20-DBE42D731029}" srcOrd="1" destOrd="0" parTransId="{713236E2-FC01-47C1-9A78-4CAD529745B5}" sibTransId="{8378DEBE-8852-41F8-9EAC-C21E0C87682D}"/>
    <dgm:cxn modelId="{87BC7EB1-5B4D-4891-A6A6-CDBA7A305BBE}" type="presOf" srcId="{3660AB3A-F65E-4306-8158-98C42CE16F56}" destId="{48718AFB-6D71-4FDB-8C3D-E8B5ADBE96C4}" srcOrd="0" destOrd="0" presId="urn:microsoft.com/office/officeart/2005/8/layout/vList3"/>
    <dgm:cxn modelId="{850962D4-01EE-4794-8BF6-6B00532BA959}" srcId="{BC08BA1C-DE86-424A-BC96-CB12392CCD0E}" destId="{0821BD50-1E4A-4C0D-BDD2-9CB33965682C}" srcOrd="2" destOrd="0" parTransId="{B332709D-4FE2-4A1F-9FF1-AFEC8936E40B}" sibTransId="{A0A78625-E503-421A-9F3C-B821F90D5711}"/>
    <dgm:cxn modelId="{7B68CCB1-E108-4192-89B0-FC39012DDAA6}" type="presParOf" srcId="{71759C8D-8997-4043-B6FA-FEAE0962EF8A}" destId="{34A79D5B-C74B-4DD1-A09C-F6A87DF793C3}" srcOrd="0" destOrd="0" presId="urn:microsoft.com/office/officeart/2005/8/layout/vList3"/>
    <dgm:cxn modelId="{0E040DCD-9FD0-40BF-BB1A-6E8AE15FAA44}" type="presParOf" srcId="{34A79D5B-C74B-4DD1-A09C-F6A87DF793C3}" destId="{43BF3C2E-EF48-49F3-8F9F-37C0949D3CCD}" srcOrd="0" destOrd="0" presId="urn:microsoft.com/office/officeart/2005/8/layout/vList3"/>
    <dgm:cxn modelId="{9615A43B-C48D-4690-BB56-14BBAFA84D5C}" type="presParOf" srcId="{34A79D5B-C74B-4DD1-A09C-F6A87DF793C3}" destId="{48718AFB-6D71-4FDB-8C3D-E8B5ADBE96C4}" srcOrd="1" destOrd="0" presId="urn:microsoft.com/office/officeart/2005/8/layout/vList3"/>
    <dgm:cxn modelId="{22740C37-DCC0-4484-90C7-68972C3FBA0A}" type="presParOf" srcId="{71759C8D-8997-4043-B6FA-FEAE0962EF8A}" destId="{C99D451E-019A-4374-A794-5E269A33C491}" srcOrd="1" destOrd="0" presId="urn:microsoft.com/office/officeart/2005/8/layout/vList3"/>
    <dgm:cxn modelId="{746B01A7-CE97-4E26-A08B-F3757716B51D}" type="presParOf" srcId="{71759C8D-8997-4043-B6FA-FEAE0962EF8A}" destId="{E74130FA-EF32-49D8-B100-70BFED83AD34}" srcOrd="2" destOrd="0" presId="urn:microsoft.com/office/officeart/2005/8/layout/vList3"/>
    <dgm:cxn modelId="{68641287-A1C9-4567-925D-0044E8CA9B56}" type="presParOf" srcId="{E74130FA-EF32-49D8-B100-70BFED83AD34}" destId="{C1419CC0-87E5-4E76-8BB3-FFC147D0EAE3}" srcOrd="0" destOrd="0" presId="urn:microsoft.com/office/officeart/2005/8/layout/vList3"/>
    <dgm:cxn modelId="{1C240FD4-0457-4621-B529-97CD311AB759}" type="presParOf" srcId="{E74130FA-EF32-49D8-B100-70BFED83AD34}" destId="{26B5F056-608A-4C27-A106-90E9F986DEE7}" srcOrd="1" destOrd="0" presId="urn:microsoft.com/office/officeart/2005/8/layout/vList3"/>
    <dgm:cxn modelId="{A9958FEE-48A5-4319-BD19-2AE7F2FA7B0A}" type="presParOf" srcId="{71759C8D-8997-4043-B6FA-FEAE0962EF8A}" destId="{AA2BCDED-B838-45E3-8815-15FC6C9ED69C}" srcOrd="3" destOrd="0" presId="urn:microsoft.com/office/officeart/2005/8/layout/vList3"/>
    <dgm:cxn modelId="{5E5721FF-61FB-4BB8-93C8-E86374F6058E}" type="presParOf" srcId="{71759C8D-8997-4043-B6FA-FEAE0962EF8A}" destId="{9A825382-FFBA-41CE-A3AC-BC2E159294C6}" srcOrd="4" destOrd="0" presId="urn:microsoft.com/office/officeart/2005/8/layout/vList3"/>
    <dgm:cxn modelId="{2B2CBEF8-898D-4AEE-9C6D-82D4BE9E3D3D}" type="presParOf" srcId="{9A825382-FFBA-41CE-A3AC-BC2E159294C6}" destId="{1D751485-E901-453C-90E5-CEBF2FE0744F}" srcOrd="0" destOrd="0" presId="urn:microsoft.com/office/officeart/2005/8/layout/vList3"/>
    <dgm:cxn modelId="{4F7C03C7-77D5-489F-A0F3-F81C2F6678E0}" type="presParOf" srcId="{9A825382-FFBA-41CE-A3AC-BC2E159294C6}" destId="{9BE9D049-EAB2-416D-98F2-4373504DAE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D9B7F-F6B7-4DC9-82B7-BA53D1BBE431}">
      <dsp:nvSpPr>
        <dsp:cNvPr id="0" name=""/>
        <dsp:cNvSpPr/>
      </dsp:nvSpPr>
      <dsp:spPr>
        <a:xfrm>
          <a:off x="0" y="960358"/>
          <a:ext cx="43661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1C8DB-4C1C-4358-8500-B5F48EC7587F}">
      <dsp:nvSpPr>
        <dsp:cNvPr id="0" name=""/>
        <dsp:cNvSpPr/>
      </dsp:nvSpPr>
      <dsp:spPr>
        <a:xfrm>
          <a:off x="207863" y="82821"/>
          <a:ext cx="4157257" cy="11284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522" tIns="0" rIns="1155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Prihodi i primici  170.025.486,77 eura</a:t>
          </a:r>
        </a:p>
      </dsp:txBody>
      <dsp:txXfrm>
        <a:off x="262950" y="137908"/>
        <a:ext cx="4047083" cy="1018283"/>
      </dsp:txXfrm>
    </dsp:sp>
    <dsp:sp modelId="{507187C2-E31E-42BA-9E4A-F0C436947ED1}">
      <dsp:nvSpPr>
        <dsp:cNvPr id="0" name=""/>
        <dsp:cNvSpPr/>
      </dsp:nvSpPr>
      <dsp:spPr>
        <a:xfrm>
          <a:off x="0" y="2284807"/>
          <a:ext cx="43661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F990C-CC27-4C2E-8773-6EC1427BF3C7}">
      <dsp:nvSpPr>
        <dsp:cNvPr id="0" name=""/>
        <dsp:cNvSpPr/>
      </dsp:nvSpPr>
      <dsp:spPr>
        <a:xfrm>
          <a:off x="207863" y="1480558"/>
          <a:ext cx="4157257" cy="105516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522" tIns="0" rIns="1155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Vlastiti izvori (višak/manjak) prihoda iz prethodne godine  </a:t>
          </a:r>
          <a:r>
            <a:rPr lang="hr-HR" sz="1400" b="1" kern="1200" dirty="0">
              <a:latin typeface="+mn-lt"/>
              <a:cs typeface="Times New Roman"/>
            </a:rPr>
            <a:t>  -925.486,77 eura</a:t>
          </a:r>
          <a:endParaRPr lang="hr-HR" sz="1400" b="1" kern="1200" dirty="0">
            <a:latin typeface="+mn-lt"/>
          </a:endParaRPr>
        </a:p>
      </dsp:txBody>
      <dsp:txXfrm>
        <a:off x="259372" y="1532067"/>
        <a:ext cx="4054239" cy="952150"/>
      </dsp:txXfrm>
    </dsp:sp>
    <dsp:sp modelId="{D69C3A2C-23A7-4093-9185-2F5E434868C1}">
      <dsp:nvSpPr>
        <dsp:cNvPr id="0" name=""/>
        <dsp:cNvSpPr/>
      </dsp:nvSpPr>
      <dsp:spPr>
        <a:xfrm>
          <a:off x="0" y="3621350"/>
          <a:ext cx="43661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86DC0-E01C-49BC-979F-F37A4A4E2488}">
      <dsp:nvSpPr>
        <dsp:cNvPr id="0" name=""/>
        <dsp:cNvSpPr/>
      </dsp:nvSpPr>
      <dsp:spPr>
        <a:xfrm>
          <a:off x="207863" y="2805007"/>
          <a:ext cx="4157257" cy="106726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522" tIns="0" rIns="1155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Rashodi i izdaci </a:t>
          </a:r>
          <a:r>
            <a:rPr lang="hr-HR" sz="1400" b="1" kern="1200" dirty="0">
              <a:latin typeface="+mn-lt"/>
              <a:cs typeface="Times New Roman"/>
            </a:rPr>
            <a:t> 169.100.000,00 eura</a:t>
          </a:r>
          <a:endParaRPr lang="hr-HR" sz="1400" b="1" kern="1200" dirty="0">
            <a:latin typeface="+mn-lt"/>
          </a:endParaRPr>
        </a:p>
      </dsp:txBody>
      <dsp:txXfrm>
        <a:off x="259962" y="2857106"/>
        <a:ext cx="4053059" cy="96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02C84-F0EE-4D07-BF0F-946FCBF767F4}">
      <dsp:nvSpPr>
        <dsp:cNvPr id="0" name=""/>
        <dsp:cNvSpPr/>
      </dsp:nvSpPr>
      <dsp:spPr>
        <a:xfrm>
          <a:off x="0" y="3535150"/>
          <a:ext cx="4427984" cy="11603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u="sng" kern="1200" dirty="0"/>
            <a:t>Projekcija za 2026.</a:t>
          </a:r>
        </a:p>
      </dsp:txBody>
      <dsp:txXfrm>
        <a:off x="0" y="3535150"/>
        <a:ext cx="4427984" cy="626570"/>
      </dsp:txXfrm>
    </dsp:sp>
    <dsp:sp modelId="{C0592647-F43B-4F97-9459-C51FD38FECFF}">
      <dsp:nvSpPr>
        <dsp:cNvPr id="0" name=""/>
        <dsp:cNvSpPr/>
      </dsp:nvSpPr>
      <dsp:spPr>
        <a:xfrm>
          <a:off x="540" y="4138514"/>
          <a:ext cx="4426902" cy="5337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/>
              <a:latin typeface="+mn-lt"/>
            </a:rPr>
            <a:t> </a:t>
          </a:r>
          <a:r>
            <a:rPr lang="hr-HR" sz="20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hr-HR" sz="2000" b="1" kern="1200" dirty="0">
              <a:effectLst/>
              <a:latin typeface="+mn-lt"/>
              <a:ea typeface="Times New Roman" panose="02020603050405020304" pitchFamily="18" charset="0"/>
            </a:rPr>
            <a:t>150.850.000,00 eura</a:t>
          </a:r>
          <a:endParaRPr lang="hr-HR" sz="2000" b="1" kern="1200" dirty="0">
            <a:latin typeface="+mn-lt"/>
          </a:endParaRPr>
        </a:p>
      </dsp:txBody>
      <dsp:txXfrm>
        <a:off x="540" y="4138514"/>
        <a:ext cx="4426902" cy="533745"/>
      </dsp:txXfrm>
    </dsp:sp>
    <dsp:sp modelId="{3F90D2B3-D5D2-48AF-9013-DDA23FA4EEA3}">
      <dsp:nvSpPr>
        <dsp:cNvPr id="0" name=""/>
        <dsp:cNvSpPr/>
      </dsp:nvSpPr>
      <dsp:spPr>
        <a:xfrm rot="10800000">
          <a:off x="0" y="1767990"/>
          <a:ext cx="4427984" cy="1784564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u="sng" kern="1200" dirty="0"/>
            <a:t>Projekcija za 2025.</a:t>
          </a:r>
        </a:p>
      </dsp:txBody>
      <dsp:txXfrm rot="-10800000">
        <a:off x="0" y="1767990"/>
        <a:ext cx="4427984" cy="626382"/>
      </dsp:txXfrm>
    </dsp:sp>
    <dsp:sp modelId="{FD6BBD5F-4D00-4D8D-A134-A43221E3DEA5}">
      <dsp:nvSpPr>
        <dsp:cNvPr id="0" name=""/>
        <dsp:cNvSpPr/>
      </dsp:nvSpPr>
      <dsp:spPr>
        <a:xfrm>
          <a:off x="0" y="2376262"/>
          <a:ext cx="4426902" cy="533584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hr-HR" sz="2000" b="1" kern="1200" dirty="0">
              <a:effectLst/>
              <a:latin typeface="+mn-lt"/>
              <a:ea typeface="Times New Roman" panose="02020603050405020304" pitchFamily="18" charset="0"/>
            </a:rPr>
            <a:t>150.200.000,00 eura</a:t>
          </a:r>
          <a:endParaRPr lang="hr-HR" sz="2000" b="1" kern="1200" dirty="0">
            <a:latin typeface="+mn-lt"/>
          </a:endParaRPr>
        </a:p>
      </dsp:txBody>
      <dsp:txXfrm>
        <a:off x="0" y="2376262"/>
        <a:ext cx="4426902" cy="533584"/>
      </dsp:txXfrm>
    </dsp:sp>
    <dsp:sp modelId="{78B5DC7C-F5D5-47BC-85DF-8C8A624444AF}">
      <dsp:nvSpPr>
        <dsp:cNvPr id="0" name=""/>
        <dsp:cNvSpPr/>
      </dsp:nvSpPr>
      <dsp:spPr>
        <a:xfrm rot="10800000">
          <a:off x="0" y="0"/>
          <a:ext cx="4427984" cy="1784564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u="sng" kern="1200" dirty="0"/>
            <a:t>Proračun za 2024.</a:t>
          </a:r>
        </a:p>
      </dsp:txBody>
      <dsp:txXfrm rot="-10800000">
        <a:off x="0" y="0"/>
        <a:ext cx="4427984" cy="626382"/>
      </dsp:txXfrm>
    </dsp:sp>
    <dsp:sp modelId="{98FF8CC7-AE5E-42D1-9C81-CD1D23024AF6}">
      <dsp:nvSpPr>
        <dsp:cNvPr id="0" name=""/>
        <dsp:cNvSpPr/>
      </dsp:nvSpPr>
      <dsp:spPr>
        <a:xfrm>
          <a:off x="540" y="627212"/>
          <a:ext cx="4426902" cy="533584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  169.100.000,00 eura</a:t>
          </a:r>
        </a:p>
      </dsp:txBody>
      <dsp:txXfrm>
        <a:off x="540" y="627212"/>
        <a:ext cx="4426902" cy="533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DB774-F8DA-4058-893F-5E32B919AF4E}">
      <dsp:nvSpPr>
        <dsp:cNvPr id="0" name=""/>
        <dsp:cNvSpPr/>
      </dsp:nvSpPr>
      <dsp:spPr>
        <a:xfrm>
          <a:off x="-5309339" y="-813162"/>
          <a:ext cx="6322621" cy="63226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D1D59-D5DD-4C6B-8B00-39042649AA97}">
      <dsp:nvSpPr>
        <dsp:cNvPr id="0" name=""/>
        <dsp:cNvSpPr/>
      </dsp:nvSpPr>
      <dsp:spPr>
        <a:xfrm>
          <a:off x="708493" y="488574"/>
          <a:ext cx="4304505" cy="9392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5537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u="sng" kern="1200" dirty="0">
              <a:latin typeface="+mn-lt"/>
              <a:cs typeface="Arial" panose="020B0604020202020204" pitchFamily="34" charset="0"/>
            </a:rPr>
            <a:t>Prihodi i primici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>
              <a:latin typeface="+mn-lt"/>
            </a:rPr>
            <a:t> 48.483.369,18 </a:t>
          </a:r>
          <a:r>
            <a:rPr lang="hr-HR" sz="2000" b="1" kern="1200" dirty="0" err="1">
              <a:latin typeface="+mn-lt"/>
            </a:rPr>
            <a:t>mil</a:t>
          </a:r>
          <a:r>
            <a:rPr lang="hr-HR" sz="2000" b="1" kern="1200" dirty="0">
              <a:latin typeface="+mn-lt"/>
            </a:rPr>
            <a:t>. eura</a:t>
          </a:r>
        </a:p>
      </dsp:txBody>
      <dsp:txXfrm>
        <a:off x="708493" y="488574"/>
        <a:ext cx="4304505" cy="939259"/>
      </dsp:txXfrm>
    </dsp:sp>
    <dsp:sp modelId="{321999CD-0770-4521-97D0-926033E14C17}">
      <dsp:nvSpPr>
        <dsp:cNvPr id="0" name=""/>
        <dsp:cNvSpPr/>
      </dsp:nvSpPr>
      <dsp:spPr>
        <a:xfrm>
          <a:off x="64808" y="352222"/>
          <a:ext cx="1174074" cy="117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B763E4-DDCA-4662-AABE-14B5ADD80B98}">
      <dsp:nvSpPr>
        <dsp:cNvPr id="0" name=""/>
        <dsp:cNvSpPr/>
      </dsp:nvSpPr>
      <dsp:spPr>
        <a:xfrm>
          <a:off x="1058075" y="1877259"/>
          <a:ext cx="3963084" cy="93925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553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u="sng" kern="1200" dirty="0">
              <a:latin typeface="+mn-lt"/>
              <a:cs typeface="Arial" panose="020B0604020202020204" pitchFamily="34" charset="0"/>
            </a:rPr>
            <a:t>Višak prihoda iz prethodne godine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latin typeface="+mn-lt"/>
            </a:rPr>
            <a:t> 962.100,00 </a:t>
          </a:r>
          <a:r>
            <a:rPr lang="hr-HR" sz="2000" b="1" kern="1200" dirty="0" err="1">
              <a:latin typeface="+mn-lt"/>
            </a:rPr>
            <a:t>mil</a:t>
          </a:r>
          <a:r>
            <a:rPr lang="hr-HR" sz="2000" b="1" kern="1200" dirty="0">
              <a:latin typeface="+mn-lt"/>
            </a:rPr>
            <a:t>. eura</a:t>
          </a:r>
          <a:endParaRPr lang="hr-HR" sz="2000" b="1" u="sng" kern="1200" dirty="0">
            <a:latin typeface="+mn-lt"/>
          </a:endParaRPr>
        </a:p>
      </dsp:txBody>
      <dsp:txXfrm>
        <a:off x="1058075" y="1877259"/>
        <a:ext cx="3963084" cy="939259"/>
      </dsp:txXfrm>
    </dsp:sp>
    <dsp:sp modelId="{87B9F30E-A931-406D-90EB-8E4D718C2BD2}">
      <dsp:nvSpPr>
        <dsp:cNvPr id="0" name=""/>
        <dsp:cNvSpPr/>
      </dsp:nvSpPr>
      <dsp:spPr>
        <a:xfrm>
          <a:off x="406229" y="1761110"/>
          <a:ext cx="1174074" cy="117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D8329A-C50D-4628-9EB4-B3C637381D46}">
      <dsp:nvSpPr>
        <dsp:cNvPr id="0" name=""/>
        <dsp:cNvSpPr/>
      </dsp:nvSpPr>
      <dsp:spPr>
        <a:xfrm>
          <a:off x="651845" y="3287407"/>
          <a:ext cx="4304505" cy="93925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5537" tIns="50800" rIns="50800" bIns="508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u="sng" kern="1200" dirty="0">
              <a:latin typeface="+mn-lt"/>
              <a:cs typeface="Arial" panose="020B0604020202020204" pitchFamily="34" charset="0"/>
            </a:rPr>
            <a:t>Rashodi i izdaci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u="sng" kern="1200" dirty="0">
              <a:latin typeface="+mn-lt"/>
            </a:rPr>
            <a:t> 49.445.469,18 </a:t>
          </a:r>
          <a:r>
            <a:rPr lang="hr-HR" sz="2000" b="1" u="sng" kern="1200" dirty="0" err="1">
              <a:latin typeface="+mn-lt"/>
            </a:rPr>
            <a:t>mil</a:t>
          </a:r>
          <a:r>
            <a:rPr lang="hr-HR" sz="2000" b="1" u="sng" kern="1200" dirty="0">
              <a:latin typeface="+mn-lt"/>
            </a:rPr>
            <a:t>. eura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2000" b="1" kern="1200" dirty="0"/>
        </a:p>
      </dsp:txBody>
      <dsp:txXfrm>
        <a:off x="651845" y="3287407"/>
        <a:ext cx="4304505" cy="939259"/>
      </dsp:txXfrm>
    </dsp:sp>
    <dsp:sp modelId="{B22AF4B9-B258-43C2-8256-6FEA7367F868}">
      <dsp:nvSpPr>
        <dsp:cNvPr id="0" name=""/>
        <dsp:cNvSpPr/>
      </dsp:nvSpPr>
      <dsp:spPr>
        <a:xfrm>
          <a:off x="64808" y="3169999"/>
          <a:ext cx="1174074" cy="117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18AFB-6D71-4FDB-8C3D-E8B5ADBE96C4}">
      <dsp:nvSpPr>
        <dsp:cNvPr id="0" name=""/>
        <dsp:cNvSpPr/>
      </dsp:nvSpPr>
      <dsp:spPr>
        <a:xfrm rot="10800000">
          <a:off x="1141351" y="157747"/>
          <a:ext cx="3591399" cy="6343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Gospodarsko - razvojna komponenta</a:t>
          </a:r>
          <a:br>
            <a:rPr lang="hr-HR" sz="1400" b="1" kern="1200" dirty="0"/>
          </a:br>
          <a:r>
            <a:rPr lang="hr-HR" sz="1400" i="1" kern="1200" dirty="0"/>
            <a:t>(29,1 </a:t>
          </a:r>
          <a:r>
            <a:rPr lang="hr-HR" sz="1400" i="1" kern="1200" dirty="0" err="1"/>
            <a:t>mil</a:t>
          </a:r>
          <a:r>
            <a:rPr lang="hr-HR" sz="1400" i="1" kern="1200" dirty="0"/>
            <a:t>. eura)</a:t>
          </a:r>
          <a:endParaRPr lang="en-US" sz="1400" kern="1200" dirty="0"/>
        </a:p>
      </dsp:txBody>
      <dsp:txXfrm rot="10800000">
        <a:off x="1299936" y="157747"/>
        <a:ext cx="3432814" cy="634340"/>
      </dsp:txXfrm>
    </dsp:sp>
    <dsp:sp modelId="{43BF3C2E-EF48-49F3-8F9F-37C0949D3CCD}">
      <dsp:nvSpPr>
        <dsp:cNvPr id="0" name=""/>
        <dsp:cNvSpPr/>
      </dsp:nvSpPr>
      <dsp:spPr>
        <a:xfrm>
          <a:off x="667849" y="1415"/>
          <a:ext cx="947003" cy="94700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5F056-608A-4C27-A106-90E9F986DEE7}">
      <dsp:nvSpPr>
        <dsp:cNvPr id="0" name=""/>
        <dsp:cNvSpPr/>
      </dsp:nvSpPr>
      <dsp:spPr>
        <a:xfrm rot="10800000">
          <a:off x="1123717" y="1200552"/>
          <a:ext cx="3591399" cy="623232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Socijalna i demografska komponenta</a:t>
          </a:r>
          <a:br>
            <a:rPr lang="hr-HR" sz="1400" b="1" kern="1200" dirty="0"/>
          </a:br>
          <a:r>
            <a:rPr lang="hr-HR" sz="1400" i="1" kern="1200" dirty="0"/>
            <a:t>(5,9 </a:t>
          </a:r>
          <a:r>
            <a:rPr lang="hr-HR" sz="1400" i="1" kern="1200" dirty="0" err="1"/>
            <a:t>mil</a:t>
          </a:r>
          <a:r>
            <a:rPr lang="hr-HR" sz="1400" i="1" kern="1200" dirty="0"/>
            <a:t>. eura)</a:t>
          </a:r>
          <a:endParaRPr lang="en-US" sz="1400" kern="1200" dirty="0"/>
        </a:p>
      </dsp:txBody>
      <dsp:txXfrm rot="10800000">
        <a:off x="1279525" y="1200552"/>
        <a:ext cx="3435591" cy="623232"/>
      </dsp:txXfrm>
    </dsp:sp>
    <dsp:sp modelId="{C1419CC0-87E5-4E76-8BB3-FFC147D0EAE3}">
      <dsp:nvSpPr>
        <dsp:cNvPr id="0" name=""/>
        <dsp:cNvSpPr/>
      </dsp:nvSpPr>
      <dsp:spPr>
        <a:xfrm>
          <a:off x="663985" y="1003599"/>
          <a:ext cx="947003" cy="947003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9D049-EAB2-416D-98F2-4373504DAEED}">
      <dsp:nvSpPr>
        <dsp:cNvPr id="0" name=""/>
        <dsp:cNvSpPr/>
      </dsp:nvSpPr>
      <dsp:spPr>
        <a:xfrm rot="10800000">
          <a:off x="1123717" y="2149523"/>
          <a:ext cx="3591399" cy="686473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Gospodarska komponenta</a:t>
          </a:r>
          <a:br>
            <a:rPr lang="hr-HR" sz="1800" b="1" kern="1200" dirty="0"/>
          </a:br>
          <a:r>
            <a:rPr lang="hr-HR" sz="1400" b="0" kern="1200" dirty="0"/>
            <a:t>(</a:t>
          </a:r>
          <a:r>
            <a:rPr lang="hr-HR" sz="1400" b="0" i="1" kern="1200" dirty="0"/>
            <a:t>2,3 </a:t>
          </a:r>
          <a:r>
            <a:rPr lang="hr-HR" sz="1400" b="0" i="1" kern="1200" dirty="0" err="1"/>
            <a:t>mil</a:t>
          </a:r>
          <a:r>
            <a:rPr lang="hr-HR" sz="1400" b="0" i="1" kern="1200" dirty="0"/>
            <a:t>. eura</a:t>
          </a:r>
          <a:r>
            <a:rPr lang="hr-HR" sz="1400" b="0" kern="1200" dirty="0"/>
            <a:t>)</a:t>
          </a:r>
        </a:p>
      </dsp:txBody>
      <dsp:txXfrm rot="10800000">
        <a:off x="1295335" y="2149523"/>
        <a:ext cx="3419781" cy="686473"/>
      </dsp:txXfrm>
    </dsp:sp>
    <dsp:sp modelId="{1D751485-E901-453C-90E5-CEBF2FE0744F}">
      <dsp:nvSpPr>
        <dsp:cNvPr id="0" name=""/>
        <dsp:cNvSpPr/>
      </dsp:nvSpPr>
      <dsp:spPr>
        <a:xfrm>
          <a:off x="619580" y="2016227"/>
          <a:ext cx="947003" cy="947003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0.07427</cdr:y>
    </cdr:from>
    <cdr:to>
      <cdr:x>0.60606</cdr:x>
      <cdr:y>0.12319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2376264" y="218645"/>
          <a:ext cx="50405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0.46327</cdr:x>
      <cdr:y>0.06764</cdr:y>
    </cdr:from>
    <cdr:to>
      <cdr:x>0.6351</cdr:x>
      <cdr:y>0.14102</cdr:y>
    </cdr:to>
    <cdr:sp macro="" textlink="">
      <cdr:nvSpPr>
        <cdr:cNvPr id="3" name="TekstniOkvir 2"/>
        <cdr:cNvSpPr txBox="1"/>
      </cdr:nvSpPr>
      <cdr:spPr>
        <a:xfrm xmlns:a="http://schemas.openxmlformats.org/drawingml/2006/main">
          <a:off x="2201722" y="221694"/>
          <a:ext cx="816627" cy="240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900" b="1" dirty="0"/>
            <a:t> 9,65 %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68" tIns="45685" rIns="91368" bIns="45685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68" tIns="45685" rIns="91368" bIns="45685" rtlCol="0"/>
          <a:lstStyle>
            <a:lvl1pPr algn="r">
              <a:defRPr sz="1200"/>
            </a:lvl1pPr>
          </a:lstStyle>
          <a:p>
            <a:fld id="{DC408B5C-0BA1-4F8E-AC71-7934E10859FF}" type="datetimeFigureOut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68" tIns="45685" rIns="91368" bIns="45685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68" tIns="45685" rIns="91368" bIns="45685" rtlCol="0" anchor="b"/>
          <a:lstStyle>
            <a:lvl1pPr algn="r">
              <a:defRPr sz="1200"/>
            </a:lvl1pPr>
          </a:lstStyle>
          <a:p>
            <a:fld id="{79358AF2-9D9B-4EB1-B441-A1D6F4E39081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433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68" tIns="45685" rIns="91368" bIns="45685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68" tIns="45685" rIns="91368" bIns="45685" rtlCol="0"/>
          <a:lstStyle>
            <a:lvl1pPr algn="r">
              <a:defRPr sz="1200"/>
            </a:lvl1pPr>
          </a:lstStyle>
          <a:p>
            <a:fld id="{62B5AC49-C11E-4448-ACFD-E273141DD7BA}" type="datetimeFigureOut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8" tIns="45685" rIns="91368" bIns="45685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686504"/>
            <a:ext cx="5388610" cy="4439841"/>
          </a:xfrm>
          <a:prstGeom prst="rect">
            <a:avLst/>
          </a:prstGeom>
        </p:spPr>
        <p:txBody>
          <a:bodyPr vert="horz" lIns="91368" tIns="45685" rIns="91368" bIns="45685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68" tIns="45685" rIns="91368" bIns="45685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68" tIns="45685" rIns="91368" bIns="45685" rtlCol="0" anchor="b"/>
          <a:lstStyle>
            <a:lvl1pPr algn="r">
              <a:defRPr sz="1200"/>
            </a:lvl1pPr>
          </a:lstStyle>
          <a:p>
            <a:fld id="{DD077998-8650-42FB-8289-5B211F63B0B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245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7998-8650-42FB-8289-5B211F63B0B9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063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7998-8650-42FB-8289-5B211F63B0B9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496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7998-8650-42FB-8289-5B211F63B0B9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451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77998-8650-42FB-8289-5B211F63B0B9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201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2C51-3C87-47B8-889C-FBF5E5DAE5A6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263-5EE2-4A9F-A3B6-A0E34ED53C5D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F1F1-7610-428A-9839-DDA2401171E3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122-B690-4B19-B3BD-99F78443DDC6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98B2-F21E-4DE8-913C-7C0DE7A031BC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0E03-0981-47FD-B93C-0272402EE4D9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06AA-5A95-43DE-B3CF-DA499704FBC6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DCB6-FB64-4229-A63D-DC4D65726AF8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8D3-0087-412E-A4C0-0637E15835D0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C35-5015-4C28-AC4C-BF2C13DAD7B6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B7FD-5DFD-45C5-8FA5-562730141A36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F2DDF-051E-4B66-9995-596200EBC02A}" type="datetime1">
              <a:rPr lang="hr-HR" smtClean="0"/>
              <a:pPr/>
              <a:t>16.11.2023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runners-competition-silhouette-30562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ction-adult-fast-fire-266403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darska-zupanija.hr/component/content/article?id=47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530" y="908720"/>
            <a:ext cx="8608470" cy="1420210"/>
          </a:xfrm>
        </p:spPr>
        <p:txBody>
          <a:bodyPr>
            <a:normAutofit fontScale="90000"/>
          </a:bodyPr>
          <a:lstStyle/>
          <a:p>
            <a:br>
              <a:rPr lang="hr-HR" sz="1400" b="1" dirty="0">
                <a:solidFill>
                  <a:srgbClr val="121284"/>
                </a:solidFill>
              </a:rPr>
            </a:br>
            <a:r>
              <a:rPr lang="hr-HR" sz="1400" b="1" dirty="0">
                <a:solidFill>
                  <a:srgbClr val="121284"/>
                </a:solidFill>
              </a:rPr>
              <a:t>REPUBLIKA HRVATSKA</a:t>
            </a:r>
            <a:br>
              <a:rPr lang="hr-HR" sz="1400" b="1" dirty="0">
                <a:solidFill>
                  <a:srgbClr val="121284"/>
                </a:solidFill>
              </a:rPr>
            </a:br>
            <a:r>
              <a:rPr lang="hr-HR" sz="1400" b="1" dirty="0">
                <a:solidFill>
                  <a:srgbClr val="121284"/>
                </a:solidFill>
              </a:rPr>
              <a:t>ZADARSKA ŽUPANIJA</a:t>
            </a:r>
            <a:br>
              <a:rPr lang="hr-HR" b="1" dirty="0">
                <a:solidFill>
                  <a:srgbClr val="121284"/>
                </a:solidFill>
              </a:rPr>
            </a:br>
            <a:br>
              <a:rPr lang="hr-HR" b="1" dirty="0">
                <a:solidFill>
                  <a:srgbClr val="121284"/>
                </a:solidFill>
              </a:rPr>
            </a:br>
            <a:r>
              <a:rPr lang="hr-HR" sz="3100" b="1" dirty="0">
                <a:solidFill>
                  <a:srgbClr val="121284"/>
                </a:solidFill>
              </a:rPr>
              <a:t>PRORAČUN ZADARSKE ŽUPANIJE ZA 2024. GODINU I PROJEKCIJA ZA 2025. i 2026. GODINU</a:t>
            </a:r>
            <a:br>
              <a:rPr lang="hr-HR" sz="3100" b="1" dirty="0">
                <a:solidFill>
                  <a:srgbClr val="121284"/>
                </a:solidFill>
              </a:rPr>
            </a:br>
            <a:r>
              <a:rPr lang="hr-HR" sz="2900" dirty="0">
                <a:solidFill>
                  <a:srgbClr val="121284"/>
                </a:solidFill>
              </a:rPr>
              <a:t>-</a:t>
            </a:r>
            <a:r>
              <a:rPr lang="hr-HR" sz="3100" dirty="0">
                <a:solidFill>
                  <a:srgbClr val="121284"/>
                </a:solidFill>
              </a:rPr>
              <a:t> </a:t>
            </a:r>
            <a:r>
              <a:rPr lang="hr-HR" sz="2900" dirty="0">
                <a:solidFill>
                  <a:srgbClr val="121284"/>
                </a:solidFill>
              </a:rPr>
              <a:t>vodič za građane -</a:t>
            </a:r>
            <a:br>
              <a:rPr lang="hr-HR" b="1" dirty="0">
                <a:solidFill>
                  <a:srgbClr val="121284"/>
                </a:solidFill>
              </a:rPr>
            </a:br>
            <a:endParaRPr lang="hr-HR" b="1" dirty="0">
              <a:solidFill>
                <a:srgbClr val="121284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4294967295"/>
          </p:nvPr>
        </p:nvSpPr>
        <p:spPr>
          <a:xfrm>
            <a:off x="1115616" y="5373216"/>
            <a:ext cx="6840760" cy="127048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hr-HR" sz="2400" b="1" dirty="0">
                <a:solidFill>
                  <a:srgbClr val="002060"/>
                </a:solidFill>
              </a:rPr>
              <a:t>Prijedlog Proračuna Zadarske županije za 2024. godinu i projekcije za 2025. i 2026. godinu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poslan je Županijskoj skupštini na donošenje u zakonski predviđenom roku</a:t>
            </a:r>
          </a:p>
          <a:p>
            <a:pPr algn="ctr">
              <a:buNone/>
            </a:pPr>
            <a:endParaRPr lang="hr-HR" sz="24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hr-HR" sz="24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hr-HR" sz="8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r-HR" sz="2400" b="1" dirty="0">
                <a:solidFill>
                  <a:srgbClr val="002060"/>
                </a:solidFill>
              </a:rPr>
              <a:t>Zadar, studeni 2023. godine</a:t>
            </a:r>
          </a:p>
        </p:txBody>
      </p:sp>
      <p:pic>
        <p:nvPicPr>
          <p:cNvPr id="9223" name="Picture 7" descr="http://upload.wikimedia.org/wikipedia/hr/6/62/Zastava_zadarske_zupanij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3754760" cy="1877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90482B98-48CA-4F4A-8BCF-5AD5353DF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25681"/>
              </p:ext>
            </p:extLst>
          </p:nvPr>
        </p:nvGraphicFramePr>
        <p:xfrm>
          <a:off x="460723" y="2057401"/>
          <a:ext cx="822960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196632693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833720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67753731"/>
                    </a:ext>
                  </a:extLst>
                </a:gridCol>
              </a:tblGrid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KA102 S. Ožanića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1.870,70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16787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KA116 - SŠ V.V.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4721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HTŠ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5.506,00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90002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Gim F. Petrića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2.351,92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1075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KA202 </a:t>
                      </a: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Undiscovered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World SŠ Obrovac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2.877,00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2295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Program </a:t>
                      </a: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zdr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njege Medicinska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33.510,00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4568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</a:t>
                      </a: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Plato's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EU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5.400,00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2981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My Europe, My Life SŠ Biograd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265,44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3515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Aprenticeship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HUBS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1.125,44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66926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Inkluzija 2023/24 - 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138.916,46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47855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Bolji uvjeti za učenje kroz rad SŠ V.V.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2582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Budi spreman i kompetentan SŠ V.V.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121.524,08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473996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Regionalni cantar kompetentnosti (Medicinska)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6.520.770,34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2151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Medicinska+ SŠ Medicinska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565.682,82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47269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Dobar posao u Benkovcu SŠ Benkovac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11.000,00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6533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Školska shema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28.400,00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5331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Projekt Potpore za pripravništvo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84,96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0448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NMZ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 </a:t>
                      </a: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Next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Museum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9.900,00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347185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SREDNJE ŠKOLE I NARODNI MUZEJ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7.613.185,16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07327"/>
                  </a:ext>
                </a:extLst>
              </a:tr>
            </a:tbl>
          </a:graphicData>
        </a:graphic>
      </p:graphicFrame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C5EDB498-71C8-40A0-BFF2-CC7A27F4A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61550"/>
              </p:ext>
            </p:extLst>
          </p:nvPr>
        </p:nvGraphicFramePr>
        <p:xfrm>
          <a:off x="457200" y="1905001"/>
          <a:ext cx="822960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477109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0142595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08259774"/>
                    </a:ext>
                  </a:extLst>
                </a:gridCol>
              </a:tblGrid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NOSITELJ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NAZIV PROJEKTA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 2024.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31962"/>
                  </a:ext>
                </a:extLst>
              </a:tr>
            </a:tbl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545FFB25-3280-4BE4-8851-1B89E0DE6E1B}"/>
              </a:ext>
            </a:extLst>
          </p:cNvPr>
          <p:cNvSpPr/>
          <p:nvPr/>
        </p:nvSpPr>
        <p:spPr>
          <a:xfrm>
            <a:off x="1475656" y="332656"/>
            <a:ext cx="56166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/>
              <a:t>Planirani rashodi po nositeljima projekata u 2024. godini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524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D334DBC6-05E5-4ED6-93DF-5B7CAD4C9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10462"/>
              </p:ext>
            </p:extLst>
          </p:nvPr>
        </p:nvGraphicFramePr>
        <p:xfrm>
          <a:off x="457200" y="1781200"/>
          <a:ext cx="8229600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66998319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3437999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76384114"/>
                    </a:ext>
                  </a:extLst>
                </a:gridCol>
              </a:tblGrid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DZ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Specijalističko usavršavanje doktora medicine DZ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429.000,00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280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DZ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En. obnova zgrade RJ Benkovac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1.394.578,75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9789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ZHM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Specijalističko usavršavanje doktora medicine ZHM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066266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ZJZ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Specijalističko usavršavanje doktora medicine ZJZZ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67.538,49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046944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PBU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En. obnova bolničkih zgrada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1.625.000,00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8108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USTANOVE U ZDRAVSTVU I SOC. SKRBI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3.556.117,24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9407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Sustavi navodnjavanja (Vransko Polje)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9068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Izgradnja Centra za gospodarenje otpadom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55721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Poljoprivredno edukacijski centar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963.307,38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3896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Centar za školjkarstvo ZŽ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571.445,63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109654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Sklonište za napuštene i izgubljene životinje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1.903.000,00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0092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STEM COUNTY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42.942,64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7827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Hospicij Babindub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2.207.000,00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24716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 - projekti u pripremi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1.544.000,00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5891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Privlački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gaz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2281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Poslovne zgrade na adresi I. Mažuranića u Zadru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5.314.011,18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75771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Spomen područje - Za Dar domovini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83.600,00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9325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ŽUPANIJA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SAFE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70.675,00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78085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UPRAVNI ODJELI ZADARSKE ŽUPANIJE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13.058.981,83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54384"/>
                  </a:ext>
                </a:extLst>
              </a:tr>
              <a:tr h="361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SVEUKUPNO 47 PROJEKATA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29.092.579,66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45005"/>
                  </a:ext>
                </a:extLst>
              </a:tr>
            </a:tbl>
          </a:graphicData>
        </a:graphic>
      </p:graphicFrame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8D844C7A-92BC-4D60-BE11-0A9F1674A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17439"/>
              </p:ext>
            </p:extLst>
          </p:nvPr>
        </p:nvGraphicFramePr>
        <p:xfrm>
          <a:off x="457200" y="1628800"/>
          <a:ext cx="8229600" cy="152400"/>
        </p:xfrm>
        <a:graphic>
          <a:graphicData uri="http://schemas.openxmlformats.org/drawingml/2006/table">
            <a:tbl>
              <a:tblPr firstRow="1" firstCol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477109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0142595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08259774"/>
                    </a:ext>
                  </a:extLst>
                </a:gridCol>
              </a:tblGrid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NOSITELJ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NAZIV PROJEKTA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 2024.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31962"/>
                  </a:ext>
                </a:extLst>
              </a:tr>
            </a:tbl>
          </a:graphicData>
        </a:graphic>
      </p:graphicFrame>
      <p:sp>
        <p:nvSpPr>
          <p:cNvPr id="7" name="Pravokutnik 6">
            <a:extLst>
              <a:ext uri="{FF2B5EF4-FFF2-40B4-BE49-F238E27FC236}">
                <a16:creationId xmlns:a16="http://schemas.microsoft.com/office/drawing/2014/main" id="{F4B52F69-1A8F-4106-9F7D-011E2A1C32A8}"/>
              </a:ext>
            </a:extLst>
          </p:cNvPr>
          <p:cNvSpPr/>
          <p:nvPr/>
        </p:nvSpPr>
        <p:spPr>
          <a:xfrm>
            <a:off x="1547664" y="404664"/>
            <a:ext cx="56166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/>
              <a:t>Planirani rashodi po nositeljima projekata u 2024. godini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664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F3D3D9-0032-49F9-910A-2DA07A28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352928" cy="1002423"/>
          </a:xfrm>
        </p:spPr>
        <p:txBody>
          <a:bodyPr>
            <a:normAutofit/>
          </a:bodyPr>
          <a:lstStyle/>
          <a:p>
            <a:r>
              <a:rPr lang="hr-HR" sz="3600" b="1" dirty="0"/>
              <a:t>Bitne komponente proračuna</a:t>
            </a:r>
            <a:endParaRPr lang="en-US" sz="3600" b="1" dirty="0"/>
          </a:p>
        </p:txBody>
      </p:sp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2ED5D93E-A867-4E03-B0D4-12379D314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920040"/>
              </p:ext>
            </p:extLst>
          </p:nvPr>
        </p:nvGraphicFramePr>
        <p:xfrm>
          <a:off x="3178031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jagram 8">
            <a:extLst>
              <a:ext uri="{FF2B5EF4-FFF2-40B4-BE49-F238E27FC236}">
                <a16:creationId xmlns:a16="http://schemas.microsoft.com/office/drawing/2014/main" id="{19870E38-F25A-4DA1-9B06-F16AC4E02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023888"/>
              </p:ext>
            </p:extLst>
          </p:nvPr>
        </p:nvGraphicFramePr>
        <p:xfrm>
          <a:off x="1403648" y="1136898"/>
          <a:ext cx="5400600" cy="340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BAAABD8D-9EAF-4D25-A0D9-B292F506ED5D}"/>
              </a:ext>
            </a:extLst>
          </p:cNvPr>
          <p:cNvGrpSpPr/>
          <p:nvPr/>
        </p:nvGrpSpPr>
        <p:grpSpPr>
          <a:xfrm>
            <a:off x="2500244" y="4306217"/>
            <a:ext cx="3607968" cy="720080"/>
            <a:chOff x="1252643" y="2038664"/>
            <a:chExt cx="4062361" cy="1157899"/>
          </a:xfrm>
        </p:grpSpPr>
        <p:sp>
          <p:nvSpPr>
            <p:cNvPr id="11" name="Strelica: peterokut 10">
              <a:extLst>
                <a:ext uri="{FF2B5EF4-FFF2-40B4-BE49-F238E27FC236}">
                  <a16:creationId xmlns:a16="http://schemas.microsoft.com/office/drawing/2014/main" id="{0641B352-1177-47AF-BC3F-07FE24F76C08}"/>
                </a:ext>
              </a:extLst>
            </p:cNvPr>
            <p:cNvSpPr/>
            <p:nvPr/>
          </p:nvSpPr>
          <p:spPr>
            <a:xfrm rot="10800000">
              <a:off x="1261164" y="2067791"/>
              <a:ext cx="4053840" cy="112877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trelica: peterokut 4">
              <a:extLst>
                <a:ext uri="{FF2B5EF4-FFF2-40B4-BE49-F238E27FC236}">
                  <a16:creationId xmlns:a16="http://schemas.microsoft.com/office/drawing/2014/main" id="{09230661-65FA-4888-B508-10EF6C4216D1}"/>
                </a:ext>
              </a:extLst>
            </p:cNvPr>
            <p:cNvSpPr txBox="1"/>
            <p:nvPr/>
          </p:nvSpPr>
          <p:spPr>
            <a:xfrm>
              <a:off x="1252643" y="2038664"/>
              <a:ext cx="3729533" cy="112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83820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600" b="1" dirty="0"/>
                <a:t>Kultura i šport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kern="1200" dirty="0"/>
                <a:t>(</a:t>
              </a:r>
              <a:r>
                <a:rPr lang="hr-HR" sz="1400" i="1" kern="1200" dirty="0"/>
                <a:t>1,9 </a:t>
              </a:r>
              <a:r>
                <a:rPr lang="hr-HR" sz="1400" i="1" kern="1200" dirty="0" err="1"/>
                <a:t>mil</a:t>
              </a:r>
              <a:r>
                <a:rPr lang="hr-HR" sz="1400" i="1" kern="1200" dirty="0"/>
                <a:t>. </a:t>
              </a:r>
              <a:r>
                <a:rPr lang="hr-HR" sz="1400" i="1" dirty="0"/>
                <a:t>eura</a:t>
              </a:r>
              <a:r>
                <a:rPr lang="hr-HR" sz="1400" kern="1200" dirty="0"/>
                <a:t>)</a:t>
              </a:r>
            </a:p>
          </p:txBody>
        </p:sp>
      </p:grpSp>
      <p:sp>
        <p:nvSpPr>
          <p:cNvPr id="13" name="Elipsa 12">
            <a:extLst>
              <a:ext uri="{FF2B5EF4-FFF2-40B4-BE49-F238E27FC236}">
                <a16:creationId xmlns:a16="http://schemas.microsoft.com/office/drawing/2014/main" id="{4C389533-65C1-41A4-BAC1-ACBA7A9DF551}"/>
              </a:ext>
            </a:extLst>
          </p:cNvPr>
          <p:cNvSpPr/>
          <p:nvPr/>
        </p:nvSpPr>
        <p:spPr>
          <a:xfrm>
            <a:off x="1981600" y="4202477"/>
            <a:ext cx="932869" cy="93286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a 6">
            <a:extLst>
              <a:ext uri="{FF2B5EF4-FFF2-40B4-BE49-F238E27FC236}">
                <a16:creationId xmlns:a16="http://schemas.microsoft.com/office/drawing/2014/main" id="{9BEB32DB-C86B-42CF-835A-801960765172}"/>
              </a:ext>
            </a:extLst>
          </p:cNvPr>
          <p:cNvGrpSpPr/>
          <p:nvPr/>
        </p:nvGrpSpPr>
        <p:grpSpPr>
          <a:xfrm>
            <a:off x="2381485" y="5359304"/>
            <a:ext cx="3681865" cy="720080"/>
            <a:chOff x="1252643" y="2038664"/>
            <a:chExt cx="4062361" cy="1157899"/>
          </a:xfrm>
        </p:grpSpPr>
        <p:sp>
          <p:nvSpPr>
            <p:cNvPr id="18" name="Strelica: peterokut 10">
              <a:extLst>
                <a:ext uri="{FF2B5EF4-FFF2-40B4-BE49-F238E27FC236}">
                  <a16:creationId xmlns:a16="http://schemas.microsoft.com/office/drawing/2014/main" id="{67B14B64-ED15-4B63-BBFB-5184023361EF}"/>
                </a:ext>
              </a:extLst>
            </p:cNvPr>
            <p:cNvSpPr/>
            <p:nvPr/>
          </p:nvSpPr>
          <p:spPr>
            <a:xfrm rot="10800000">
              <a:off x="1261164" y="2067791"/>
              <a:ext cx="4053840" cy="1128772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trelica: peterokut 4">
              <a:extLst>
                <a:ext uri="{FF2B5EF4-FFF2-40B4-BE49-F238E27FC236}">
                  <a16:creationId xmlns:a16="http://schemas.microsoft.com/office/drawing/2014/main" id="{774E7F65-96E4-4A2F-811F-7B6537AB4C5B}"/>
                </a:ext>
              </a:extLst>
            </p:cNvPr>
            <p:cNvSpPr txBox="1"/>
            <p:nvPr/>
          </p:nvSpPr>
          <p:spPr>
            <a:xfrm>
              <a:off x="1252643" y="2038664"/>
              <a:ext cx="3729533" cy="1128772"/>
            </a:xfrm>
            <a:prstGeom prst="rect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83820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600" b="1" dirty="0"/>
                <a:t>Zaštita i spašavanje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kern="1200" dirty="0"/>
                <a:t>(</a:t>
              </a:r>
              <a:r>
                <a:rPr lang="hr-HR" sz="1400" i="1" dirty="0"/>
                <a:t>0,3 </a:t>
              </a:r>
              <a:r>
                <a:rPr lang="hr-HR" sz="1400" i="1" kern="1200" dirty="0" err="1"/>
                <a:t>mil</a:t>
              </a:r>
              <a:r>
                <a:rPr lang="hr-HR" sz="1400" i="1" kern="1200" dirty="0"/>
                <a:t>. </a:t>
              </a:r>
              <a:r>
                <a:rPr lang="hr-HR" sz="1400" i="1" dirty="0"/>
                <a:t>eura</a:t>
              </a:r>
              <a:r>
                <a:rPr lang="hr-HR" sz="1400" kern="1200" dirty="0"/>
                <a:t>)</a:t>
              </a:r>
            </a:p>
          </p:txBody>
        </p:sp>
      </p:grpSp>
      <p:sp>
        <p:nvSpPr>
          <p:cNvPr id="10" name="Elipsa 12">
            <a:extLst>
              <a:ext uri="{FF2B5EF4-FFF2-40B4-BE49-F238E27FC236}">
                <a16:creationId xmlns:a16="http://schemas.microsoft.com/office/drawing/2014/main" id="{29981793-6D6C-41F2-AE01-9A312425B5CA}"/>
              </a:ext>
            </a:extLst>
          </p:cNvPr>
          <p:cNvSpPr/>
          <p:nvPr/>
        </p:nvSpPr>
        <p:spPr>
          <a:xfrm>
            <a:off x="1981599" y="5300666"/>
            <a:ext cx="932869" cy="9328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0779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7AA43-1FF1-4223-83A7-719FE469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548680"/>
            <a:ext cx="6480720" cy="1008112"/>
          </a:xfrm>
          <a:noFill/>
        </p:spPr>
        <p:txBody>
          <a:bodyPr>
            <a:normAutofit fontScale="90000"/>
          </a:bodyPr>
          <a:lstStyle/>
          <a:p>
            <a:pPr lvl="0"/>
            <a:br>
              <a:rPr lang="hr-HR" sz="3600" b="1" dirty="0"/>
            </a:br>
            <a:r>
              <a:rPr lang="hr-HR" sz="3600" b="1" dirty="0"/>
              <a:t>Gospodarsko - razvojna komponenta</a:t>
            </a:r>
            <a:br>
              <a:rPr lang="hr-HR" sz="3600" b="1" dirty="0"/>
            </a:br>
            <a:br>
              <a:rPr lang="en-US" i="1" dirty="0"/>
            </a:br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B899E95-CC9F-48AA-BBB7-68496D271C5A}"/>
              </a:ext>
            </a:extLst>
          </p:cNvPr>
          <p:cNvSpPr txBox="1"/>
          <p:nvPr/>
        </p:nvSpPr>
        <p:spPr>
          <a:xfrm>
            <a:off x="1043608" y="2491941"/>
            <a:ext cx="75608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u="sng" dirty="0"/>
              <a:t>Posebno ističemo</a:t>
            </a:r>
            <a:r>
              <a:rPr lang="hr-HR" sz="1600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izgradnju Regionalnog centra kompetentnosti u zdravstvu Medicinske škole u iznosu od </a:t>
            </a:r>
            <a:r>
              <a:rPr lang="hr-HR" sz="1600" b="1" dirty="0"/>
              <a:t>6,5 </a:t>
            </a:r>
            <a:r>
              <a:rPr lang="hr-HR" sz="1600" b="1" dirty="0" err="1"/>
              <a:t>mil</a:t>
            </a:r>
            <a:r>
              <a:rPr lang="hr-HR" sz="1600" b="1" dirty="0"/>
              <a:t>. eura</a:t>
            </a:r>
            <a:r>
              <a:rPr lang="hr-HR" sz="1600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uređenje poslovnih zgrada Zadarske županije u iznosu od </a:t>
            </a:r>
            <a:r>
              <a:rPr lang="hr-HR" sz="1600" b="1" dirty="0"/>
              <a:t>5,3 </a:t>
            </a:r>
            <a:r>
              <a:rPr lang="hr-HR" sz="1600" b="1" dirty="0" err="1"/>
              <a:t>mil</a:t>
            </a:r>
            <a:r>
              <a:rPr lang="hr-HR" sz="1600" b="1" dirty="0"/>
              <a:t>. eura,</a:t>
            </a:r>
            <a:endParaRPr lang="hr-H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izgradnju skloništa za napuštene i izgubljene životinje u iznosu od </a:t>
            </a:r>
            <a:r>
              <a:rPr lang="hr-HR" sz="1600" b="1" dirty="0"/>
              <a:t>1,9 </a:t>
            </a:r>
            <a:r>
              <a:rPr lang="hr-HR" sz="1600" b="1" dirty="0" err="1"/>
              <a:t>mil</a:t>
            </a:r>
            <a:r>
              <a:rPr lang="hr-HR" sz="1600" b="1" dirty="0"/>
              <a:t>.</a:t>
            </a:r>
            <a:r>
              <a:rPr lang="hr-HR" sz="1600" dirty="0"/>
              <a:t> </a:t>
            </a:r>
            <a:r>
              <a:rPr lang="hr-HR" sz="1600" b="1" dirty="0"/>
              <a:t>eura</a:t>
            </a:r>
            <a:r>
              <a:rPr lang="hr-HR" sz="1600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energetsku obnovu zgrade RJ Benkovac Doma zdravlja ZŽ  u iznosu od </a:t>
            </a:r>
            <a:r>
              <a:rPr lang="hr-HR" sz="1600" b="1" dirty="0"/>
              <a:t>1,4 </a:t>
            </a:r>
            <a:r>
              <a:rPr lang="hr-HR" sz="1600" b="1" dirty="0" err="1"/>
              <a:t>mil</a:t>
            </a:r>
            <a:r>
              <a:rPr lang="hr-HR" sz="1600" b="1" dirty="0"/>
              <a:t>. eura</a:t>
            </a:r>
            <a:r>
              <a:rPr lang="hr-HR" sz="1600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izgradnju Poljoprivredno edukacijskog centra sa </a:t>
            </a:r>
            <a:r>
              <a:rPr lang="hr-HR" sz="1600" b="1" dirty="0"/>
              <a:t>1,0 </a:t>
            </a:r>
            <a:r>
              <a:rPr lang="hr-HR" sz="1600" b="1" dirty="0" err="1"/>
              <a:t>mil</a:t>
            </a:r>
            <a:r>
              <a:rPr lang="hr-HR" sz="1600" b="1" dirty="0"/>
              <a:t>.</a:t>
            </a:r>
            <a:r>
              <a:rPr lang="hr-HR" sz="1600" dirty="0"/>
              <a:t> </a:t>
            </a:r>
            <a:r>
              <a:rPr lang="hr-HR" sz="1600" b="1" dirty="0"/>
              <a:t>eura,</a:t>
            </a:r>
            <a:endParaRPr lang="hr-H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izgradnju Centra za školjkarstvo u iznosu od </a:t>
            </a:r>
            <a:r>
              <a:rPr lang="hr-HR" sz="1600" b="1" dirty="0"/>
              <a:t>0,6 </a:t>
            </a:r>
            <a:r>
              <a:rPr lang="hr-HR" sz="1600" b="1" dirty="0" err="1"/>
              <a:t>mil</a:t>
            </a:r>
            <a:r>
              <a:rPr lang="hr-HR" sz="1600" b="1" dirty="0"/>
              <a:t>. eura</a:t>
            </a:r>
            <a:r>
              <a:rPr lang="hr-HR" sz="16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BB5D73C-A982-41DF-A27A-C8CDC9C28617}"/>
              </a:ext>
            </a:extLst>
          </p:cNvPr>
          <p:cNvSpPr txBox="1"/>
          <p:nvPr/>
        </p:nvSpPr>
        <p:spPr>
          <a:xfrm>
            <a:off x="1043608" y="1483829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ym typeface="Wingdings" panose="05000000000000000000" pitchFamily="2" charset="2"/>
              </a:rPr>
              <a:t> G</a:t>
            </a:r>
            <a:r>
              <a:rPr lang="hr-HR" sz="1400" b="1" dirty="0"/>
              <a:t>ospodarsko - razvojna komponenta u ukupnom iznosu od 29,1 </a:t>
            </a:r>
            <a:r>
              <a:rPr lang="hr-HR" sz="1400" b="1" dirty="0" err="1"/>
              <a:t>mil</a:t>
            </a:r>
            <a:r>
              <a:rPr lang="hr-HR" sz="1400" b="1" dirty="0"/>
              <a:t>. eura, od čega iz izvornih županijskih sredstava 4 </a:t>
            </a:r>
            <a:r>
              <a:rPr lang="hr-HR" sz="1400" b="1" dirty="0" err="1"/>
              <a:t>mil</a:t>
            </a:r>
            <a:r>
              <a:rPr lang="hr-HR" sz="1400" b="1" dirty="0"/>
              <a:t>. eura (1,7 </a:t>
            </a:r>
            <a:r>
              <a:rPr lang="hr-HR" sz="1400" b="1" dirty="0" err="1"/>
              <a:t>mil</a:t>
            </a:r>
            <a:r>
              <a:rPr lang="hr-HR" sz="1400" b="1" dirty="0"/>
              <a:t>. eura za sufinanciranje, a 2,3 </a:t>
            </a:r>
            <a:r>
              <a:rPr lang="hr-HR" sz="1400" b="1" dirty="0" err="1"/>
              <a:t>mil</a:t>
            </a:r>
            <a:r>
              <a:rPr lang="hr-HR" sz="1400" b="1" dirty="0"/>
              <a:t>. eura za </a:t>
            </a:r>
            <a:r>
              <a:rPr lang="hr-HR" sz="1400" b="1" dirty="0" err="1"/>
              <a:t>predfinanciranje</a:t>
            </a:r>
            <a:r>
              <a:rPr lang="hr-HR" sz="1400" b="1" dirty="0"/>
              <a:t> EU projekata)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3639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0EE9BC-50AB-43F4-91A1-B55DF647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13417"/>
            <a:ext cx="7560840" cy="936104"/>
          </a:xfrm>
          <a:noFill/>
        </p:spPr>
        <p:txBody>
          <a:bodyPr>
            <a:normAutofit fontScale="90000"/>
          </a:bodyPr>
          <a:lstStyle/>
          <a:p>
            <a:pPr lvl="0"/>
            <a:br>
              <a:rPr lang="hr-HR" sz="3600" b="1" dirty="0"/>
            </a:br>
            <a:r>
              <a:rPr lang="hr-HR" sz="3600" b="1" dirty="0"/>
              <a:t>Socijalna i demografska komponenta</a:t>
            </a:r>
            <a:br>
              <a:rPr lang="hr-HR" sz="3600" b="1" dirty="0"/>
            </a:br>
            <a:br>
              <a:rPr lang="hr-HR" sz="3600" b="1" dirty="0"/>
            </a:b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C7174AF-F8DE-415D-980F-F5346C81B7E2}"/>
              </a:ext>
            </a:extLst>
          </p:cNvPr>
          <p:cNvSpPr txBox="1"/>
          <p:nvPr/>
        </p:nvSpPr>
        <p:spPr>
          <a:xfrm>
            <a:off x="611560" y="137061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ym typeface="Wingdings" panose="05000000000000000000" pitchFamily="2" charset="2"/>
              </a:rPr>
              <a:t> Socijalna i demografska komponenta u iznosu od 5</a:t>
            </a:r>
            <a:r>
              <a:rPr lang="hr-HR" sz="1400" b="1" dirty="0"/>
              <a:t>,9 </a:t>
            </a:r>
            <a:r>
              <a:rPr lang="hr-HR" sz="1400" b="1" dirty="0" err="1"/>
              <a:t>mil</a:t>
            </a:r>
            <a:r>
              <a:rPr lang="hr-HR" sz="1400" b="1" dirty="0"/>
              <a:t>. eura izdvajanja, od čega iz izvornih županijskih prihoda 3,7 </a:t>
            </a:r>
            <a:r>
              <a:rPr lang="hr-HR" sz="1400" b="1" dirty="0" err="1"/>
              <a:t>mil</a:t>
            </a:r>
            <a:r>
              <a:rPr lang="hr-HR" sz="1400" b="1" dirty="0"/>
              <a:t>. eura</a:t>
            </a:r>
            <a:endParaRPr lang="en-US" sz="14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1D1796C-2915-4E42-B1DA-1EC7A075E759}"/>
              </a:ext>
            </a:extLst>
          </p:cNvPr>
          <p:cNvSpPr txBox="1"/>
          <p:nvPr/>
        </p:nvSpPr>
        <p:spPr>
          <a:xfrm>
            <a:off x="467544" y="2204864"/>
            <a:ext cx="78846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2,2 </a:t>
            </a:r>
            <a:r>
              <a:rPr lang="hr-HR" sz="1600" dirty="0" err="1"/>
              <a:t>mil</a:t>
            </a:r>
            <a:r>
              <a:rPr lang="hr-HR" sz="1600" dirty="0"/>
              <a:t>. eura za izgradnju Hospicija na </a:t>
            </a:r>
            <a:r>
              <a:rPr lang="hr-HR" sz="1600" dirty="0" err="1"/>
              <a:t>Babindubu</a:t>
            </a:r>
            <a:r>
              <a:rPr lang="hr-HR" sz="1600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767 tis. eura planiranih pomoći ustanovama u zdravstvu,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679 tis. eura za pomoć starijim osobama (595 tis. eura za sufinanciranje smještaja </a:t>
            </a:r>
            <a:br>
              <a:rPr lang="hr-HR" sz="1600" dirty="0"/>
            </a:br>
            <a:r>
              <a:rPr lang="hr-HR" sz="1600" dirty="0"/>
              <a:t>   starijim osobama u privatnim domovima),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546 tis. eura za provođenje projekta Pomoćnici u nastavi i Inkluzija 2023./24.,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520 tis. eura za prijevoz učenika srednjih škola,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386 tis. eura naknada za novorođenčad,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204 tis. eura za donacije civilnim udrugama te udrugama u zdravstvu,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100 tis. eura Domu za starije i nemoćne Zadar za opremanje odjela za dementne osobe,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   93 tis. eura za Crveni križ,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   92 tis. eura za djelatnost </a:t>
            </a:r>
            <a:r>
              <a:rPr lang="hr-HR" sz="1600" dirty="0" err="1"/>
              <a:t>mrtvozorenja</a:t>
            </a:r>
            <a:r>
              <a:rPr lang="hr-HR" sz="1600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   83 tis. eura za projektnu dokumentaciju Spomen područja – Za Dar domovini,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   80 tis. eura za Caritas Zadarske nadbiskupije,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   73 tis. eura sufinanciranja smještaja u SĐD i udžbenika učenika deficitarnih zanimanja,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    60 tis. eura za sufinanciranje smještaja deficitarnih zanimanja u zdravstvu.</a:t>
            </a:r>
          </a:p>
        </p:txBody>
      </p:sp>
    </p:spTree>
    <p:extLst>
      <p:ext uri="{BB962C8B-B14F-4D97-AF65-F5344CB8AC3E}">
        <p14:creationId xmlns:p14="http://schemas.microsoft.com/office/powerpoint/2010/main" val="92468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0F89AD-0DF0-4FD9-B91F-84F30368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7740860" cy="950483"/>
          </a:xfrm>
          <a:noFill/>
        </p:spPr>
        <p:txBody>
          <a:bodyPr>
            <a:normAutofit fontScale="90000"/>
          </a:bodyPr>
          <a:lstStyle/>
          <a:p>
            <a:pPr lvl="0"/>
            <a:br>
              <a:rPr lang="hr-HR" sz="3600" b="1" dirty="0"/>
            </a:br>
            <a:r>
              <a:rPr lang="hr-HR" sz="3600" b="1" dirty="0"/>
              <a:t>Gospodarska komponenta</a:t>
            </a:r>
            <a:br>
              <a:rPr lang="hr-HR" sz="3600" b="1" dirty="0"/>
            </a:br>
            <a:br>
              <a:rPr lang="hr-HR" sz="3600" b="1" dirty="0"/>
            </a:br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98BBA82-AF4B-4FB3-B593-3DC74B502F96}"/>
              </a:ext>
            </a:extLst>
          </p:cNvPr>
          <p:cNvSpPr txBox="1"/>
          <p:nvPr/>
        </p:nvSpPr>
        <p:spPr>
          <a:xfrm>
            <a:off x="752073" y="2009246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650 tis. eura za sanaciju i izgradnju lučke infrastrukture,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315 tis. eura za djelatnost Eko </a:t>
            </a:r>
            <a:r>
              <a:rPr lang="hr-HR" sz="1600" dirty="0" err="1"/>
              <a:t>d.o.o</a:t>
            </a:r>
            <a:endParaRPr lang="hr-H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310 tis. eura za razvoj malog i srednjeg poduzetništva,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290 tis. eura za prijenose gradovima i općinama kroz program održavanja pomorskog dobra,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180 tis. eura za potpore u poljoprivredi, ribarstvu i ruralnom razvoju,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150 tis. eura za prijenose gradovima i općinama za infrastrukturne projekte (100 tis. eura za uređenje i opremanje dječjih igrališta),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145 tis. eura za promidžbu i udruženo oglašavanje u turizmu,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100 tis. eura za sufinanciranje sunčanih elektrana na obiteljskim kućama,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/>
              <a:t>  90 tis. eura za sufinanciranje uređenja plovnog puta </a:t>
            </a:r>
            <a:r>
              <a:rPr lang="hr-HR" sz="1600" dirty="0" err="1"/>
              <a:t>Privlački</a:t>
            </a:r>
            <a:r>
              <a:rPr lang="hr-HR" sz="1600" dirty="0"/>
              <a:t> gaz,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  70 tis. eura za projektnu dokumentaciju gradnje i održavanja županijskih i lokalnih cesta.</a:t>
            </a:r>
            <a:endParaRPr lang="en-US" sz="16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57BE1F1-1107-4C18-B873-4973417F027B}"/>
              </a:ext>
            </a:extLst>
          </p:cNvPr>
          <p:cNvSpPr txBox="1"/>
          <p:nvPr/>
        </p:nvSpPr>
        <p:spPr>
          <a:xfrm>
            <a:off x="756630" y="1446427"/>
            <a:ext cx="712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ym typeface="Wingdings" panose="05000000000000000000" pitchFamily="2" charset="2"/>
              </a:rPr>
              <a:t> Gospodarska </a:t>
            </a:r>
            <a:r>
              <a:rPr lang="hr-HR" sz="1400" b="1" dirty="0" err="1">
                <a:sym typeface="Wingdings" panose="05000000000000000000" pitchFamily="2" charset="2"/>
              </a:rPr>
              <a:t>kompomenta</a:t>
            </a:r>
            <a:r>
              <a:rPr lang="hr-HR" sz="1400" b="1" dirty="0">
                <a:sym typeface="Wingdings" panose="05000000000000000000" pitchFamily="2" charset="2"/>
              </a:rPr>
              <a:t> u iznosu 2,3 </a:t>
            </a:r>
            <a:r>
              <a:rPr lang="hr-HR" sz="1400" b="1" dirty="0" err="1"/>
              <a:t>mil</a:t>
            </a:r>
            <a:r>
              <a:rPr lang="hr-HR" sz="1400" b="1" dirty="0"/>
              <a:t>. eura izdvajanja iz izvornih županijskih prihoda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2169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B3B638D-5EFB-4CEF-AB83-789FBEE5CC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86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63688" y="1739539"/>
            <a:ext cx="6370019" cy="4532003"/>
          </a:xfrm>
          <a:prstGeom prst="rect">
            <a:avLst/>
          </a:prstGeom>
          <a:effectLst>
            <a:outerShdw blurRad="50800" dist="241300" dir="5400000" sx="62000" sy="62000" algn="ctr" rotWithShape="0">
              <a:srgbClr val="DDE3FB">
                <a:alpha val="0"/>
              </a:srgbClr>
            </a:outerShdw>
            <a:reflection stA="0" endPos="48000" dir="5400000" sy="-100000" algn="bl" rotWithShape="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D308581-631F-4E43-AE31-96263B44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45944"/>
            <a:ext cx="8280920" cy="720080"/>
          </a:xfrm>
          <a:noFill/>
        </p:spPr>
        <p:txBody>
          <a:bodyPr>
            <a:normAutofit fontScale="90000"/>
          </a:bodyPr>
          <a:lstStyle/>
          <a:p>
            <a:r>
              <a:rPr lang="hr-HR" sz="3600" b="1" dirty="0"/>
              <a:t>Kultura i šport</a:t>
            </a:r>
            <a:br>
              <a:rPr lang="hr-HR" sz="3200" b="1" dirty="0"/>
            </a:br>
            <a:endParaRPr lang="en-US" sz="27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A6FD9F3-941B-4EC3-9D87-7AD29879CF61}"/>
              </a:ext>
            </a:extLst>
          </p:cNvPr>
          <p:cNvSpPr txBox="1"/>
          <p:nvPr/>
        </p:nvSpPr>
        <p:spPr>
          <a:xfrm>
            <a:off x="1259632" y="2134750"/>
            <a:ext cx="583264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1400" dirty="0"/>
              <a:t>Izdvajanja za razvoj kulture na području Zadarske županije iznose 1,6 </a:t>
            </a:r>
            <a:r>
              <a:rPr lang="hr-HR" sz="1400" dirty="0" err="1"/>
              <a:t>mil</a:t>
            </a:r>
            <a:r>
              <a:rPr lang="hr-HR" sz="1400" dirty="0"/>
              <a:t>. eura, a odnose se na: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400" dirty="0"/>
              <a:t>646 tis. eura za djelatnost i aktivnosti Kazališta lutaka Zadar,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400" dirty="0"/>
              <a:t>792 tis. eura za djelatnost i aktivnosti Narodnog muzeja,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400" dirty="0"/>
              <a:t>124 tis. eura za programe u kulturi.</a:t>
            </a:r>
          </a:p>
          <a:p>
            <a:endParaRPr lang="hr-HR" sz="1400" dirty="0"/>
          </a:p>
          <a:p>
            <a:pPr lvl="0"/>
            <a:r>
              <a:rPr lang="hr-HR" sz="1400" dirty="0"/>
              <a:t>Izdvajanja za razvoj športa na području Zadarske županije iznose 352 tis. EUR, a odnose se na: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400" dirty="0"/>
              <a:t> 186 tis. eura za djelatnost Športske zajednice Zadarske županije,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400" dirty="0"/>
              <a:t> 156 tis. eura kuna za javne potrebe u športu,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400" dirty="0"/>
              <a:t> 10 tis. eura za aktivnost „Vratimo šport u škole“.</a:t>
            </a:r>
          </a:p>
          <a:p>
            <a:pPr lvl="0"/>
            <a:endParaRPr lang="hr-HR" sz="1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B27F5B3-D0AF-4653-98DC-4FBC9BF9825B}"/>
              </a:ext>
            </a:extLst>
          </p:cNvPr>
          <p:cNvSpPr txBox="1"/>
          <p:nvPr/>
        </p:nvSpPr>
        <p:spPr>
          <a:xfrm>
            <a:off x="881660" y="1366024"/>
            <a:ext cx="750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ym typeface="Wingdings" panose="05000000000000000000" pitchFamily="2" charset="2"/>
              </a:rPr>
              <a:t>Komponenta Kultura i šport u iznosu od 1,9</a:t>
            </a:r>
            <a:r>
              <a:rPr lang="hr-HR" sz="1400" b="1" dirty="0"/>
              <a:t> </a:t>
            </a:r>
            <a:r>
              <a:rPr lang="hr-HR" sz="1400" b="1" dirty="0" err="1"/>
              <a:t>mil</a:t>
            </a:r>
            <a:r>
              <a:rPr lang="hr-HR" sz="1400" b="1" dirty="0"/>
              <a:t>. eura izdvajanja iz izvornih županijskih prihoda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9346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AD69DCF-8249-4792-BAA9-C27A70FF9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D308581-631F-4E43-AE31-96263B44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45944"/>
            <a:ext cx="8280920" cy="720080"/>
          </a:xfrm>
          <a:noFill/>
        </p:spPr>
        <p:txBody>
          <a:bodyPr>
            <a:normAutofit fontScale="90000"/>
          </a:bodyPr>
          <a:lstStyle/>
          <a:p>
            <a:r>
              <a:rPr lang="hr-HR" sz="3600" b="1" dirty="0"/>
              <a:t>Zaštita i spašavanje</a:t>
            </a:r>
            <a:br>
              <a:rPr lang="hr-HR" sz="3200" b="1" dirty="0"/>
            </a:br>
            <a:endParaRPr lang="en-US" sz="27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A6FD9F3-941B-4EC3-9D87-7AD29879CF61}"/>
              </a:ext>
            </a:extLst>
          </p:cNvPr>
          <p:cNvSpPr txBox="1"/>
          <p:nvPr/>
        </p:nvSpPr>
        <p:spPr>
          <a:xfrm>
            <a:off x="1331640" y="2276872"/>
            <a:ext cx="583264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400" dirty="0"/>
              <a:t>280 tis. eura za Vatrogasnu zajednicu Zadarske županije,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400" dirty="0"/>
              <a:t>30 tis. eura za HGSS Zadarske županije.</a:t>
            </a:r>
          </a:p>
          <a:p>
            <a:endParaRPr lang="hr-HR" sz="1400" dirty="0"/>
          </a:p>
          <a:p>
            <a:pPr lvl="0"/>
            <a:endParaRPr lang="hr-HR" sz="1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B27F5B3-D0AF-4653-98DC-4FBC9BF9825B}"/>
              </a:ext>
            </a:extLst>
          </p:cNvPr>
          <p:cNvSpPr txBox="1"/>
          <p:nvPr/>
        </p:nvSpPr>
        <p:spPr>
          <a:xfrm>
            <a:off x="1241700" y="1366024"/>
            <a:ext cx="750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ym typeface="Wingdings" panose="05000000000000000000" pitchFamily="2" charset="2"/>
              </a:rPr>
              <a:t> Komponenta Zaštita i spašavanje u iznosu od 310 tis</a:t>
            </a:r>
            <a:r>
              <a:rPr lang="hr-HR" sz="1400" b="1" dirty="0"/>
              <a:t>. eura izdvajanja iz izvornih županijskih prihoda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6938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83567" y="2420888"/>
            <a:ext cx="7960961" cy="129614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 !</a:t>
            </a:r>
          </a:p>
          <a:p>
            <a:endParaRPr lang="hr-H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Dodatne i detaljnije informacije možete pronaći na službenoj mrežnoj stranici Zadarske županije</a:t>
            </a:r>
          </a:p>
        </p:txBody>
      </p:sp>
      <p:sp>
        <p:nvSpPr>
          <p:cNvPr id="8" name="Pravokutnik 7"/>
          <p:cNvSpPr/>
          <p:nvPr/>
        </p:nvSpPr>
        <p:spPr>
          <a:xfrm>
            <a:off x="633892" y="386104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https://www.zadarska-zupanija.hr/component/content/article?id=479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503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320" y="194373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Proračun Zadarske županije za 2024. godinu</a:t>
            </a:r>
            <a:br>
              <a:rPr lang="hr-HR" sz="2800" b="1" dirty="0"/>
            </a:br>
            <a:r>
              <a:rPr lang="hr-HR" sz="2800" b="1" dirty="0"/>
              <a:t> i projekcija za 2025. i 2026. godinu</a:t>
            </a: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446684016"/>
              </p:ext>
            </p:extLst>
          </p:nvPr>
        </p:nvGraphicFramePr>
        <p:xfrm>
          <a:off x="4620130" y="1412776"/>
          <a:ext cx="4366191" cy="413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660233792"/>
              </p:ext>
            </p:extLst>
          </p:nvPr>
        </p:nvGraphicFramePr>
        <p:xfrm>
          <a:off x="96073" y="1844824"/>
          <a:ext cx="442798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88640"/>
            <a:ext cx="504056" cy="633001"/>
          </a:xfrm>
          <a:prstGeom prst="rect">
            <a:avLst/>
          </a:prstGeom>
        </p:spPr>
      </p:pic>
      <p:sp>
        <p:nvSpPr>
          <p:cNvPr id="11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6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320" y="194373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Proračun Zadarske županije za 2024. godinu</a:t>
            </a:r>
            <a:br>
              <a:rPr lang="hr-HR" sz="2800" b="1" dirty="0"/>
            </a:br>
            <a:r>
              <a:rPr lang="hr-HR" sz="2800" b="1" dirty="0"/>
              <a:t> bez proračunskih korisnika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88640"/>
            <a:ext cx="504056" cy="633001"/>
          </a:xfrm>
          <a:prstGeom prst="rect">
            <a:avLst/>
          </a:prstGeom>
        </p:spPr>
      </p:pic>
      <p:sp>
        <p:nvSpPr>
          <p:cNvPr id="11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29" name="Dijagram 28"/>
          <p:cNvGraphicFramePr/>
          <p:nvPr>
            <p:extLst>
              <p:ext uri="{D42A27DB-BD31-4B8C-83A1-F6EECF244321}">
                <p14:modId xmlns:p14="http://schemas.microsoft.com/office/powerpoint/2010/main" val="850189316"/>
              </p:ext>
            </p:extLst>
          </p:nvPr>
        </p:nvGraphicFramePr>
        <p:xfrm>
          <a:off x="2143128" y="1572270"/>
          <a:ext cx="502116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88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-4592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Ukupni prihodi Proračuna Zadarske županije</a:t>
            </a:r>
            <a:endParaRPr lang="hr-HR" sz="2800" dirty="0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187383892"/>
              </p:ext>
            </p:extLst>
          </p:nvPr>
        </p:nvGraphicFramePr>
        <p:xfrm>
          <a:off x="5045115" y="2858603"/>
          <a:ext cx="4104456" cy="39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utnik 3"/>
          <p:cNvSpPr/>
          <p:nvPr/>
        </p:nvSpPr>
        <p:spPr>
          <a:xfrm>
            <a:off x="2113964" y="835839"/>
            <a:ext cx="4888592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400" b="1" dirty="0"/>
              <a:t>Ukupni prihodi Proračuna Zadarske županije sastoje se od:</a:t>
            </a:r>
            <a:endParaRPr lang="hr-HR" sz="1400" dirty="0"/>
          </a:p>
          <a:p>
            <a:endParaRPr lang="hr-HR" sz="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prihoda poslovanja</a:t>
            </a:r>
            <a:r>
              <a:rPr lang="hr-HR" sz="1400" b="1" i="1" u="sng" dirty="0"/>
              <a:t>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prihoda od prodaje nefinancijske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primitaka od financijske imovine i zaduživanja</a:t>
            </a:r>
            <a:endParaRPr lang="hr-H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vlastitih izvora (višak/manjak)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88640"/>
            <a:ext cx="504056" cy="633001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716780" y="2178589"/>
            <a:ext cx="3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Grafikon 1. Prikaz udjela ukupnih prihoda</a:t>
            </a:r>
          </a:p>
          <a:p>
            <a:r>
              <a:rPr lang="hr-HR" sz="1100" b="1" dirty="0">
                <a:cs typeface="Arial" pitchFamily="34" charset="0"/>
              </a:rPr>
              <a:t>u Proračunu Zadarske županije za 2024. godinu</a:t>
            </a:r>
            <a:endParaRPr lang="vi-VN" sz="1100" b="1" dirty="0">
              <a:cs typeface="Arial" pitchFamily="34" charset="0"/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54477"/>
              </p:ext>
            </p:extLst>
          </p:nvPr>
        </p:nvGraphicFramePr>
        <p:xfrm>
          <a:off x="251521" y="2479640"/>
          <a:ext cx="5328591" cy="34608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5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606">
                <a:tc>
                  <a:txBody>
                    <a:bodyPr/>
                    <a:lstStyle/>
                    <a:p>
                      <a:r>
                        <a:rPr lang="hr-HR" sz="1000" dirty="0"/>
                        <a:t>(u</a:t>
                      </a:r>
                      <a:r>
                        <a:rPr lang="hr-HR" sz="1000" baseline="0" dirty="0"/>
                        <a:t> EUR)</a:t>
                      </a:r>
                      <a:endParaRPr lang="hr-HR" sz="10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Plan</a:t>
                      </a:r>
                      <a:r>
                        <a:rPr lang="hr-HR" sz="1000" baseline="0" dirty="0"/>
                        <a:t> 2023.</a:t>
                      </a:r>
                      <a:endParaRPr lang="hr-HR" sz="10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Plan 2024.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Indeks 24/23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Udio %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2">
                <a:tc>
                  <a:txBody>
                    <a:bodyPr/>
                    <a:lstStyle/>
                    <a:p>
                      <a:r>
                        <a:rPr lang="hr-HR" sz="800" dirty="0"/>
                        <a:t>6  PRIHODI POSLOVANJA</a:t>
                      </a:r>
                      <a:endParaRPr lang="hr-HR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tx1"/>
                          </a:solidFill>
                        </a:rPr>
                        <a:t>228.134.347,13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tx1"/>
                          </a:solidFill>
                        </a:rPr>
                        <a:t>161.075.316,73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tx1"/>
                          </a:solidFill>
                        </a:rPr>
                        <a:t>70,61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tx1"/>
                          </a:solidFill>
                        </a:rPr>
                        <a:t>94,73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62">
                <a:tc>
                  <a:txBody>
                    <a:bodyPr/>
                    <a:lstStyle/>
                    <a:p>
                      <a:r>
                        <a:rPr lang="hr-HR" sz="800" dirty="0"/>
                        <a:t>61 PRIHODI OD POREZA</a:t>
                      </a:r>
                      <a:endParaRPr lang="hr-H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16.838.000,00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18.765.000,00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111,44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11,03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64">
                <a:tc>
                  <a:txBody>
                    <a:bodyPr/>
                    <a:lstStyle/>
                    <a:p>
                      <a:r>
                        <a:rPr lang="hr-HR" sz="800" dirty="0"/>
                        <a:t>63 POMOĆI IZ INOZ. I OD SUBJEKATA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94.234.166,86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87.598.864,22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92,96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51,52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62">
                <a:tc>
                  <a:txBody>
                    <a:bodyPr/>
                    <a:lstStyle/>
                    <a:p>
                      <a:r>
                        <a:rPr lang="hr-HR" sz="800" dirty="0"/>
                        <a:t>64 PRIHODI OD IMOVINE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1.811.952,05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2.231.523,45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123,16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1,31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r>
                        <a:rPr lang="hr-HR" sz="800" dirty="0"/>
                        <a:t>65 PRIHODI OD UPRAVNIH</a:t>
                      </a:r>
                      <a:r>
                        <a:rPr lang="hr-HR" sz="800" baseline="0" dirty="0"/>
                        <a:t> I </a:t>
                      </a:r>
                      <a:r>
                        <a:rPr lang="hr-HR" sz="800" dirty="0"/>
                        <a:t>ADMIN. PRIST.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11.175.249,59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6.657.761,14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59,58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3,91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hr-HR" sz="800" dirty="0"/>
                        <a:t>66 PRIHODI OD PRODAJE PROIZVODA I ROBE,</a:t>
                      </a:r>
                      <a:endParaRPr lang="hr-HR" sz="800" baseline="0" dirty="0"/>
                    </a:p>
                    <a:p>
                      <a:r>
                        <a:rPr lang="hr-HR" sz="800" baseline="0" dirty="0"/>
                        <a:t>      </a:t>
                      </a:r>
                      <a:r>
                        <a:rPr lang="hr-HR" sz="800" dirty="0"/>
                        <a:t>USLUGA I</a:t>
                      </a:r>
                      <a:r>
                        <a:rPr lang="hr-HR" sz="800" baseline="0" dirty="0"/>
                        <a:t> </a:t>
                      </a:r>
                      <a:r>
                        <a:rPr lang="hr-HR" sz="800" dirty="0"/>
                        <a:t>DONACIJA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12.305.428,34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10.009.534,27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81,34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5,88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205">
                <a:tc>
                  <a:txBody>
                    <a:bodyPr/>
                    <a:lstStyle/>
                    <a:p>
                      <a:r>
                        <a:rPr lang="hr-HR" sz="800" dirty="0"/>
                        <a:t>67 PRIHODI</a:t>
                      </a:r>
                      <a:r>
                        <a:rPr lang="hr-HR" sz="800" baseline="0" dirty="0"/>
                        <a:t> IZ NADLEŽ. PRORAČUNA </a:t>
                      </a:r>
                    </a:p>
                    <a:p>
                      <a:r>
                        <a:rPr lang="hr-HR" sz="800" baseline="0" dirty="0"/>
                        <a:t>      I OD HZZO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91.424.371,88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35.761.997,38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39,12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21,03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05">
                <a:tc>
                  <a:txBody>
                    <a:bodyPr/>
                    <a:lstStyle/>
                    <a:p>
                      <a:r>
                        <a:rPr lang="hr-HR" sz="800" dirty="0"/>
                        <a:t>68 OSTALI PRIHODI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345.178,41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50.636,27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14,67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/>
                        <a:t>0,02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462">
                <a:tc>
                  <a:txBody>
                    <a:bodyPr/>
                    <a:lstStyle/>
                    <a:p>
                      <a:r>
                        <a:rPr lang="hr-HR" sz="800" dirty="0"/>
                        <a:t>7  PRIHODI OD PRODAJE NEFIN.</a:t>
                      </a:r>
                      <a:r>
                        <a:rPr lang="hr-HR" sz="800" baseline="0" dirty="0"/>
                        <a:t> IMOVINE</a:t>
                      </a:r>
                      <a:endParaRPr lang="hr-HR" sz="8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1.063.934,80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737.251,55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69,29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0,43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05">
                <a:tc>
                  <a:txBody>
                    <a:bodyPr/>
                    <a:lstStyle/>
                    <a:p>
                      <a:r>
                        <a:rPr lang="hr-HR" sz="800" dirty="0"/>
                        <a:t>8  PRIMICI OD FIN. IMOVINE I</a:t>
                      </a:r>
                      <a:r>
                        <a:rPr lang="hr-HR" sz="800" baseline="0" dirty="0"/>
                        <a:t>  </a:t>
                      </a:r>
                      <a:r>
                        <a:rPr lang="hr-HR" sz="800" dirty="0"/>
                        <a:t>ZADUŽIVANJA</a:t>
                      </a:r>
                      <a:endParaRPr lang="hr-HR" sz="8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8.248.059,41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8.212.918,49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99,57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4,83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62">
                <a:tc>
                  <a:txBody>
                    <a:bodyPr/>
                    <a:lstStyle/>
                    <a:p>
                      <a:r>
                        <a:rPr lang="hr-HR" sz="800" dirty="0"/>
                        <a:t>9</a:t>
                      </a:r>
                      <a:r>
                        <a:rPr lang="hr-HR" sz="800" baseline="0" dirty="0"/>
                        <a:t> VLASTITI IZVORI (VIŠAK/MANJAK)</a:t>
                      </a:r>
                      <a:endParaRPr lang="hr-HR" sz="8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-1.006.341,34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-925.486,77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91,96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/>
                        <a:t>-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251520" y="2215076"/>
            <a:ext cx="4896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Tablica 1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Usporedni prikaz ukupnih prihoda Proračuna Zadarske županije</a:t>
            </a:r>
            <a:endParaRPr lang="hr-HR" sz="1100" dirty="0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09743"/>
              </p:ext>
            </p:extLst>
          </p:nvPr>
        </p:nvGraphicFramePr>
        <p:xfrm>
          <a:off x="251520" y="5940478"/>
          <a:ext cx="5328590" cy="4017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3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76">
                <a:tc>
                  <a:txBody>
                    <a:bodyPr/>
                    <a:lstStyle/>
                    <a:p>
                      <a:r>
                        <a:rPr lang="hr-HR" sz="800" b="1" dirty="0">
                          <a:solidFill>
                            <a:schemeClr val="bg1"/>
                          </a:solidFill>
                        </a:rPr>
                        <a:t>UKUPNO (bez 9)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bg1"/>
                          </a:solidFill>
                        </a:rPr>
                        <a:t>237.446.341,34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b="1" dirty="0">
                          <a:solidFill>
                            <a:schemeClr val="bg1"/>
                          </a:solidFill>
                        </a:rPr>
                        <a:t>170.025.486,77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bg1"/>
                          </a:solidFill>
                        </a:rPr>
                        <a:t>71,61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bg1"/>
                          </a:solidFill>
                        </a:rPr>
                        <a:t>100,00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2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4888" y="168378"/>
            <a:ext cx="8229600" cy="922114"/>
          </a:xfrm>
        </p:spPr>
        <p:txBody>
          <a:bodyPr>
            <a:normAutofit/>
          </a:bodyPr>
          <a:lstStyle/>
          <a:p>
            <a:r>
              <a:rPr lang="hr-HR" sz="2800" b="1" dirty="0"/>
              <a:t>Ukupni rashodi Proračuna Zadarske županije</a:t>
            </a:r>
            <a:endParaRPr lang="hr-HR" sz="28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987180"/>
              </p:ext>
            </p:extLst>
          </p:nvPr>
        </p:nvGraphicFramePr>
        <p:xfrm>
          <a:off x="5220072" y="2924943"/>
          <a:ext cx="3744416" cy="340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88640"/>
            <a:ext cx="504056" cy="633001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051720" y="1090492"/>
            <a:ext cx="4749096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1400" b="1" dirty="0"/>
              <a:t>Ukupni rashodi proračuna Zadarske županije sastoje se od: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rashoda poslovanja                                               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rashoda za nabavu nefinancijske imovine</a:t>
            </a:r>
            <a:endParaRPr lang="hr-H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izdataka za financijsku imovinu i otplatu zajmova</a:t>
            </a:r>
            <a:endParaRPr lang="hr-H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796136" y="2485706"/>
            <a:ext cx="3024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Grafikon 2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Prikaz udjela ukupnih rashoda u Proračunu Zadarske županije za 2024. godinu</a:t>
            </a:r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90669"/>
              </p:ext>
            </p:extLst>
          </p:nvPr>
        </p:nvGraphicFramePr>
        <p:xfrm>
          <a:off x="316387" y="2701149"/>
          <a:ext cx="4788023" cy="34733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989">
                <a:tc>
                  <a:txBody>
                    <a:bodyPr/>
                    <a:lstStyle/>
                    <a:p>
                      <a:pPr algn="l"/>
                      <a:r>
                        <a:rPr lang="hr-HR" sz="1000" dirty="0"/>
                        <a:t>(u</a:t>
                      </a:r>
                      <a:r>
                        <a:rPr lang="hr-HR" sz="1000" baseline="0" dirty="0"/>
                        <a:t> EUR)</a:t>
                      </a:r>
                      <a:endParaRPr lang="hr-HR" sz="10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Plan 2023.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Plan 2024.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Indeks 24/23</a:t>
                      </a:r>
                      <a:endParaRPr lang="hr-HR" sz="10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Udio %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01">
                <a:tc>
                  <a:txBody>
                    <a:bodyPr/>
                    <a:lstStyle/>
                    <a:p>
                      <a:pPr algn="l"/>
                      <a:r>
                        <a:rPr lang="hr-HR" sz="800" dirty="0"/>
                        <a:t>3  RASHODI POSLOVANJA</a:t>
                      </a:r>
                      <a:endParaRPr lang="hr-HR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>
                          <a:solidFill>
                            <a:schemeClr val="tx1"/>
                          </a:solidFill>
                          <a:latin typeface="+mn-lt"/>
                        </a:rPr>
                        <a:t>201.713.161,12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>
                          <a:solidFill>
                            <a:schemeClr val="tx1"/>
                          </a:solidFill>
                          <a:latin typeface="+mn-lt"/>
                        </a:rPr>
                        <a:t>141.528.041,80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b="1" dirty="0">
                          <a:solidFill>
                            <a:schemeClr val="tx1"/>
                          </a:solidFill>
                          <a:latin typeface="+mn-lt"/>
                        </a:rPr>
                        <a:t>70,16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b="1" dirty="0">
                          <a:solidFill>
                            <a:schemeClr val="tx1"/>
                          </a:solidFill>
                          <a:latin typeface="+mn-lt"/>
                        </a:rPr>
                        <a:t>83,69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21">
                <a:tc>
                  <a:txBody>
                    <a:bodyPr/>
                    <a:lstStyle/>
                    <a:p>
                      <a:pPr algn="l"/>
                      <a:r>
                        <a:rPr lang="hr-HR" sz="800" u="none" strike="noStrike" dirty="0"/>
                        <a:t>31 RASHODI ZA ZAPOSLENE </a:t>
                      </a:r>
                      <a:endParaRPr lang="hr-HR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118.391.064,92</a:t>
                      </a:r>
                      <a:endParaRPr lang="hr-H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latin typeface="+mn-lt"/>
                        </a:rPr>
                        <a:t>90.092.080,79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76,10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53,27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21">
                <a:tc>
                  <a:txBody>
                    <a:bodyPr/>
                    <a:lstStyle/>
                    <a:p>
                      <a:pPr algn="l"/>
                      <a:r>
                        <a:rPr lang="hr-HR" sz="800" u="none" strike="noStrike" dirty="0"/>
                        <a:t>32 MATERIJALNI RASHODI </a:t>
                      </a:r>
                      <a:endParaRPr lang="hr-HR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61.015.695,17</a:t>
                      </a:r>
                      <a:endParaRPr lang="hr-H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latin typeface="+mn-lt"/>
                        </a:rPr>
                        <a:t>37.121.503,23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60,84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21,95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21">
                <a:tc>
                  <a:txBody>
                    <a:bodyPr/>
                    <a:lstStyle/>
                    <a:p>
                      <a:pPr algn="l"/>
                      <a:r>
                        <a:rPr lang="hr-HR" sz="800" u="none" strike="noStrike" dirty="0"/>
                        <a:t>34 FINANCIJSKI RASHODI </a:t>
                      </a:r>
                      <a:endParaRPr lang="hr-HR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498.393,97</a:t>
                      </a:r>
                      <a:endParaRPr lang="hr-H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latin typeface="+mn-lt"/>
                        </a:rPr>
                        <a:t>356.195,98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71,47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0,21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21">
                <a:tc>
                  <a:txBody>
                    <a:bodyPr/>
                    <a:lstStyle/>
                    <a:p>
                      <a:r>
                        <a:rPr lang="hr-HR" sz="800" u="none" strike="noStrike" dirty="0"/>
                        <a:t>35 SUBVENCIJE </a:t>
                      </a:r>
                      <a:endParaRPr lang="hr-HR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1.839.116,74</a:t>
                      </a:r>
                      <a:endParaRPr lang="hr-H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latin typeface="+mn-lt"/>
                        </a:rPr>
                        <a:t>641.617,58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34,89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0,37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821">
                <a:tc>
                  <a:txBody>
                    <a:bodyPr/>
                    <a:lstStyle/>
                    <a:p>
                      <a:r>
                        <a:rPr lang="hr-HR" sz="800" u="none" strike="noStrike" dirty="0"/>
                        <a:t>36 POMOĆI DANE</a:t>
                      </a:r>
                      <a:r>
                        <a:rPr lang="hr-HR" sz="800" u="none" strike="noStrike" baseline="0" dirty="0"/>
                        <a:t> U INOZEMSTVO</a:t>
                      </a:r>
                      <a:endParaRPr lang="hr-HR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12.436.977,21</a:t>
                      </a:r>
                      <a:endParaRPr lang="hr-H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latin typeface="+mn-lt"/>
                        </a:rPr>
                        <a:t>6.697.220,22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53,85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3,96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244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800" u="none" strike="noStrike" dirty="0"/>
                        <a:t>37 NAKNADE GRAĐANIMA I KUĆANSTVIMA OD</a:t>
                      </a:r>
                      <a:r>
                        <a:rPr lang="hr-HR" sz="800" u="none" strike="noStrike" baseline="0" dirty="0"/>
                        <a:t> OSIGURANJA I DR. NAKNADE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4.009.272,32</a:t>
                      </a:r>
                      <a:endParaRPr lang="hr-H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latin typeface="+mn-lt"/>
                        </a:rPr>
                        <a:t>4.100.193,80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102,27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2,42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821">
                <a:tc>
                  <a:txBody>
                    <a:bodyPr/>
                    <a:lstStyle/>
                    <a:p>
                      <a:r>
                        <a:rPr lang="hr-HR" sz="800" dirty="0"/>
                        <a:t>38 OSTALI RASHODI</a:t>
                      </a:r>
                      <a:endParaRPr lang="hr-H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3.522.640,79</a:t>
                      </a:r>
                      <a:endParaRPr lang="hr-H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>
                          <a:latin typeface="+mn-lt"/>
                        </a:rPr>
                        <a:t>2.519.230,20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71,52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>
                          <a:latin typeface="+mn-lt"/>
                        </a:rPr>
                        <a:t>1,48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40">
                <a:tc>
                  <a:txBody>
                    <a:bodyPr/>
                    <a:lstStyle/>
                    <a:p>
                      <a:r>
                        <a:rPr lang="hr-HR" sz="800" dirty="0"/>
                        <a:t>4  RASHODI ZA NABAVU</a:t>
                      </a:r>
                    </a:p>
                    <a:p>
                      <a:r>
                        <a:rPr lang="hr-HR" sz="800" baseline="0" dirty="0"/>
                        <a:t>    NEFINANCIJSKE IMOVINE</a:t>
                      </a:r>
                      <a:endParaRPr lang="hr-HR" sz="8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>
                          <a:latin typeface="+mn-lt"/>
                        </a:rPr>
                        <a:t>34.295.606,42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>
                          <a:latin typeface="+mn-lt"/>
                        </a:rPr>
                        <a:t>27.094.907,33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b="1" dirty="0">
                          <a:latin typeface="+mn-lt"/>
                        </a:rPr>
                        <a:t>79,00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b="1" dirty="0">
                          <a:latin typeface="+mn-lt"/>
                        </a:rPr>
                        <a:t>16,02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51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/>
                        <a:t>5  IZDACI ZA FINANCIJSKU</a:t>
                      </a:r>
                      <a:r>
                        <a:rPr lang="pl-PL" sz="800" u="none" strike="noStrike" baseline="0" dirty="0"/>
                        <a:t> IMOVINU I</a:t>
                      </a:r>
                    </a:p>
                    <a:p>
                      <a:pPr algn="l" rtl="0" fontAlgn="ctr"/>
                      <a:r>
                        <a:rPr lang="pl-PL" sz="800" u="none" strike="noStrike" baseline="0" dirty="0"/>
                        <a:t>    OTPLATU ZAJMOVA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>
                          <a:latin typeface="+mn-lt"/>
                        </a:rPr>
                        <a:t>431.232,46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>
                          <a:latin typeface="+mn-lt"/>
                        </a:rPr>
                        <a:t>477.050,87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b="1" dirty="0">
                          <a:latin typeface="+mn-lt"/>
                        </a:rPr>
                        <a:t>110,62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b="1" dirty="0">
                          <a:latin typeface="+mn-lt"/>
                        </a:rPr>
                        <a:t>0,28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99">
                <a:tc>
                  <a:txBody>
                    <a:bodyPr/>
                    <a:lstStyle/>
                    <a:p>
                      <a:r>
                        <a:rPr lang="hr-HR" sz="800" dirty="0"/>
                        <a:t>UKUPNO</a:t>
                      </a:r>
                      <a:endParaRPr lang="hr-HR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bg1"/>
                          </a:solidFill>
                          <a:latin typeface="+mn-lt"/>
                        </a:rPr>
                        <a:t>236.440.000,00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 dirty="0">
                          <a:solidFill>
                            <a:schemeClr val="bg1"/>
                          </a:solidFill>
                          <a:latin typeface="+mn-lt"/>
                        </a:rPr>
                        <a:t>169.100.000,00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b="1" dirty="0">
                          <a:solidFill>
                            <a:schemeClr val="bg1"/>
                          </a:solidFill>
                          <a:latin typeface="+mn-lt"/>
                        </a:rPr>
                        <a:t>71,52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b="1" dirty="0">
                          <a:solidFill>
                            <a:schemeClr val="bg1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Pravokutnik 9"/>
          <p:cNvSpPr/>
          <p:nvPr/>
        </p:nvSpPr>
        <p:spPr>
          <a:xfrm>
            <a:off x="423816" y="2354901"/>
            <a:ext cx="4752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Tablica 2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Usporedni prikaz ukupnih rashoda Proračuna Zadarske županije</a:t>
            </a:r>
            <a:endParaRPr lang="hr-HR" sz="1100" dirty="0"/>
          </a:p>
        </p:txBody>
      </p:sp>
      <p:sp>
        <p:nvSpPr>
          <p:cNvPr id="11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0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946" y="260648"/>
            <a:ext cx="8229600" cy="706090"/>
          </a:xfrm>
        </p:spPr>
        <p:txBody>
          <a:bodyPr>
            <a:normAutofit/>
          </a:bodyPr>
          <a:lstStyle/>
          <a:p>
            <a:r>
              <a:rPr lang="hr-HR" sz="2800" b="1" i="1" dirty="0"/>
              <a:t>Proračunski korisnici Zadarske županije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08066"/>
            <a:ext cx="8229600" cy="2280974"/>
          </a:xfr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2000" b="1" u="sng" dirty="0">
                <a:solidFill>
                  <a:schemeClr val="accent1">
                    <a:lumMod val="50000"/>
                  </a:schemeClr>
                </a:solidFill>
              </a:rPr>
              <a:t>Proračunski korisnici Zadarske županije su:</a:t>
            </a:r>
          </a:p>
          <a:p>
            <a:pPr>
              <a:buNone/>
            </a:pPr>
            <a:endParaRPr lang="hr-HR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Osnovne škole osim onih na području grada Zadra - 27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Sve srednje škole – 19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Srednjoškolski đački dom Zadar - 1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Sve ustanove u zdravstvu i Dom za starije i nemoćne - 6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Kazalište lutaka, Narodni muzej - 2 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Zavod za prostorno uređenje, JU Natura Jadera - 2 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ZADRA, AGRRA, INOVACIJA - 3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Vijeća nacionalnih manjina (albanska, srpska) - 2</a:t>
            </a:r>
          </a:p>
          <a:p>
            <a:endParaRPr lang="hr-HR" sz="2000" dirty="0"/>
          </a:p>
          <a:p>
            <a:pPr>
              <a:buNone/>
            </a:pPr>
            <a:endParaRPr lang="hr-HR" sz="2000" dirty="0"/>
          </a:p>
        </p:txBody>
      </p:sp>
      <p:sp>
        <p:nvSpPr>
          <p:cNvPr id="7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78235" y="113873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prstClr val="black"/>
                </a:solidFill>
              </a:rPr>
              <a:t>Zadarska županija ima 62 proračunska korisnika.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0" y="6488668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78235" y="3861048"/>
            <a:ext cx="8198221" cy="1877437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Od ukupno planiranih prihoda i primitaka (bez vlastitih izvora- višak/manjak), 121,5 </a:t>
            </a:r>
            <a:r>
              <a:rPr lang="hr-HR" sz="1400" b="1" dirty="0" err="1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mil</a:t>
            </a: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. eura ili 71,5% odnosi se na proračunske korisnike Zadarske županije:</a:t>
            </a:r>
            <a:endParaRPr lang="hr-HR" sz="1400" b="1" dirty="0">
              <a:solidFill>
                <a:prstClr val="black"/>
              </a:solidFill>
              <a:ea typeface="Times New Roman"/>
              <a:cs typeface="Calibri" panose="020F0502020204030204" pitchFamily="34" charset="0"/>
            </a:endParaRPr>
          </a:p>
          <a:p>
            <a:pPr marL="342900" indent="-342900" algn="just">
              <a:buFont typeface="Symbol"/>
              <a:buChar char=""/>
            </a:pP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ustanove u zdravstvu i </a:t>
            </a:r>
            <a:r>
              <a:rPr lang="hr-HR" sz="1400" b="1" dirty="0" err="1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soc</a:t>
            </a: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. skrb – 50 mil. eura (6 korisnika),</a:t>
            </a:r>
            <a:endParaRPr lang="hr-HR" sz="1400" b="1" dirty="0">
              <a:solidFill>
                <a:prstClr val="black"/>
              </a:solidFill>
              <a:ea typeface="Times New Roman"/>
              <a:cs typeface="Calibri" panose="020F0502020204030204" pitchFamily="34" charset="0"/>
            </a:endParaRPr>
          </a:p>
          <a:p>
            <a:pPr marL="342900" indent="-342900" algn="just">
              <a:buFont typeface="Symbol"/>
              <a:buChar char=""/>
            </a:pP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srednje škole  –  35,3 </a:t>
            </a:r>
            <a:r>
              <a:rPr lang="hr-HR" sz="1400" b="1" dirty="0" err="1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mil</a:t>
            </a: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. eura (20 korisnika),</a:t>
            </a:r>
            <a:endParaRPr lang="hr-HR" sz="1400" b="1" dirty="0">
              <a:solidFill>
                <a:prstClr val="black"/>
              </a:solidFill>
              <a:ea typeface="Times New Roman"/>
              <a:cs typeface="Calibri" panose="020F0502020204030204" pitchFamily="34" charset="0"/>
            </a:endParaRPr>
          </a:p>
          <a:p>
            <a:pPr marL="342900" indent="-342900" algn="just">
              <a:buFont typeface="Symbol"/>
              <a:buChar char=""/>
            </a:pP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osnovne škole –  31,3 </a:t>
            </a:r>
            <a:r>
              <a:rPr lang="hr-HR" sz="1400" b="1" dirty="0" err="1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mil</a:t>
            </a: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. eura (27 korisnika),</a:t>
            </a:r>
            <a:endParaRPr lang="hr-HR" sz="1400" b="1" dirty="0">
              <a:solidFill>
                <a:prstClr val="black"/>
              </a:solidFill>
              <a:ea typeface="Times New Roman"/>
              <a:cs typeface="Calibri" panose="020F0502020204030204" pitchFamily="34" charset="0"/>
            </a:endParaRPr>
          </a:p>
          <a:p>
            <a:pPr marL="342900" indent="-342900" algn="just">
              <a:buFont typeface="Symbol"/>
              <a:buChar char=""/>
            </a:pP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ostali korisnici Sustava riznice – 4,9 </a:t>
            </a:r>
            <a:r>
              <a:rPr lang="hr-HR" sz="1400" b="1" dirty="0" err="1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mil</a:t>
            </a:r>
            <a:r>
              <a:rPr lang="hr-HR" sz="140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. eura (AGRRA, Inovacija, Natura Jadera, Zavod za prostorno uređenje, Zadra Nova, Narodni muzej i Kazalište lutaka).</a:t>
            </a:r>
            <a:endParaRPr lang="hr-HR" sz="1400" b="1" dirty="0">
              <a:solidFill>
                <a:prstClr val="black"/>
              </a:solidFill>
              <a:ea typeface="Times New Roman"/>
              <a:cs typeface="Calibri" panose="020F0502020204030204" pitchFamily="34" charset="0"/>
            </a:endParaRPr>
          </a:p>
          <a:p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9496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91709"/>
              </p:ext>
            </p:extLst>
          </p:nvPr>
        </p:nvGraphicFramePr>
        <p:xfrm>
          <a:off x="132762" y="1874210"/>
          <a:ext cx="4392488" cy="352158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RB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latin typeface="+mn-lt"/>
                        </a:rPr>
                        <a:t>Upravni odjeli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>
                          <a:latin typeface="+mn-lt"/>
                        </a:rPr>
                        <a:t>Plan za 2023.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>
                          <a:latin typeface="+mn-lt"/>
                        </a:rPr>
                        <a:t>Plan za 2024.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latin typeface="+mn-lt"/>
                        </a:rPr>
                        <a:t>Indeks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 </a:t>
                      </a:r>
                      <a:r>
                        <a:rPr lang="en-US" sz="900" u="none" strike="noStrike" dirty="0"/>
                        <a:t>1.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</a:t>
                      </a:r>
                      <a:r>
                        <a:rPr lang="hr-HR" sz="900" u="none" strike="noStrike" noProof="0" dirty="0">
                          <a:latin typeface="+mn-lt"/>
                        </a:rPr>
                        <a:t>Služba ureda župana 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416.000,00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480.605,05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115,53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 </a:t>
                      </a:r>
                      <a:r>
                        <a:rPr lang="en-US" sz="900" u="none" strike="noStrike" dirty="0"/>
                        <a:t>2.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Financije i proračun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7.252.456,37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7.611.455,96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104,95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 </a:t>
                      </a:r>
                      <a:r>
                        <a:rPr lang="en-US" sz="900" u="none" strike="noStrike" dirty="0"/>
                        <a:t>3.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baseline="0" noProof="0" dirty="0">
                          <a:latin typeface="+mn-lt"/>
                        </a:rPr>
                        <a:t> Obrazovanje, kultura i šport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87.350.567,84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83.643.725,19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95,76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 </a:t>
                      </a:r>
                      <a:r>
                        <a:rPr lang="en-US" sz="900" u="none" strike="noStrike" dirty="0"/>
                        <a:t>4.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</a:t>
                      </a:r>
                      <a:r>
                        <a:rPr lang="sv-SE" sz="900" u="none" strike="noStrike" dirty="0">
                          <a:latin typeface="+mn-lt"/>
                        </a:rPr>
                        <a:t>Zdravstvo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110.872.099,33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48.785.568,17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44,00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 </a:t>
                      </a:r>
                      <a:r>
                        <a:rPr lang="en-US" sz="900" u="none" strike="noStrike" dirty="0"/>
                        <a:t>5.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</a:t>
                      </a:r>
                      <a:r>
                        <a:rPr lang="vi-VN" sz="900" u="none" strike="noStrike" dirty="0">
                          <a:latin typeface="+mn-lt"/>
                          <a:cs typeface="Calibri" panose="020F0502020204030204" pitchFamily="34" charset="0"/>
                        </a:rPr>
                        <a:t>Prostorno uređenje</a:t>
                      </a:r>
                      <a:r>
                        <a:rPr lang="hr-HR" sz="900" u="none" strike="noStrike" dirty="0">
                          <a:latin typeface="+mn-lt"/>
                        </a:rPr>
                        <a:t>, zaštita okoliša i</a:t>
                      </a:r>
                      <a:r>
                        <a:rPr lang="hr-HR" sz="900" u="none" strike="noStrike" baseline="0" dirty="0">
                          <a:latin typeface="+mn-lt"/>
                        </a:rPr>
                        <a:t> komunalni poslovi</a:t>
                      </a:r>
                      <a:endParaRPr lang="vi-VN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3.008.355,09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2.432.618,00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80,86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/>
                        <a:t>  6.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noProof="0" dirty="0">
                          <a:latin typeface="+mn-lt"/>
                        </a:rPr>
                        <a:t>  Gospodarstvo i turizam,</a:t>
                      </a:r>
                      <a:r>
                        <a:rPr lang="hr-HR" sz="900" u="none" strike="noStrike" baseline="0" noProof="0" dirty="0">
                          <a:latin typeface="+mn-lt"/>
                        </a:rPr>
                        <a:t> 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793.000,00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821.000,00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103,53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 </a:t>
                      </a:r>
                      <a:r>
                        <a:rPr lang="en-US" sz="900" u="none" strike="noStrike" dirty="0"/>
                        <a:t>7.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noProof="0" dirty="0">
                          <a:latin typeface="+mn-lt"/>
                        </a:rPr>
                        <a:t>  Poljoprivreda, ribarstvo i EU fondovi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14.524.082,36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11.070.146,27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76,22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 </a:t>
                      </a:r>
                      <a:r>
                        <a:rPr lang="en-US" sz="900" u="none" strike="noStrike" dirty="0"/>
                        <a:t>8.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Pomorsko dobro, more</a:t>
                      </a:r>
                      <a:r>
                        <a:rPr lang="hr-HR" sz="900" u="none" strike="noStrike" baseline="0" dirty="0">
                          <a:latin typeface="+mn-lt"/>
                        </a:rPr>
                        <a:t> i promet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1.682.695,07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1.462.100,00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86,89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 9.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noProof="0" dirty="0">
                          <a:latin typeface="+mn-lt"/>
                        </a:rPr>
                        <a:t>  Pravni i zajednički poslovi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1.278.274,70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1.215.987,18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95,13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/>
                        <a:t> </a:t>
                      </a:r>
                      <a:r>
                        <a:rPr lang="en-US" sz="900" u="none" strike="noStrike" dirty="0"/>
                        <a:t>1</a:t>
                      </a:r>
                      <a:r>
                        <a:rPr lang="hr-HR" sz="900" u="none" strike="noStrike" dirty="0"/>
                        <a:t>0</a:t>
                      </a:r>
                      <a:r>
                        <a:rPr lang="en-US" sz="900" u="none" strike="noStrike" dirty="0"/>
                        <a:t>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latin typeface="+mn-lt"/>
                        </a:rPr>
                        <a:t>  Javna nabava i upravljanje</a:t>
                      </a:r>
                      <a:r>
                        <a:rPr lang="pl-PL" sz="900" u="none" strike="noStrike" baseline="0" dirty="0">
                          <a:latin typeface="+mn-lt"/>
                        </a:rPr>
                        <a:t> imovinom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3.580.692,52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5.760.451,18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160,88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Hr.branitelji, udruge, demografija i soc. politika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5.681.776,72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5.816.343,00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102,37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608443"/>
                  </a:ext>
                </a:extLst>
              </a:tr>
              <a:tr h="369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 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</a:t>
                      </a:r>
                      <a:r>
                        <a:rPr lang="en-US" sz="900" b="1" u="none" strike="noStrike" dirty="0">
                          <a:latin typeface="+mn-lt"/>
                        </a:rPr>
                        <a:t>UKUPNO RASHODI I IZDACI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9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236.440.000,00</a:t>
                      </a:r>
                      <a:endParaRPr lang="en-US" sz="900" b="1" i="0" u="none" strike="noStrike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>
                          <a:latin typeface="+mn-lt"/>
                          <a:cs typeface="Arial" panose="020B0604020202020204" pitchFamily="34" charset="0"/>
                        </a:rPr>
                        <a:t>169.100.000,00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71,52</a:t>
                      </a:r>
                      <a:endParaRPr lang="en-US" sz="900" b="1" i="0" u="none" strike="noStrike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98461" y="5805656"/>
            <a:ext cx="5214974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50" b="1" dirty="0">
                <a:cs typeface="Arial" pitchFamily="34" charset="0"/>
              </a:rPr>
              <a:t>   </a:t>
            </a:r>
            <a:endParaRPr lang="hr-HR" sz="1100" b="1" dirty="0">
              <a:cs typeface="Arial" pitchFamily="34" charset="0"/>
            </a:endParaRP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504056" cy="633001"/>
          </a:xfrm>
          <a:prstGeom prst="rect">
            <a:avLst/>
          </a:prstGeom>
        </p:spPr>
      </p:pic>
      <p:sp>
        <p:nvSpPr>
          <p:cNvPr id="22" name="Pravokutnik 21"/>
          <p:cNvSpPr/>
          <p:nvPr/>
        </p:nvSpPr>
        <p:spPr>
          <a:xfrm>
            <a:off x="7668344" y="116632"/>
            <a:ext cx="98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  <a:latin typeface="Gabriola" panose="04040605051002020D02" pitchFamily="82" charset="0"/>
              </a:rPr>
              <a:t>Zadarska </a:t>
            </a:r>
          </a:p>
          <a:p>
            <a:r>
              <a:rPr lang="hr-HR" b="1" dirty="0">
                <a:solidFill>
                  <a:srgbClr val="002060"/>
                </a:solidFill>
                <a:latin typeface="Gabriola" panose="04040605051002020D02" pitchFamily="82" charset="0"/>
              </a:rPr>
              <a:t>županija</a:t>
            </a:r>
            <a:endParaRPr lang="en-US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411464" y="501423"/>
            <a:ext cx="8229600" cy="654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Rashodi proračuna Zadarske županije po</a:t>
            </a:r>
            <a:r>
              <a:rPr kumimoji="0" lang="hr-HR" sz="19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organizacijskoj k</a:t>
            </a:r>
            <a:r>
              <a:rPr kumimoji="0" lang="hr-HR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lasifikaciji</a:t>
            </a:r>
            <a:endParaRPr kumimoji="0" lang="hr-H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Grafikon 13"/>
          <p:cNvGraphicFramePr/>
          <p:nvPr>
            <p:extLst>
              <p:ext uri="{D42A27DB-BD31-4B8C-83A1-F6EECF244321}">
                <p14:modId xmlns:p14="http://schemas.microsoft.com/office/powerpoint/2010/main" val="2369174049"/>
              </p:ext>
            </p:extLst>
          </p:nvPr>
        </p:nvGraphicFramePr>
        <p:xfrm>
          <a:off x="4658012" y="1893368"/>
          <a:ext cx="4392487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Pravokutnik 109"/>
          <p:cNvSpPr/>
          <p:nvPr/>
        </p:nvSpPr>
        <p:spPr>
          <a:xfrm>
            <a:off x="132762" y="1356202"/>
            <a:ext cx="4752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Tablica 3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Usporedni prikaz rashoda i izdataka po organizacijskoj klasifikaciji</a:t>
            </a:r>
            <a:endParaRPr lang="hr-HR" sz="1100" dirty="0"/>
          </a:p>
        </p:txBody>
      </p:sp>
      <p:sp>
        <p:nvSpPr>
          <p:cNvPr id="111" name="Pravokutnik 110"/>
          <p:cNvSpPr/>
          <p:nvPr/>
        </p:nvSpPr>
        <p:spPr>
          <a:xfrm>
            <a:off x="5436096" y="1240065"/>
            <a:ext cx="3024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Grafikon 3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Prikaz udjela rashoda i izdataka po organizacijskoj klasifikaciji u Proračunu Zadarske županije za 2024. godinu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28" name="Naslov 1"/>
          <p:cNvSpPr txBox="1">
            <a:spLocks/>
          </p:cNvSpPr>
          <p:nvPr/>
        </p:nvSpPr>
        <p:spPr>
          <a:xfrm>
            <a:off x="251520" y="508991"/>
            <a:ext cx="7272808" cy="88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Rashodi Proračuna Zadarske županije po</a:t>
            </a:r>
            <a:r>
              <a:rPr kumimoji="0" lang="hr-HR" sz="7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funkcijskoj </a:t>
            </a:r>
            <a:r>
              <a:rPr lang="hr-HR" sz="7600" b="1" noProof="0" dirty="0">
                <a:latin typeface="+mj-lt"/>
                <a:ea typeface="+mj-ea"/>
                <a:cs typeface="+mj-cs"/>
              </a:rPr>
              <a:t>klasifikaciji</a:t>
            </a:r>
            <a:br>
              <a:rPr kumimoji="0" lang="hr-HR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Upravni odjel za financije i proračun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7730008" y="132011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  <a:latin typeface="Gabriola" panose="04040605051002020D02" pitchFamily="82" charset="0"/>
              </a:rPr>
              <a:t>Zadarska županija</a:t>
            </a:r>
            <a:endParaRPr lang="en-US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504056" cy="633001"/>
          </a:xfrm>
          <a:prstGeom prst="rect">
            <a:avLst/>
          </a:prstGeom>
        </p:spPr>
      </p:pic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1631789104"/>
              </p:ext>
            </p:extLst>
          </p:nvPr>
        </p:nvGraphicFramePr>
        <p:xfrm>
          <a:off x="4355976" y="1914210"/>
          <a:ext cx="4680520" cy="374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77250"/>
              </p:ext>
            </p:extLst>
          </p:nvPr>
        </p:nvGraphicFramePr>
        <p:xfrm>
          <a:off x="107504" y="1945268"/>
          <a:ext cx="4176464" cy="324631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RB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baseline="0" noProof="0" dirty="0">
                          <a:latin typeface="+mn-lt"/>
                        </a:rPr>
                        <a:t>Opis</a:t>
                      </a:r>
                      <a:endParaRPr lang="hr-HR" sz="900" b="1" i="0" u="none" strike="noStrike" baseline="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baseline="0" dirty="0">
                          <a:latin typeface="+mn-lt"/>
                        </a:rPr>
                        <a:t>Plan 2023.</a:t>
                      </a:r>
                      <a:endParaRPr lang="en-US" sz="900" b="1" i="0" u="none" strike="noStrike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baseline="0" dirty="0">
                          <a:latin typeface="+mn-lt"/>
                        </a:rPr>
                        <a:t>Plan 2024.</a:t>
                      </a:r>
                      <a:endParaRPr lang="en-US" sz="900" b="0" i="0" u="none" strike="noStrike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baseline="0" dirty="0">
                          <a:latin typeface="+mn-lt"/>
                        </a:rPr>
                        <a:t>Indeks</a:t>
                      </a:r>
                      <a:endParaRPr lang="en-US" sz="900" b="1" i="0" u="none" strike="noStrike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25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/>
                        <a:t>  1.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</a:t>
                      </a:r>
                      <a:r>
                        <a:rPr lang="da-DK" sz="900" u="none" strike="noStrike" dirty="0">
                          <a:latin typeface="+mn-lt"/>
                        </a:rPr>
                        <a:t>01 Opće javne usluge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14.768.828,99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16.281.199,40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110,24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25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/>
                        <a:t>  2.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u="none" strike="noStrike" dirty="0">
                          <a:latin typeface="+mn-lt"/>
                        </a:rPr>
                        <a:t>  </a:t>
                      </a:r>
                      <a:r>
                        <a:rPr lang="da-DK" sz="900" u="none" strike="noStrike" dirty="0">
                          <a:latin typeface="+mn-lt"/>
                        </a:rPr>
                        <a:t>0</a:t>
                      </a:r>
                      <a:r>
                        <a:rPr lang="hr-HR" sz="900" u="none" strike="noStrike" dirty="0">
                          <a:latin typeface="+mn-lt"/>
                        </a:rPr>
                        <a:t>3</a:t>
                      </a:r>
                      <a:r>
                        <a:rPr lang="hr-HR" sz="900" u="none" strike="noStrike" baseline="0" dirty="0">
                          <a:latin typeface="+mn-lt"/>
                        </a:rPr>
                        <a:t> Javni red i sigurnost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437.262,00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404.800,00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92,58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66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/>
                        <a:t>  3.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</a:t>
                      </a:r>
                      <a:r>
                        <a:rPr lang="hr-HR" sz="900" u="none" strike="noStrike" noProof="0" dirty="0">
                          <a:latin typeface="+mn-lt"/>
                        </a:rPr>
                        <a:t>04 Ekonomski poslovi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13.324.235,18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11.678.677,24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87,65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66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/>
                        <a:t>  4.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latin typeface="+mn-lt"/>
                        </a:rPr>
                        <a:t>  05 Zaštita okoliša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2.864.349,68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1.547.164,50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54,01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66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/>
                        <a:t>  5.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06</a:t>
                      </a:r>
                      <a:r>
                        <a:rPr lang="hr-HR" sz="900" u="none" strike="noStrike" baseline="0" dirty="0">
                          <a:latin typeface="+mn-lt"/>
                        </a:rPr>
                        <a:t> Usluge unapređenja stan. i zajednice</a:t>
                      </a:r>
                      <a:endParaRPr lang="vi-VN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853.766,65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740.691,50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86,76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266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/>
                        <a:t>  6.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</a:t>
                      </a:r>
                      <a:r>
                        <a:rPr lang="hr-HR" sz="900" u="none" strike="noStrike" noProof="0" dirty="0">
                          <a:latin typeface="+mn-lt"/>
                        </a:rPr>
                        <a:t>07 Zdravstvo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110.566.759,17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48.536.824,30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43,90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66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noProof="0" dirty="0"/>
                        <a:t>  7.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noProof="0" dirty="0">
                          <a:latin typeface="+mn-lt"/>
                        </a:rPr>
                        <a:t>  08 Rekreacija, kultura i religija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2.883.635,75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3.147.922,14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109,17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66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noProof="0" dirty="0"/>
                        <a:t>  8.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noProof="0" dirty="0">
                          <a:latin typeface="+mn-lt"/>
                        </a:rPr>
                        <a:t>  09 Obrazovanje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84.856.130,54</a:t>
                      </a:r>
                      <a:endParaRPr lang="hr-H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80.731.709,05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95,14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866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/>
                        <a:t>  9.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latin typeface="+mn-lt"/>
                        </a:rPr>
                        <a:t>  10 Socijalna zaštita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5.453.799,58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5.553.961,00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101,84</a:t>
                      </a:r>
                      <a:endParaRPr lang="hr-H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 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u="none" strike="noStrike" dirty="0">
                          <a:latin typeface="+mn-lt"/>
                        </a:rPr>
                        <a:t>  </a:t>
                      </a:r>
                      <a:r>
                        <a:rPr lang="en-US" sz="900" b="1" u="none" strike="noStrike" dirty="0">
                          <a:latin typeface="+mn-lt"/>
                        </a:rPr>
                        <a:t>UKUPNO RASHODI I IZDACI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1" i="0" u="none" strike="noStrike" dirty="0">
                          <a:effectLst/>
                          <a:latin typeface="+mn-lt"/>
                        </a:rPr>
                        <a:t>236.008.767,54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1" i="0" u="none" strike="noStrike" dirty="0">
                          <a:effectLst/>
                          <a:latin typeface="+mn-lt"/>
                        </a:rPr>
                        <a:t>168.622.949,13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dirty="0">
                          <a:effectLst/>
                          <a:latin typeface="+mn-lt"/>
                        </a:rPr>
                        <a:t>71,45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Pravokutnik 12"/>
          <p:cNvSpPr/>
          <p:nvPr/>
        </p:nvSpPr>
        <p:spPr>
          <a:xfrm>
            <a:off x="132762" y="1356202"/>
            <a:ext cx="4752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Tablica 4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Usporedni prikaz rashoda i izdataka po funkcijskoj klasifikaciji</a:t>
            </a:r>
            <a:endParaRPr lang="hr-HR" sz="1100" dirty="0"/>
          </a:p>
        </p:txBody>
      </p:sp>
      <p:sp>
        <p:nvSpPr>
          <p:cNvPr id="14" name="Pravokutnik 13"/>
          <p:cNvSpPr/>
          <p:nvPr/>
        </p:nvSpPr>
        <p:spPr>
          <a:xfrm>
            <a:off x="5381836" y="1279662"/>
            <a:ext cx="3024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Grafikon 4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Prikaz udjela rashoda i izdataka po funkcijskoj klasifikaciji u Proračunu Zadarske županije za 2024. godinu</a:t>
            </a:r>
          </a:p>
        </p:txBody>
      </p:sp>
    </p:spTree>
    <p:extLst>
      <p:ext uri="{BB962C8B-B14F-4D97-AF65-F5344CB8AC3E}">
        <p14:creationId xmlns:p14="http://schemas.microsoft.com/office/powerpoint/2010/main" val="1272884714"/>
      </p:ext>
    </p:extLst>
  </p:cSld>
  <p:clrMapOvr>
    <a:masterClrMapping/>
  </p:clrMapOvr>
  <p:transition spd="slow"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403648" y="404664"/>
            <a:ext cx="56166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/>
              <a:t>Planirani rashodi po nositeljima projekata u 2024. godini</a:t>
            </a: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2115EAE3-3AA2-42B0-8E5F-9C22D7369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57717"/>
              </p:ext>
            </p:extLst>
          </p:nvPr>
        </p:nvGraphicFramePr>
        <p:xfrm>
          <a:off x="457200" y="2186781"/>
          <a:ext cx="8229600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84277461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46693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00139519"/>
                    </a:ext>
                  </a:extLst>
                </a:gridCol>
              </a:tblGrid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NOSITELJ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NAZIV PROJEKTA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 2024.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1519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AGRRA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Guide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me Green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10.700,00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8194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AGRRA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Green to Blue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0264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AGRRA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eLabHouse.Rur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3025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AGRRA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Climate Neutral EU Cities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13.396,50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12814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AGRRA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BioIslands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8.200,00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5483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AGRRA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57.296,50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035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INOVACIJA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STEM COUNTY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24.681,00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92816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INOVACIJA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24.681,00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21311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ZADRA NOVA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Zadra Nova za vas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182.964,58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9763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ZADRA NOVA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Stream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3.379.124,23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8800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ZADRA NOVA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TOURAL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42.400,00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4608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ZADRA NOVA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EDIC 2021. - 2025.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39.499,99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8799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ZADRA NOVA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 - projekti u prijavi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100.000,00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98583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ZADRA NOVA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3.743.988,80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94196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KA121 OŠ Bibinje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8683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Erasmus+ KA121 OŠ Nin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54.302,46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14164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Inkluzija 2023/24 - OŠ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910.726,67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88564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Projekt Potpore za pripravništvo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5618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Prehrana u riziku od siromaštva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3.000,00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5648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OŠ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Školska shema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28.300,00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17045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OSNOVNE ŠKOLE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1.038.329,13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0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79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18909</TotalTime>
  <Words>2347</Words>
  <Application>Microsoft Office PowerPoint</Application>
  <PresentationFormat>Prikaz na zaslonu (4:3)</PresentationFormat>
  <Paragraphs>602</Paragraphs>
  <Slides>18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Arial</vt:lpstr>
      <vt:lpstr>Calibri</vt:lpstr>
      <vt:lpstr>Gabriola</vt:lpstr>
      <vt:lpstr>Symbol</vt:lpstr>
      <vt:lpstr>Times New Roman</vt:lpstr>
      <vt:lpstr>Wingdings</vt:lpstr>
      <vt:lpstr>Office tema</vt:lpstr>
      <vt:lpstr> REPUBLIKA HRVATSKA ZADARSKA ŽUPANIJA  PRORAČUN ZADARSKE ŽUPANIJE ZA 2024. GODINU I PROJEKCIJA ZA 2025. i 2026. GODINU - vodič za građane - </vt:lpstr>
      <vt:lpstr>Proračun Zadarske županije za 2024. godinu  i projekcija za 2025. i 2026. godinu</vt:lpstr>
      <vt:lpstr>Proračun Zadarske županije za 2024. godinu  bez proračunskih korisnika</vt:lpstr>
      <vt:lpstr>Ukupni prihodi Proračuna Zadarske županije</vt:lpstr>
      <vt:lpstr>Ukupni rashodi Proračuna Zadarske županije</vt:lpstr>
      <vt:lpstr>Proračunski korisnici Zadarske županije</vt:lpstr>
      <vt:lpstr>  </vt:lpstr>
      <vt:lpstr>  </vt:lpstr>
      <vt:lpstr>PowerPoint prezentacija</vt:lpstr>
      <vt:lpstr>PowerPoint prezentacija</vt:lpstr>
      <vt:lpstr>PowerPoint prezentacija</vt:lpstr>
      <vt:lpstr>Bitne komponente proračuna</vt:lpstr>
      <vt:lpstr> Gospodarsko - razvojna komponenta  </vt:lpstr>
      <vt:lpstr> Socijalna i demografska komponenta  </vt:lpstr>
      <vt:lpstr> Gospodarska komponenta  </vt:lpstr>
      <vt:lpstr>Kultura i šport </vt:lpstr>
      <vt:lpstr>Zaštita i spašavanje </vt:lpstr>
      <vt:lpstr>PowerPoint prezentacija</vt:lpstr>
    </vt:vector>
  </TitlesOfParts>
  <Company>ZADARSKA ŽUPANIJA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HRVATSKA ZADARSKA ŽUPANIJA  PRORAČUN ZADARSKE ŽUPANIJE ZA 2018. GODINU I PROJEKCIJE ZA 2019. i 2020. GODINU - vodič za građane -</dc:title>
  <dc:creator>Katarina</dc:creator>
  <cp:lastModifiedBy>Iva Vanjak</cp:lastModifiedBy>
  <cp:revision>1905</cp:revision>
  <cp:lastPrinted>2023-11-16T13:54:57Z</cp:lastPrinted>
  <dcterms:created xsi:type="dcterms:W3CDTF">2014-10-06T07:52:48Z</dcterms:created>
  <dcterms:modified xsi:type="dcterms:W3CDTF">2023-11-16T14:00:17Z</dcterms:modified>
</cp:coreProperties>
</file>