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54" r:id="rId2"/>
    <p:sldId id="355" r:id="rId3"/>
    <p:sldId id="363" r:id="rId4"/>
    <p:sldId id="353" r:id="rId5"/>
    <p:sldId id="359" r:id="rId6"/>
    <p:sldId id="356" r:id="rId7"/>
    <p:sldId id="357" r:id="rId8"/>
    <p:sldId id="365" r:id="rId9"/>
    <p:sldId id="358" r:id="rId10"/>
    <p:sldId id="328" r:id="rId11"/>
    <p:sldId id="335" r:id="rId12"/>
    <p:sldId id="364" r:id="rId13"/>
    <p:sldId id="337" r:id="rId14"/>
    <p:sldId id="352" r:id="rId15"/>
    <p:sldId id="360" r:id="rId16"/>
    <p:sldId id="362" r:id="rId17"/>
    <p:sldId id="327" r:id="rId18"/>
  </p:sldIdLst>
  <p:sldSz cx="9144000" cy="6858000" type="screen4x3"/>
  <p:notesSz cx="6735763" cy="9866313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Zadana sekcija" id="{9D4C1907-164C-4776-ADEE-7BB347BEB484}">
          <p14:sldIdLst>
            <p14:sldId id="354"/>
            <p14:sldId id="355"/>
            <p14:sldId id="363"/>
            <p14:sldId id="353"/>
            <p14:sldId id="359"/>
            <p14:sldId id="356"/>
            <p14:sldId id="357"/>
            <p14:sldId id="365"/>
            <p14:sldId id="358"/>
          </p14:sldIdLst>
        </p14:section>
        <p14:section name="Sekcija bez naslova" id="{6F440071-0825-4550-BD7E-66E014C1ED6A}">
          <p14:sldIdLst>
            <p14:sldId id="328"/>
            <p14:sldId id="335"/>
            <p14:sldId id="364"/>
            <p14:sldId id="337"/>
            <p14:sldId id="352"/>
            <p14:sldId id="360"/>
            <p14:sldId id="362"/>
            <p14:sldId id="32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an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4C12"/>
    <a:srgbClr val="863DBD"/>
    <a:srgbClr val="BCCFE6"/>
    <a:srgbClr val="CFDDED"/>
    <a:srgbClr val="7896B2"/>
    <a:srgbClr val="0066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rednji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rednji stil 2 - Istic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rednji stil 2 - Istic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rednji stil 2 - Isticanj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Svijetli stil 2 - Isticanj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Svijetli stil 2 - Isticanj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ijetli stil 2 - Isticanj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Svijetli stil 1 - Isticanj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vijetli stil 1 - Isticanj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E9639D4-E3E2-4D34-9284-5A2195B3D0D7}" styleName="Svijetli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8D230F3-CF80-4859-8CE7-A43EE81993B5}" styleName="Svijetli stil 1 - Isticanj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2DE63D5-997A-4646-A377-4702673A728D}" styleName="Svijetli stil 2 - Isticanj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ijetli stil 2 - Isticanj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7292A2E-F333-43FB-9621-5CBBE7FDCDCB}" styleName="Svijetli stil 2 - Isticanj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43" autoAdjust="0"/>
    <p:restoredTop sz="96056" autoAdjust="0"/>
  </p:normalViewPr>
  <p:slideViewPr>
    <p:cSldViewPr>
      <p:cViewPr varScale="1">
        <p:scale>
          <a:sx n="114" d="100"/>
          <a:sy n="114" d="100"/>
        </p:scale>
        <p:origin x="188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52552735870069"/>
          <c:y val="7.2195374015748118E-2"/>
          <c:w val="0.83744289506188063"/>
          <c:h val="0.766694635826775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Plan 2022.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invertIfNegative val="0"/>
          <c:dLbls>
            <c:delete val="1"/>
          </c:dLbls>
          <c:cat>
            <c:numRef>
              <c:f>List1!$A$2:$A$11</c:f>
              <c:numCache>
                <c:formatCode>General</c:formatCode>
                <c:ptCount val="10"/>
                <c:pt idx="0">
                  <c:v>61</c:v>
                </c:pt>
                <c:pt idx="1">
                  <c:v>63</c:v>
                </c:pt>
                <c:pt idx="2">
                  <c:v>64</c:v>
                </c:pt>
                <c:pt idx="3">
                  <c:v>65</c:v>
                </c:pt>
                <c:pt idx="4">
                  <c:v>66</c:v>
                </c:pt>
                <c:pt idx="5">
                  <c:v>67</c:v>
                </c:pt>
                <c:pt idx="6">
                  <c:v>68</c:v>
                </c:pt>
                <c:pt idx="7">
                  <c:v>7</c:v>
                </c:pt>
                <c:pt idx="8">
                  <c:v>8</c:v>
                </c:pt>
              </c:numCache>
            </c:numRef>
          </c:cat>
          <c:val>
            <c:numRef>
              <c:f>List1!$B$2:$B$11</c:f>
              <c:numCache>
                <c:formatCode>#,##0.00</c:formatCode>
                <c:ptCount val="10"/>
                <c:pt idx="0">
                  <c:v>92780000</c:v>
                </c:pt>
                <c:pt idx="1">
                  <c:v>613522365.73000002</c:v>
                </c:pt>
                <c:pt idx="2">
                  <c:v>12635246</c:v>
                </c:pt>
                <c:pt idx="3">
                  <c:v>74362037</c:v>
                </c:pt>
                <c:pt idx="4">
                  <c:v>84270564.329999998</c:v>
                </c:pt>
                <c:pt idx="5">
                  <c:v>648761071</c:v>
                </c:pt>
                <c:pt idx="6">
                  <c:v>2518652.96</c:v>
                </c:pt>
                <c:pt idx="7">
                  <c:v>4438478</c:v>
                </c:pt>
                <c:pt idx="8">
                  <c:v>30167566.649999999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12-4748-8CDF-DE11C0CA1DD1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Prve Izmjene i dopune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delete val="1"/>
          </c:dLbls>
          <c:cat>
            <c:numRef>
              <c:f>List1!$A$2:$A$11</c:f>
              <c:numCache>
                <c:formatCode>General</c:formatCode>
                <c:ptCount val="10"/>
                <c:pt idx="0">
                  <c:v>61</c:v>
                </c:pt>
                <c:pt idx="1">
                  <c:v>63</c:v>
                </c:pt>
                <c:pt idx="2">
                  <c:v>64</c:v>
                </c:pt>
                <c:pt idx="3">
                  <c:v>65</c:v>
                </c:pt>
                <c:pt idx="4">
                  <c:v>66</c:v>
                </c:pt>
                <c:pt idx="5">
                  <c:v>67</c:v>
                </c:pt>
                <c:pt idx="6">
                  <c:v>68</c:v>
                </c:pt>
                <c:pt idx="7">
                  <c:v>7</c:v>
                </c:pt>
                <c:pt idx="8">
                  <c:v>8</c:v>
                </c:pt>
              </c:numCache>
            </c:numRef>
          </c:cat>
          <c:val>
            <c:numRef>
              <c:f>List1!$C$2:$C$11</c:f>
              <c:numCache>
                <c:formatCode>#,##0.00</c:formatCode>
                <c:ptCount val="10"/>
                <c:pt idx="0">
                  <c:v>109422000</c:v>
                </c:pt>
                <c:pt idx="1">
                  <c:v>635372741.19000006</c:v>
                </c:pt>
                <c:pt idx="2">
                  <c:v>12900521</c:v>
                </c:pt>
                <c:pt idx="3">
                  <c:v>79086515.75</c:v>
                </c:pt>
                <c:pt idx="4">
                  <c:v>86874265.540000007</c:v>
                </c:pt>
                <c:pt idx="5">
                  <c:v>647845549.79999995</c:v>
                </c:pt>
                <c:pt idx="6">
                  <c:v>2760514.09</c:v>
                </c:pt>
                <c:pt idx="7">
                  <c:v>209557.97</c:v>
                </c:pt>
                <c:pt idx="8">
                  <c:v>30226526.649999999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12-4748-8CDF-DE11C0CA1DD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4474624"/>
        <c:axId val="34476256"/>
      </c:barChart>
      <c:catAx>
        <c:axId val="34474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 b="1"/>
            </a:pPr>
            <a:endParaRPr lang="sr-Latn-RS"/>
          </a:p>
        </c:txPr>
        <c:crossAx val="34476256"/>
        <c:crosses val="autoZero"/>
        <c:auto val="1"/>
        <c:lblAlgn val="ctr"/>
        <c:lblOffset val="100"/>
        <c:noMultiLvlLbl val="0"/>
      </c:catAx>
      <c:valAx>
        <c:axId val="34476256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000" b="1"/>
                </a:pPr>
                <a:r>
                  <a:rPr lang="hr-HR" sz="1000" b="1" baseline="0" dirty="0"/>
                  <a:t>(mil. kn)</a:t>
                </a:r>
                <a:endParaRPr lang="hr-HR" sz="1000" b="1" dirty="0"/>
              </a:p>
            </c:rich>
          </c:tx>
          <c:layout>
            <c:manualLayout>
              <c:xMode val="edge"/>
              <c:yMode val="edge"/>
              <c:x val="1.9472937269433106E-3"/>
              <c:y val="5.3469488188976526E-4"/>
            </c:manualLayout>
          </c:layout>
          <c:overlay val="0"/>
        </c:title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sz="1000" b="1"/>
            </a:pPr>
            <a:endParaRPr lang="sr-Latn-RS"/>
          </a:p>
        </c:txPr>
        <c:crossAx val="34474624"/>
        <c:crosses val="autoZero"/>
        <c:crossBetween val="between"/>
        <c:dispUnits>
          <c:builtInUnit val="millions"/>
        </c:dispUnits>
      </c:valAx>
    </c:plotArea>
    <c:legend>
      <c:legendPos val="b"/>
      <c:overlay val="0"/>
      <c:txPr>
        <a:bodyPr/>
        <a:lstStyle/>
        <a:p>
          <a:pPr>
            <a:defRPr sz="1100" b="1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77612588500268"/>
          <c:y val="6.1256325054791887E-2"/>
          <c:w val="0.86536344446576641"/>
          <c:h val="0.802947904778256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Plan za 2022.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cat>
            <c:numRef>
              <c:f>List1!$A$2:$A$10</c:f>
              <c:numCache>
                <c:formatCode>General</c:formatCode>
                <c:ptCount val="9"/>
                <c:pt idx="0">
                  <c:v>31</c:v>
                </c:pt>
                <c:pt idx="1">
                  <c:v>32</c:v>
                </c:pt>
                <c:pt idx="2">
                  <c:v>34</c:v>
                </c:pt>
                <c:pt idx="3">
                  <c:v>35</c:v>
                </c:pt>
                <c:pt idx="4">
                  <c:v>36</c:v>
                </c:pt>
                <c:pt idx="5">
                  <c:v>37</c:v>
                </c:pt>
                <c:pt idx="6">
                  <c:v>38</c:v>
                </c:pt>
                <c:pt idx="7">
                  <c:v>4</c:v>
                </c:pt>
                <c:pt idx="8">
                  <c:v>5</c:v>
                </c:pt>
              </c:numCache>
            </c:numRef>
          </c:cat>
          <c:val>
            <c:numRef>
              <c:f>List1!$B$2:$B$10</c:f>
              <c:numCache>
                <c:formatCode>#,##0.00</c:formatCode>
                <c:ptCount val="9"/>
                <c:pt idx="0">
                  <c:v>790533975.22000003</c:v>
                </c:pt>
                <c:pt idx="1">
                  <c:v>403159968.38</c:v>
                </c:pt>
                <c:pt idx="2">
                  <c:v>2553464.84</c:v>
                </c:pt>
                <c:pt idx="3">
                  <c:v>8864607.3900000006</c:v>
                </c:pt>
                <c:pt idx="4">
                  <c:v>61245439.530000001</c:v>
                </c:pt>
                <c:pt idx="5">
                  <c:v>24204708</c:v>
                </c:pt>
                <c:pt idx="6">
                  <c:v>20663201.620000001</c:v>
                </c:pt>
                <c:pt idx="7">
                  <c:v>192752372.02000001</c:v>
                </c:pt>
                <c:pt idx="8">
                  <c:v>4622263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87-4DCB-AA3E-8412A5693391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Prve Izmjene i dopune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numRef>
              <c:f>List1!$A$2:$A$10</c:f>
              <c:numCache>
                <c:formatCode>General</c:formatCode>
                <c:ptCount val="9"/>
                <c:pt idx="0">
                  <c:v>31</c:v>
                </c:pt>
                <c:pt idx="1">
                  <c:v>32</c:v>
                </c:pt>
                <c:pt idx="2">
                  <c:v>34</c:v>
                </c:pt>
                <c:pt idx="3">
                  <c:v>35</c:v>
                </c:pt>
                <c:pt idx="4">
                  <c:v>36</c:v>
                </c:pt>
                <c:pt idx="5">
                  <c:v>37</c:v>
                </c:pt>
                <c:pt idx="6">
                  <c:v>38</c:v>
                </c:pt>
                <c:pt idx="7">
                  <c:v>4</c:v>
                </c:pt>
                <c:pt idx="8">
                  <c:v>5</c:v>
                </c:pt>
              </c:numCache>
            </c:numRef>
          </c:cat>
          <c:val>
            <c:numRef>
              <c:f>List1!$C$2:$C$10</c:f>
              <c:numCache>
                <c:formatCode>#,##0.00</c:formatCode>
                <c:ptCount val="9"/>
                <c:pt idx="0">
                  <c:v>834915997.67999995</c:v>
                </c:pt>
                <c:pt idx="1">
                  <c:v>455657792.97000003</c:v>
                </c:pt>
                <c:pt idx="2">
                  <c:v>2598250.94</c:v>
                </c:pt>
                <c:pt idx="3">
                  <c:v>9580837.9800000004</c:v>
                </c:pt>
                <c:pt idx="4">
                  <c:v>54885031.890000001</c:v>
                </c:pt>
                <c:pt idx="5">
                  <c:v>24846225.280000001</c:v>
                </c:pt>
                <c:pt idx="6">
                  <c:v>20631393.43</c:v>
                </c:pt>
                <c:pt idx="7">
                  <c:v>173934639.05000001</c:v>
                </c:pt>
                <c:pt idx="8">
                  <c:v>4949830.78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87-4DCB-AA3E-8412A56933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465920"/>
        <c:axId val="34476800"/>
      </c:barChart>
      <c:catAx>
        <c:axId val="34465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sr-Latn-RS"/>
          </a:p>
        </c:txPr>
        <c:crossAx val="34476800"/>
        <c:crosses val="autoZero"/>
        <c:auto val="1"/>
        <c:lblAlgn val="ctr"/>
        <c:lblOffset val="100"/>
        <c:noMultiLvlLbl val="0"/>
      </c:catAx>
      <c:valAx>
        <c:axId val="34476800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sr-Latn-RS"/>
          </a:p>
        </c:txPr>
        <c:crossAx val="34465920"/>
        <c:crosses val="autoZero"/>
        <c:crossBetween val="between"/>
        <c:dispUnits>
          <c:builtInUnit val="millions"/>
        </c:dispUnits>
      </c:valAx>
    </c:plotArea>
    <c:legend>
      <c:legendPos val="b"/>
      <c:overlay val="0"/>
      <c:txPr>
        <a:bodyPr/>
        <a:lstStyle/>
        <a:p>
          <a:pPr>
            <a:defRPr sz="1100" b="1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000"/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62992626887611"/>
          <c:y val="4.7994443269744232E-2"/>
          <c:w val="0.62314512248468945"/>
          <c:h val="0.935410402428405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3.7001968503937006E-2"/>
                  <c:y val="2.844666004852403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FAD-4258-B2E9-24D336CB39C2}"/>
                </c:ext>
              </c:extLst>
            </c:dLbl>
            <c:dLbl>
              <c:idx val="1"/>
              <c:layout>
                <c:manualLayout>
                  <c:x val="3.651891951006124E-2"/>
                  <c:y val="5.689332009704910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FAD-4258-B2E9-24D336CB39C2}"/>
                </c:ext>
              </c:extLst>
            </c:dLbl>
            <c:dLbl>
              <c:idx val="2"/>
              <c:layout>
                <c:manualLayout>
                  <c:x val="3.5613030176134292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FAD-4258-B2E9-24D336CB39C2}"/>
                </c:ext>
              </c:extLst>
            </c:dLbl>
            <c:dLbl>
              <c:idx val="3"/>
              <c:layout>
                <c:manualLayout>
                  <c:x val="4.0086614173228396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FAD-4258-B2E9-24D336CB39C2}"/>
                </c:ext>
              </c:extLst>
            </c:dLbl>
            <c:dLbl>
              <c:idx val="4"/>
              <c:layout>
                <c:manualLayout>
                  <c:x val="5.828816710411204E-2"/>
                  <c:y val="-2.844666004852507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FAD-4258-B2E9-24D336CB39C2}"/>
                </c:ext>
              </c:extLst>
            </c:dLbl>
            <c:dLbl>
              <c:idx val="5"/>
              <c:layout>
                <c:manualLayout>
                  <c:x val="3.5613030176134292E-2"/>
                  <c:y val="-5.2151607629141979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FAD-4258-B2E9-24D336CB39C2}"/>
                </c:ext>
              </c:extLst>
            </c:dLbl>
            <c:dLbl>
              <c:idx val="6"/>
              <c:layout>
                <c:manualLayout>
                  <c:x val="0.32907403762029724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FAD-4258-B2E9-24D336CB39C2}"/>
                </c:ext>
              </c:extLst>
            </c:dLbl>
            <c:dLbl>
              <c:idx val="7"/>
              <c:layout>
                <c:manualLayout>
                  <c:x val="0.18786264216972878"/>
                  <c:y val="-5.689332009705066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FAD-4258-B2E9-24D336CB39C2}"/>
                </c:ext>
              </c:extLst>
            </c:dLbl>
            <c:dLbl>
              <c:idx val="8"/>
              <c:layout>
                <c:manualLayout>
                  <c:x val="4.748404023484587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FAD-4258-B2E9-24D336CB39C2}"/>
                </c:ext>
              </c:extLst>
            </c:dLbl>
            <c:dLbl>
              <c:idx val="9"/>
              <c:layout>
                <c:manualLayout>
                  <c:x val="3.9004747335766116E-2"/>
                  <c:y val="2.84466600485250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FAD-4258-B2E9-24D336CB39C2}"/>
                </c:ext>
              </c:extLst>
            </c:dLbl>
            <c:dLbl>
              <c:idx val="10"/>
              <c:layout>
                <c:manualLayout>
                  <c:x val="2.7777777777777728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97D-482E-9FA1-3A93EE8F04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List1!$A$2:$A$12</c:f>
              <c:strCache>
                <c:ptCount val="11"/>
                <c:pt idx="0">
                  <c:v>Hrvatski branitelji, udruge, demografija i soc.politika (41,8)</c:v>
                </c:pt>
                <c:pt idx="1">
                  <c:v>Javna nabava i upr. imovinom (29,9)</c:v>
                </c:pt>
                <c:pt idx="2">
                  <c:v>Pravni i zajednički poslovi (8,5)</c:v>
                </c:pt>
                <c:pt idx="3">
                  <c:v>Pomorsko dobro, more i promet (8,9)</c:v>
                </c:pt>
                <c:pt idx="4">
                  <c:v>Poljoprivreda, ribarstvo i EU fondovi (63,4)</c:v>
                </c:pt>
                <c:pt idx="5">
                  <c:v>Gospodarstvo i turizam (5,8)</c:v>
                </c:pt>
                <c:pt idx="6">
                  <c:v>Prost. uređenje, zaš. okoliša i komun. poslovi (18,7)</c:v>
                </c:pt>
                <c:pt idx="7">
                  <c:v>Zdravstvo (835,0)</c:v>
                </c:pt>
                <c:pt idx="8">
                  <c:v>Obrazovanje, kult. i šport (520,4)</c:v>
                </c:pt>
                <c:pt idx="9">
                  <c:v>Financije i proračun (46,8)</c:v>
                </c:pt>
                <c:pt idx="10">
                  <c:v>Ured župana (2,6)</c:v>
                </c:pt>
              </c:strCache>
            </c:strRef>
          </c:cat>
          <c:val>
            <c:numRef>
              <c:f>List1!$B$2:$B$12</c:f>
              <c:numCache>
                <c:formatCode>0.00%</c:formatCode>
                <c:ptCount val="11"/>
                <c:pt idx="0">
                  <c:v>2.5999999999999999E-2</c:v>
                </c:pt>
                <c:pt idx="1">
                  <c:v>1.7999999999999999E-2</c:v>
                </c:pt>
                <c:pt idx="2">
                  <c:v>5.0000000000000001E-3</c:v>
                </c:pt>
                <c:pt idx="3">
                  <c:v>5.0000000000000001E-3</c:v>
                </c:pt>
                <c:pt idx="4">
                  <c:v>0.04</c:v>
                </c:pt>
                <c:pt idx="5">
                  <c:v>3.0000000000000001E-3</c:v>
                </c:pt>
                <c:pt idx="6">
                  <c:v>1.0999999999999999E-2</c:v>
                </c:pt>
                <c:pt idx="7">
                  <c:v>0.52700000000000002</c:v>
                </c:pt>
                <c:pt idx="8">
                  <c:v>0.32800000000000001</c:v>
                </c:pt>
                <c:pt idx="9">
                  <c:v>2.5999999999999999E-2</c:v>
                </c:pt>
                <c:pt idx="10">
                  <c:v>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FAD-4258-B2E9-24D336CB39C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4466464"/>
        <c:axId val="34479520"/>
      </c:barChart>
      <c:catAx>
        <c:axId val="3446646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Calibri" pitchFamily="34" charset="0"/>
              </a:defRPr>
            </a:pPr>
            <a:endParaRPr lang="sr-Latn-RS"/>
          </a:p>
        </c:txPr>
        <c:crossAx val="34479520"/>
        <c:crosses val="autoZero"/>
        <c:auto val="1"/>
        <c:lblAlgn val="ctr"/>
        <c:lblOffset val="100"/>
        <c:noMultiLvlLbl val="0"/>
      </c:catAx>
      <c:valAx>
        <c:axId val="34479520"/>
        <c:scaling>
          <c:orientation val="minMax"/>
        </c:scaling>
        <c:delete val="1"/>
        <c:axPos val="b"/>
        <c:numFmt formatCode="0%" sourceLinked="0"/>
        <c:majorTickMark val="out"/>
        <c:minorTickMark val="none"/>
        <c:tickLblPos val="none"/>
        <c:crossAx val="34466464"/>
        <c:crosses val="autoZero"/>
        <c:crossBetween val="between"/>
      </c:valAx>
      <c:spPr>
        <a:solidFill>
          <a:schemeClr val="accent4">
            <a:lumMod val="40000"/>
            <a:lumOff val="6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427299874261276"/>
          <c:y val="5.4265748031496072E-2"/>
          <c:w val="0.57871109559255329"/>
          <c:h val="0.9210415846456693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Stupac1</c:v>
                </c:pt>
              </c:strCache>
            </c:strRef>
          </c:tx>
          <c:spPr>
            <a:solidFill>
              <a:srgbClr val="AA4C12"/>
            </a:solidFill>
          </c:spPr>
          <c:invertIfNegative val="0"/>
          <c:dLbls>
            <c:dLbl>
              <c:idx val="0"/>
              <c:layout>
                <c:manualLayout>
                  <c:x val="3.7911156288968982E-2"/>
                  <c:y val="-6.008768671986686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30C-490E-8733-138E177AC781}"/>
                </c:ext>
              </c:extLst>
            </c:dLbl>
            <c:dLbl>
              <c:idx val="1"/>
              <c:layout>
                <c:manualLayout>
                  <c:x val="5.2745956575956772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30C-490E-8733-138E177AC781}"/>
                </c:ext>
              </c:extLst>
            </c:dLbl>
            <c:dLbl>
              <c:idx val="2"/>
              <c:layout>
                <c:manualLayout>
                  <c:x val="3.4614534002971632E-2"/>
                  <c:y val="3.004266057802078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30C-490E-8733-138E177AC781}"/>
                </c:ext>
              </c:extLst>
            </c:dLbl>
            <c:dLbl>
              <c:idx val="3"/>
              <c:layout>
                <c:manualLayout>
                  <c:x val="4.9449334289959478E-2"/>
                  <c:y val="-6.008532115604193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30C-490E-8733-138E177AC781}"/>
                </c:ext>
              </c:extLst>
            </c:dLbl>
            <c:dLbl>
              <c:idx val="4"/>
              <c:layout>
                <c:manualLayout>
                  <c:x val="5.9339201147951708E-2"/>
                  <c:y val="-6.008768671986686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30C-490E-8733-138E177AC781}"/>
                </c:ext>
              </c:extLst>
            </c:dLbl>
            <c:dLbl>
              <c:idx val="5"/>
              <c:layout>
                <c:manualLayout>
                  <c:x val="7.5822182789658882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30C-490E-8733-138E177AC781}"/>
                </c:ext>
              </c:extLst>
            </c:dLbl>
            <c:dLbl>
              <c:idx val="6"/>
              <c:layout>
                <c:manualLayout>
                  <c:x val="0.16977604772886087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30C-490E-8733-138E177AC781}"/>
                </c:ext>
              </c:extLst>
            </c:dLbl>
            <c:dLbl>
              <c:idx val="7"/>
              <c:layout>
                <c:manualLayout>
                  <c:x val="0.30042720121044741"/>
                  <c:y val="-3.004266057802106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30C-490E-8733-138E177AC781}"/>
                </c:ext>
              </c:extLst>
            </c:dLbl>
            <c:dLbl>
              <c:idx val="8"/>
              <c:layout>
                <c:manualLayout>
                  <c:x val="3.7911156288968934E-2"/>
                  <c:y val="6.008532115604157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30C-490E-8733-138E177AC7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List1!$A$2:$A$10</c:f>
              <c:strCache>
                <c:ptCount val="9"/>
                <c:pt idx="0">
                  <c:v>Socijalna zaštita (40,8)</c:v>
                </c:pt>
                <c:pt idx="1">
                  <c:v>Obrazovanje (503,3)</c:v>
                </c:pt>
                <c:pt idx="2">
                  <c:v>Rekreacija, kultura i religija (20,4)</c:v>
                </c:pt>
                <c:pt idx="3">
                  <c:v>Zdravstvo (835,5)</c:v>
                </c:pt>
                <c:pt idx="4">
                  <c:v>Usluge unapređenja stanovanja i zajed.(8,7)</c:v>
                </c:pt>
                <c:pt idx="5">
                  <c:v>Zaštita okoliša (22,8)</c:v>
                </c:pt>
                <c:pt idx="6">
                  <c:v>Ekonomski poslovi (56,2)</c:v>
                </c:pt>
                <c:pt idx="7">
                  <c:v>Javni red i sigurnost (5,4)</c:v>
                </c:pt>
                <c:pt idx="8">
                  <c:v>Opće javne usluge (88,8)</c:v>
                </c:pt>
              </c:strCache>
            </c:strRef>
          </c:cat>
          <c:val>
            <c:numRef>
              <c:f>List1!$B$2:$B$10</c:f>
              <c:numCache>
                <c:formatCode>0.00%</c:formatCode>
                <c:ptCount val="9"/>
                <c:pt idx="0">
                  <c:v>2.5000000000000001E-2</c:v>
                </c:pt>
                <c:pt idx="1">
                  <c:v>0.318</c:v>
                </c:pt>
                <c:pt idx="2">
                  <c:v>1.2E-2</c:v>
                </c:pt>
                <c:pt idx="3">
                  <c:v>0.52800000000000002</c:v>
                </c:pt>
                <c:pt idx="4">
                  <c:v>5.0000000000000001E-3</c:v>
                </c:pt>
                <c:pt idx="5">
                  <c:v>1.4E-2</c:v>
                </c:pt>
                <c:pt idx="6">
                  <c:v>3.5000000000000003E-2</c:v>
                </c:pt>
                <c:pt idx="7">
                  <c:v>3.0000000000000001E-3</c:v>
                </c:pt>
                <c:pt idx="8">
                  <c:v>5.6000000000000001E-2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30C-490E-8733-138E177AC78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4477344"/>
        <c:axId val="34477888"/>
      </c:barChart>
      <c:catAx>
        <c:axId val="344773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Calibri" pitchFamily="34" charset="0"/>
              </a:defRPr>
            </a:pPr>
            <a:endParaRPr lang="sr-Latn-RS"/>
          </a:p>
        </c:txPr>
        <c:crossAx val="34477888"/>
        <c:crosses val="autoZero"/>
        <c:auto val="1"/>
        <c:lblAlgn val="ctr"/>
        <c:lblOffset val="100"/>
        <c:noMultiLvlLbl val="0"/>
      </c:catAx>
      <c:valAx>
        <c:axId val="34477888"/>
        <c:scaling>
          <c:orientation val="minMax"/>
        </c:scaling>
        <c:delete val="1"/>
        <c:axPos val="b"/>
        <c:numFmt formatCode="0.00%" sourceLinked="1"/>
        <c:majorTickMark val="out"/>
        <c:minorTickMark val="none"/>
        <c:tickLblPos val="none"/>
        <c:crossAx val="34477344"/>
        <c:crosses val="autoZero"/>
        <c:crossBetween val="between"/>
      </c:valAx>
      <c:spPr>
        <a:solidFill>
          <a:schemeClr val="accent6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D69540-C5EE-4A3E-8BB1-417CF83C52A3}" type="doc">
      <dgm:prSet loTypeId="urn:microsoft.com/office/officeart/2005/8/layout/list1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hr-HR"/>
        </a:p>
      </dgm:t>
    </dgm:pt>
    <dgm:pt modelId="{D858A00B-872B-4D14-8BCB-FD5DA9704EC1}">
      <dgm:prSet phldrT="[Tekst]" custT="1"/>
      <dgm:spPr/>
      <dgm:t>
        <a:bodyPr/>
        <a:lstStyle/>
        <a:p>
          <a:r>
            <a:rPr lang="hr-HR" sz="1400" b="1" u="none" dirty="0"/>
            <a:t>Prihodi poslovanja</a:t>
          </a:r>
        </a:p>
        <a:p>
          <a:r>
            <a:rPr lang="hr-HR" sz="1400" u="none" dirty="0"/>
            <a:t>1.574.262.107,37 kn</a:t>
          </a:r>
          <a:endParaRPr lang="hr-HR" sz="1400" dirty="0"/>
        </a:p>
      </dgm:t>
    </dgm:pt>
    <dgm:pt modelId="{ADA2C2F6-6DF7-4E7B-9FF9-EA53AC415BEC}" type="parTrans" cxnId="{B2094FB8-45BC-4332-890B-2C2B9EDF0BBC}">
      <dgm:prSet/>
      <dgm:spPr/>
      <dgm:t>
        <a:bodyPr/>
        <a:lstStyle/>
        <a:p>
          <a:endParaRPr lang="hr-HR"/>
        </a:p>
      </dgm:t>
    </dgm:pt>
    <dgm:pt modelId="{DD4E373D-ABF8-4174-8D61-CBAFEA9D7616}" type="sibTrans" cxnId="{B2094FB8-45BC-4332-890B-2C2B9EDF0BBC}">
      <dgm:prSet/>
      <dgm:spPr/>
      <dgm:t>
        <a:bodyPr/>
        <a:lstStyle/>
        <a:p>
          <a:endParaRPr lang="hr-HR"/>
        </a:p>
      </dgm:t>
    </dgm:pt>
    <dgm:pt modelId="{0DBF0460-17AD-49D7-AE13-B162857ACAF4}">
      <dgm:prSet phldrT="[Tekst]" custT="1"/>
      <dgm:spPr/>
      <dgm:t>
        <a:bodyPr/>
        <a:lstStyle/>
        <a:p>
          <a:r>
            <a:rPr lang="hr-HR" sz="1400" b="1" dirty="0"/>
            <a:t>Primici od fin. imovine i zaduživanja</a:t>
          </a:r>
        </a:p>
        <a:p>
          <a:r>
            <a:rPr lang="hr-HR" sz="1400" b="1" dirty="0"/>
            <a:t> </a:t>
          </a:r>
          <a:r>
            <a:rPr lang="hr-HR" sz="1400" b="0" dirty="0"/>
            <a:t>30.226.526,65 kn</a:t>
          </a:r>
        </a:p>
      </dgm:t>
    </dgm:pt>
    <dgm:pt modelId="{F5426032-C706-420B-B3B9-18CC79477F4B}" type="parTrans" cxnId="{DBA659F4-D78C-4C11-97E8-E0D9558334B8}">
      <dgm:prSet/>
      <dgm:spPr/>
      <dgm:t>
        <a:bodyPr/>
        <a:lstStyle/>
        <a:p>
          <a:endParaRPr lang="hr-HR"/>
        </a:p>
      </dgm:t>
    </dgm:pt>
    <dgm:pt modelId="{1465BADE-E651-4D1D-A7FC-51BEEF22B585}" type="sibTrans" cxnId="{DBA659F4-D78C-4C11-97E8-E0D9558334B8}">
      <dgm:prSet/>
      <dgm:spPr/>
      <dgm:t>
        <a:bodyPr/>
        <a:lstStyle/>
        <a:p>
          <a:endParaRPr lang="hr-HR"/>
        </a:p>
      </dgm:t>
    </dgm:pt>
    <dgm:pt modelId="{0740B641-6C4D-4D43-987E-8A98E4A7C33C}">
      <dgm:prSet phldrT="[Tekst]" custT="1"/>
      <dgm:spPr/>
      <dgm:t>
        <a:bodyPr/>
        <a:lstStyle/>
        <a:p>
          <a:r>
            <a:rPr lang="hr-HR" sz="1400" b="1" dirty="0"/>
            <a:t>Prihodi od prodaje nefin. imovine</a:t>
          </a:r>
        </a:p>
        <a:p>
          <a:r>
            <a:rPr lang="hr-HR" sz="1400" dirty="0"/>
            <a:t>209.557,97 kn</a:t>
          </a:r>
        </a:p>
      </dgm:t>
    </dgm:pt>
    <dgm:pt modelId="{64E28D37-A572-4C8F-844D-BB488ADECF84}" type="parTrans" cxnId="{2AA2ECF6-4D47-4EC5-83B3-4A3253BB1082}">
      <dgm:prSet/>
      <dgm:spPr/>
      <dgm:t>
        <a:bodyPr/>
        <a:lstStyle/>
        <a:p>
          <a:endParaRPr lang="hr-HR"/>
        </a:p>
      </dgm:t>
    </dgm:pt>
    <dgm:pt modelId="{0670A606-DF99-4924-A716-690CA6DE5B71}" type="sibTrans" cxnId="{2AA2ECF6-4D47-4EC5-83B3-4A3253BB1082}">
      <dgm:prSet/>
      <dgm:spPr/>
      <dgm:t>
        <a:bodyPr/>
        <a:lstStyle/>
        <a:p>
          <a:endParaRPr lang="hr-HR"/>
        </a:p>
      </dgm:t>
    </dgm:pt>
    <dgm:pt modelId="{5A3839C2-9DFA-4C18-AD73-301A617808C5}">
      <dgm:prSet phldrT="[Tekst]" custT="1"/>
      <dgm:spPr/>
      <dgm:t>
        <a:bodyPr/>
        <a:lstStyle/>
        <a:p>
          <a:r>
            <a:rPr lang="hr-HR" sz="1400" b="1" dirty="0"/>
            <a:t>Preneseni manjak iz 2021. godine</a:t>
          </a:r>
        </a:p>
        <a:p>
          <a:r>
            <a:rPr lang="hr-HR" sz="1400" dirty="0"/>
            <a:t>-22.698.191,99 kn</a:t>
          </a:r>
        </a:p>
      </dgm:t>
    </dgm:pt>
    <dgm:pt modelId="{D89187ED-6184-4939-A810-56BC50D08CC6}" type="parTrans" cxnId="{F3CC750E-61B8-4390-87F5-CD725051E875}">
      <dgm:prSet/>
      <dgm:spPr/>
      <dgm:t>
        <a:bodyPr/>
        <a:lstStyle/>
        <a:p>
          <a:endParaRPr lang="hr-HR"/>
        </a:p>
      </dgm:t>
    </dgm:pt>
    <dgm:pt modelId="{EE3B92C2-1B46-482D-9B11-EE7DA1670A85}" type="sibTrans" cxnId="{F3CC750E-61B8-4390-87F5-CD725051E875}">
      <dgm:prSet/>
      <dgm:spPr/>
      <dgm:t>
        <a:bodyPr/>
        <a:lstStyle/>
        <a:p>
          <a:endParaRPr lang="hr-HR"/>
        </a:p>
      </dgm:t>
    </dgm:pt>
    <dgm:pt modelId="{8BFA097F-0B1B-4DBA-8D4F-8D31392DC1C0}" type="pres">
      <dgm:prSet presAssocID="{4FD69540-C5EE-4A3E-8BB1-417CF83C52A3}" presName="linear" presStyleCnt="0">
        <dgm:presLayoutVars>
          <dgm:dir/>
          <dgm:animLvl val="lvl"/>
          <dgm:resizeHandles val="exact"/>
        </dgm:presLayoutVars>
      </dgm:prSet>
      <dgm:spPr/>
    </dgm:pt>
    <dgm:pt modelId="{B27094A2-6FAF-4666-83B8-0E86EDEA8ED8}" type="pres">
      <dgm:prSet presAssocID="{D858A00B-872B-4D14-8BCB-FD5DA9704EC1}" presName="parentLin" presStyleCnt="0"/>
      <dgm:spPr/>
    </dgm:pt>
    <dgm:pt modelId="{F16C6BB2-9B3A-44EE-8525-9F7A73BDD387}" type="pres">
      <dgm:prSet presAssocID="{D858A00B-872B-4D14-8BCB-FD5DA9704EC1}" presName="parentLeftMargin" presStyleLbl="node1" presStyleIdx="0" presStyleCnt="4"/>
      <dgm:spPr/>
    </dgm:pt>
    <dgm:pt modelId="{435CD82E-5616-4708-AB59-B2A5A12DD9C4}" type="pres">
      <dgm:prSet presAssocID="{D858A00B-872B-4D14-8BCB-FD5DA9704EC1}" presName="parentText" presStyleLbl="node1" presStyleIdx="0" presStyleCnt="4" custScaleX="130718">
        <dgm:presLayoutVars>
          <dgm:chMax val="0"/>
          <dgm:bulletEnabled val="1"/>
        </dgm:presLayoutVars>
      </dgm:prSet>
      <dgm:spPr/>
    </dgm:pt>
    <dgm:pt modelId="{3A692143-F61D-4C2B-8AC0-E7124CFEE2CF}" type="pres">
      <dgm:prSet presAssocID="{D858A00B-872B-4D14-8BCB-FD5DA9704EC1}" presName="negativeSpace" presStyleCnt="0"/>
      <dgm:spPr/>
    </dgm:pt>
    <dgm:pt modelId="{E89A41A0-B893-4009-B8C6-61ABC06F8E28}" type="pres">
      <dgm:prSet presAssocID="{D858A00B-872B-4D14-8BCB-FD5DA9704EC1}" presName="childText" presStyleLbl="conFgAcc1" presStyleIdx="0" presStyleCnt="4">
        <dgm:presLayoutVars>
          <dgm:bulletEnabled val="1"/>
        </dgm:presLayoutVars>
      </dgm:prSet>
      <dgm:spPr/>
    </dgm:pt>
    <dgm:pt modelId="{AA1AEB42-377C-4723-9006-CFAB7C3A52A2}" type="pres">
      <dgm:prSet presAssocID="{DD4E373D-ABF8-4174-8D61-CBAFEA9D7616}" presName="spaceBetweenRectangles" presStyleCnt="0"/>
      <dgm:spPr/>
    </dgm:pt>
    <dgm:pt modelId="{5CCA20C3-95C8-4B81-820E-6D0275A710BD}" type="pres">
      <dgm:prSet presAssocID="{0DBF0460-17AD-49D7-AE13-B162857ACAF4}" presName="parentLin" presStyleCnt="0"/>
      <dgm:spPr/>
    </dgm:pt>
    <dgm:pt modelId="{28B81BE0-34A7-4E5E-81A1-4B67483BD293}" type="pres">
      <dgm:prSet presAssocID="{0DBF0460-17AD-49D7-AE13-B162857ACAF4}" presName="parentLeftMargin" presStyleLbl="node1" presStyleIdx="0" presStyleCnt="4"/>
      <dgm:spPr/>
    </dgm:pt>
    <dgm:pt modelId="{17926B38-A9DE-4302-BEB4-1523A53776F3}" type="pres">
      <dgm:prSet presAssocID="{0DBF0460-17AD-49D7-AE13-B162857ACAF4}" presName="parentText" presStyleLbl="node1" presStyleIdx="1" presStyleCnt="4" custScaleX="130718" custLinFactY="60037" custLinFactNeighborX="-193" custLinFactNeighborY="100000">
        <dgm:presLayoutVars>
          <dgm:chMax val="0"/>
          <dgm:bulletEnabled val="1"/>
        </dgm:presLayoutVars>
      </dgm:prSet>
      <dgm:spPr/>
    </dgm:pt>
    <dgm:pt modelId="{7EFB36B5-A4D1-46BB-92E8-A2CBC70EF1BD}" type="pres">
      <dgm:prSet presAssocID="{0DBF0460-17AD-49D7-AE13-B162857ACAF4}" presName="negativeSpace" presStyleCnt="0"/>
      <dgm:spPr/>
    </dgm:pt>
    <dgm:pt modelId="{4F53389B-63E0-4B2B-A0FA-C30D184AC424}" type="pres">
      <dgm:prSet presAssocID="{0DBF0460-17AD-49D7-AE13-B162857ACAF4}" presName="childText" presStyleLbl="conFgAcc1" presStyleIdx="1" presStyleCnt="4">
        <dgm:presLayoutVars>
          <dgm:bulletEnabled val="1"/>
        </dgm:presLayoutVars>
      </dgm:prSet>
      <dgm:spPr/>
    </dgm:pt>
    <dgm:pt modelId="{518425D6-ED6A-4CCA-B164-DB791A847377}" type="pres">
      <dgm:prSet presAssocID="{1465BADE-E651-4D1D-A7FC-51BEEF22B585}" presName="spaceBetweenRectangles" presStyleCnt="0"/>
      <dgm:spPr/>
    </dgm:pt>
    <dgm:pt modelId="{98E7DDC4-7787-4356-9AE7-8B3EEA1F02C4}" type="pres">
      <dgm:prSet presAssocID="{0740B641-6C4D-4D43-987E-8A98E4A7C33C}" presName="parentLin" presStyleCnt="0"/>
      <dgm:spPr/>
    </dgm:pt>
    <dgm:pt modelId="{84D69325-482C-41F6-89B2-8A87C575FF74}" type="pres">
      <dgm:prSet presAssocID="{0740B641-6C4D-4D43-987E-8A98E4A7C33C}" presName="parentLeftMargin" presStyleLbl="node1" presStyleIdx="1" presStyleCnt="4"/>
      <dgm:spPr/>
    </dgm:pt>
    <dgm:pt modelId="{0CC4C80F-444E-461E-9B35-6C31E8D22168}" type="pres">
      <dgm:prSet presAssocID="{0740B641-6C4D-4D43-987E-8A98E4A7C33C}" presName="parentText" presStyleLbl="node1" presStyleIdx="2" presStyleCnt="4" custScaleX="131453" custLinFactY="-44663" custLinFactNeighborX="-14298" custLinFactNeighborY="-100000">
        <dgm:presLayoutVars>
          <dgm:chMax val="0"/>
          <dgm:bulletEnabled val="1"/>
        </dgm:presLayoutVars>
      </dgm:prSet>
      <dgm:spPr/>
    </dgm:pt>
    <dgm:pt modelId="{4640031A-49CC-4B14-8110-75499F663224}" type="pres">
      <dgm:prSet presAssocID="{0740B641-6C4D-4D43-987E-8A98E4A7C33C}" presName="negativeSpace" presStyleCnt="0"/>
      <dgm:spPr/>
    </dgm:pt>
    <dgm:pt modelId="{0B6DFDE6-CC62-4855-A696-8D31543F3801}" type="pres">
      <dgm:prSet presAssocID="{0740B641-6C4D-4D43-987E-8A98E4A7C33C}" presName="childText" presStyleLbl="conFgAcc1" presStyleIdx="2" presStyleCnt="4" custLinFactY="91698" custLinFactNeighborX="-94609" custLinFactNeighborY="100000">
        <dgm:presLayoutVars>
          <dgm:bulletEnabled val="1"/>
        </dgm:presLayoutVars>
      </dgm:prSet>
      <dgm:spPr/>
    </dgm:pt>
    <dgm:pt modelId="{4E9BBE6E-7011-4A2D-974B-2109475D8B20}" type="pres">
      <dgm:prSet presAssocID="{0670A606-DF99-4924-A716-690CA6DE5B71}" presName="spaceBetweenRectangles" presStyleCnt="0"/>
      <dgm:spPr/>
    </dgm:pt>
    <dgm:pt modelId="{7B801DAB-8F86-4BED-B074-C81E6F677E19}" type="pres">
      <dgm:prSet presAssocID="{5A3839C2-9DFA-4C18-AD73-301A617808C5}" presName="parentLin" presStyleCnt="0"/>
      <dgm:spPr/>
    </dgm:pt>
    <dgm:pt modelId="{9E0B426E-E98E-4A9D-9F0A-7EB891172428}" type="pres">
      <dgm:prSet presAssocID="{5A3839C2-9DFA-4C18-AD73-301A617808C5}" presName="parentLeftMargin" presStyleLbl="node1" presStyleIdx="2" presStyleCnt="4"/>
      <dgm:spPr/>
    </dgm:pt>
    <dgm:pt modelId="{1F3EBFC1-B5F2-4BB9-9E1E-707FF342E013}" type="pres">
      <dgm:prSet presAssocID="{5A3839C2-9DFA-4C18-AD73-301A617808C5}" presName="parentText" presStyleLbl="node1" presStyleIdx="3" presStyleCnt="4" custScaleX="131453">
        <dgm:presLayoutVars>
          <dgm:chMax val="0"/>
          <dgm:bulletEnabled val="1"/>
        </dgm:presLayoutVars>
      </dgm:prSet>
      <dgm:spPr/>
    </dgm:pt>
    <dgm:pt modelId="{9D99F35C-9FB9-439B-9731-A423A941C685}" type="pres">
      <dgm:prSet presAssocID="{5A3839C2-9DFA-4C18-AD73-301A617808C5}" presName="negativeSpace" presStyleCnt="0"/>
      <dgm:spPr/>
    </dgm:pt>
    <dgm:pt modelId="{D63E227D-F084-44B0-86F0-571F9FAED194}" type="pres">
      <dgm:prSet presAssocID="{5A3839C2-9DFA-4C18-AD73-301A617808C5}" presName="childText" presStyleLbl="conFgAcc1" presStyleIdx="3" presStyleCnt="4" custLinFactX="-11811" custLinFactNeighborX="-100000" custLinFactNeighborY="-98864">
        <dgm:presLayoutVars>
          <dgm:bulletEnabled val="1"/>
        </dgm:presLayoutVars>
      </dgm:prSet>
      <dgm:spPr/>
    </dgm:pt>
  </dgm:ptLst>
  <dgm:cxnLst>
    <dgm:cxn modelId="{B87FDD01-A09C-4852-8F8A-DDF2C9C048EC}" type="presOf" srcId="{5A3839C2-9DFA-4C18-AD73-301A617808C5}" destId="{1F3EBFC1-B5F2-4BB9-9E1E-707FF342E013}" srcOrd="1" destOrd="0" presId="urn:microsoft.com/office/officeart/2005/8/layout/list1"/>
    <dgm:cxn modelId="{F3CC750E-61B8-4390-87F5-CD725051E875}" srcId="{4FD69540-C5EE-4A3E-8BB1-417CF83C52A3}" destId="{5A3839C2-9DFA-4C18-AD73-301A617808C5}" srcOrd="3" destOrd="0" parTransId="{D89187ED-6184-4939-A810-56BC50D08CC6}" sibTransId="{EE3B92C2-1B46-482D-9B11-EE7DA1670A85}"/>
    <dgm:cxn modelId="{4672D434-A2F3-48CC-8634-07FF2F14A16C}" type="presOf" srcId="{D858A00B-872B-4D14-8BCB-FD5DA9704EC1}" destId="{435CD82E-5616-4708-AB59-B2A5A12DD9C4}" srcOrd="1" destOrd="0" presId="urn:microsoft.com/office/officeart/2005/8/layout/list1"/>
    <dgm:cxn modelId="{1C354A5C-30D1-4318-BACD-23A87DBF71BD}" type="presOf" srcId="{4FD69540-C5EE-4A3E-8BB1-417CF83C52A3}" destId="{8BFA097F-0B1B-4DBA-8D4F-8D31392DC1C0}" srcOrd="0" destOrd="0" presId="urn:microsoft.com/office/officeart/2005/8/layout/list1"/>
    <dgm:cxn modelId="{9910D582-DC62-433A-9BC2-0DF913CD4D0C}" type="presOf" srcId="{0740B641-6C4D-4D43-987E-8A98E4A7C33C}" destId="{0CC4C80F-444E-461E-9B35-6C31E8D22168}" srcOrd="1" destOrd="0" presId="urn:microsoft.com/office/officeart/2005/8/layout/list1"/>
    <dgm:cxn modelId="{C0D7D79D-88A4-42C4-ADDF-68303DAACFBF}" type="presOf" srcId="{D858A00B-872B-4D14-8BCB-FD5DA9704EC1}" destId="{F16C6BB2-9B3A-44EE-8525-9F7A73BDD387}" srcOrd="0" destOrd="0" presId="urn:microsoft.com/office/officeart/2005/8/layout/list1"/>
    <dgm:cxn modelId="{E0BB77A2-C16C-4EDB-9430-6263228DBA00}" type="presOf" srcId="{0740B641-6C4D-4D43-987E-8A98E4A7C33C}" destId="{84D69325-482C-41F6-89B2-8A87C575FF74}" srcOrd="0" destOrd="0" presId="urn:microsoft.com/office/officeart/2005/8/layout/list1"/>
    <dgm:cxn modelId="{C36AECA7-5103-4A8D-BE1B-75FC3318FF54}" type="presOf" srcId="{0DBF0460-17AD-49D7-AE13-B162857ACAF4}" destId="{28B81BE0-34A7-4E5E-81A1-4B67483BD293}" srcOrd="0" destOrd="0" presId="urn:microsoft.com/office/officeart/2005/8/layout/list1"/>
    <dgm:cxn modelId="{7274B9B2-CE39-4799-86A3-731EBE767CB6}" type="presOf" srcId="{5A3839C2-9DFA-4C18-AD73-301A617808C5}" destId="{9E0B426E-E98E-4A9D-9F0A-7EB891172428}" srcOrd="0" destOrd="0" presId="urn:microsoft.com/office/officeart/2005/8/layout/list1"/>
    <dgm:cxn modelId="{B2094FB8-45BC-4332-890B-2C2B9EDF0BBC}" srcId="{4FD69540-C5EE-4A3E-8BB1-417CF83C52A3}" destId="{D858A00B-872B-4D14-8BCB-FD5DA9704EC1}" srcOrd="0" destOrd="0" parTransId="{ADA2C2F6-6DF7-4E7B-9FF9-EA53AC415BEC}" sibTransId="{DD4E373D-ABF8-4174-8D61-CBAFEA9D7616}"/>
    <dgm:cxn modelId="{8E386EF2-6919-47CB-8127-78CF94550D11}" type="presOf" srcId="{0DBF0460-17AD-49D7-AE13-B162857ACAF4}" destId="{17926B38-A9DE-4302-BEB4-1523A53776F3}" srcOrd="1" destOrd="0" presId="urn:microsoft.com/office/officeart/2005/8/layout/list1"/>
    <dgm:cxn modelId="{DBA659F4-D78C-4C11-97E8-E0D9558334B8}" srcId="{4FD69540-C5EE-4A3E-8BB1-417CF83C52A3}" destId="{0DBF0460-17AD-49D7-AE13-B162857ACAF4}" srcOrd="1" destOrd="0" parTransId="{F5426032-C706-420B-B3B9-18CC79477F4B}" sibTransId="{1465BADE-E651-4D1D-A7FC-51BEEF22B585}"/>
    <dgm:cxn modelId="{2AA2ECF6-4D47-4EC5-83B3-4A3253BB1082}" srcId="{4FD69540-C5EE-4A3E-8BB1-417CF83C52A3}" destId="{0740B641-6C4D-4D43-987E-8A98E4A7C33C}" srcOrd="2" destOrd="0" parTransId="{64E28D37-A572-4C8F-844D-BB488ADECF84}" sibTransId="{0670A606-DF99-4924-A716-690CA6DE5B71}"/>
    <dgm:cxn modelId="{C2EFD269-161F-46D9-9A36-8191E497E490}" type="presParOf" srcId="{8BFA097F-0B1B-4DBA-8D4F-8D31392DC1C0}" destId="{B27094A2-6FAF-4666-83B8-0E86EDEA8ED8}" srcOrd="0" destOrd="0" presId="urn:microsoft.com/office/officeart/2005/8/layout/list1"/>
    <dgm:cxn modelId="{28FD2937-2485-4C07-AA7C-B43D9585D8DF}" type="presParOf" srcId="{B27094A2-6FAF-4666-83B8-0E86EDEA8ED8}" destId="{F16C6BB2-9B3A-44EE-8525-9F7A73BDD387}" srcOrd="0" destOrd="0" presId="urn:microsoft.com/office/officeart/2005/8/layout/list1"/>
    <dgm:cxn modelId="{A9C0BB6A-0DAD-4205-959C-9E931660E139}" type="presParOf" srcId="{B27094A2-6FAF-4666-83B8-0E86EDEA8ED8}" destId="{435CD82E-5616-4708-AB59-B2A5A12DD9C4}" srcOrd="1" destOrd="0" presId="urn:microsoft.com/office/officeart/2005/8/layout/list1"/>
    <dgm:cxn modelId="{CF36889F-6523-48F8-BBC7-5C4DA6C49E1A}" type="presParOf" srcId="{8BFA097F-0B1B-4DBA-8D4F-8D31392DC1C0}" destId="{3A692143-F61D-4C2B-8AC0-E7124CFEE2CF}" srcOrd="1" destOrd="0" presId="urn:microsoft.com/office/officeart/2005/8/layout/list1"/>
    <dgm:cxn modelId="{56031650-4705-48F4-8A6E-B1229EFA5931}" type="presParOf" srcId="{8BFA097F-0B1B-4DBA-8D4F-8D31392DC1C0}" destId="{E89A41A0-B893-4009-B8C6-61ABC06F8E28}" srcOrd="2" destOrd="0" presId="urn:microsoft.com/office/officeart/2005/8/layout/list1"/>
    <dgm:cxn modelId="{6B62F063-C0F2-45F4-B28B-A2503CCA2276}" type="presParOf" srcId="{8BFA097F-0B1B-4DBA-8D4F-8D31392DC1C0}" destId="{AA1AEB42-377C-4723-9006-CFAB7C3A52A2}" srcOrd="3" destOrd="0" presId="urn:microsoft.com/office/officeart/2005/8/layout/list1"/>
    <dgm:cxn modelId="{DB38E13B-135C-48AF-B8B5-1768014195E5}" type="presParOf" srcId="{8BFA097F-0B1B-4DBA-8D4F-8D31392DC1C0}" destId="{5CCA20C3-95C8-4B81-820E-6D0275A710BD}" srcOrd="4" destOrd="0" presId="urn:microsoft.com/office/officeart/2005/8/layout/list1"/>
    <dgm:cxn modelId="{E5D85F9B-7FBA-442A-954E-C639362CDF38}" type="presParOf" srcId="{5CCA20C3-95C8-4B81-820E-6D0275A710BD}" destId="{28B81BE0-34A7-4E5E-81A1-4B67483BD293}" srcOrd="0" destOrd="0" presId="urn:microsoft.com/office/officeart/2005/8/layout/list1"/>
    <dgm:cxn modelId="{10B635E8-059B-49F2-99D9-35A2F117E4BE}" type="presParOf" srcId="{5CCA20C3-95C8-4B81-820E-6D0275A710BD}" destId="{17926B38-A9DE-4302-BEB4-1523A53776F3}" srcOrd="1" destOrd="0" presId="urn:microsoft.com/office/officeart/2005/8/layout/list1"/>
    <dgm:cxn modelId="{08FAB50D-B708-4CFD-BA2B-7F2B842B15C1}" type="presParOf" srcId="{8BFA097F-0B1B-4DBA-8D4F-8D31392DC1C0}" destId="{7EFB36B5-A4D1-46BB-92E8-A2CBC70EF1BD}" srcOrd="5" destOrd="0" presId="urn:microsoft.com/office/officeart/2005/8/layout/list1"/>
    <dgm:cxn modelId="{818795F0-0B63-4365-9AB5-DAE13DD15E9A}" type="presParOf" srcId="{8BFA097F-0B1B-4DBA-8D4F-8D31392DC1C0}" destId="{4F53389B-63E0-4B2B-A0FA-C30D184AC424}" srcOrd="6" destOrd="0" presId="urn:microsoft.com/office/officeart/2005/8/layout/list1"/>
    <dgm:cxn modelId="{ED19D34B-394F-4D3D-9D28-E96984507142}" type="presParOf" srcId="{8BFA097F-0B1B-4DBA-8D4F-8D31392DC1C0}" destId="{518425D6-ED6A-4CCA-B164-DB791A847377}" srcOrd="7" destOrd="0" presId="urn:microsoft.com/office/officeart/2005/8/layout/list1"/>
    <dgm:cxn modelId="{BE377109-247F-48B1-8C57-F8B7AF275519}" type="presParOf" srcId="{8BFA097F-0B1B-4DBA-8D4F-8D31392DC1C0}" destId="{98E7DDC4-7787-4356-9AE7-8B3EEA1F02C4}" srcOrd="8" destOrd="0" presId="urn:microsoft.com/office/officeart/2005/8/layout/list1"/>
    <dgm:cxn modelId="{A1668A7E-9711-467A-AE0B-A54734268609}" type="presParOf" srcId="{98E7DDC4-7787-4356-9AE7-8B3EEA1F02C4}" destId="{84D69325-482C-41F6-89B2-8A87C575FF74}" srcOrd="0" destOrd="0" presId="urn:microsoft.com/office/officeart/2005/8/layout/list1"/>
    <dgm:cxn modelId="{02F5B893-90FA-4AC1-B7D3-2FB7138A1712}" type="presParOf" srcId="{98E7DDC4-7787-4356-9AE7-8B3EEA1F02C4}" destId="{0CC4C80F-444E-461E-9B35-6C31E8D22168}" srcOrd="1" destOrd="0" presId="urn:microsoft.com/office/officeart/2005/8/layout/list1"/>
    <dgm:cxn modelId="{9EE259FE-3915-4B5D-B556-B9A5AC55791D}" type="presParOf" srcId="{8BFA097F-0B1B-4DBA-8D4F-8D31392DC1C0}" destId="{4640031A-49CC-4B14-8110-75499F663224}" srcOrd="9" destOrd="0" presId="urn:microsoft.com/office/officeart/2005/8/layout/list1"/>
    <dgm:cxn modelId="{896951A8-3F83-4DDA-A5E0-80F915A91216}" type="presParOf" srcId="{8BFA097F-0B1B-4DBA-8D4F-8D31392DC1C0}" destId="{0B6DFDE6-CC62-4855-A696-8D31543F3801}" srcOrd="10" destOrd="0" presId="urn:microsoft.com/office/officeart/2005/8/layout/list1"/>
    <dgm:cxn modelId="{A512833A-41C2-4CB4-BA1A-D5F524C23A1A}" type="presParOf" srcId="{8BFA097F-0B1B-4DBA-8D4F-8D31392DC1C0}" destId="{4E9BBE6E-7011-4A2D-974B-2109475D8B20}" srcOrd="11" destOrd="0" presId="urn:microsoft.com/office/officeart/2005/8/layout/list1"/>
    <dgm:cxn modelId="{37745AFC-7E9A-4192-BA41-3AA26DB2110D}" type="presParOf" srcId="{8BFA097F-0B1B-4DBA-8D4F-8D31392DC1C0}" destId="{7B801DAB-8F86-4BED-B074-C81E6F677E19}" srcOrd="12" destOrd="0" presId="urn:microsoft.com/office/officeart/2005/8/layout/list1"/>
    <dgm:cxn modelId="{C2F5C596-BC57-4DC0-8024-4D088CBACC34}" type="presParOf" srcId="{7B801DAB-8F86-4BED-B074-C81E6F677E19}" destId="{9E0B426E-E98E-4A9D-9F0A-7EB891172428}" srcOrd="0" destOrd="0" presId="urn:microsoft.com/office/officeart/2005/8/layout/list1"/>
    <dgm:cxn modelId="{6C4143BB-E6B5-4BC0-89C1-583D07B12DCE}" type="presParOf" srcId="{7B801DAB-8F86-4BED-B074-C81E6F677E19}" destId="{1F3EBFC1-B5F2-4BB9-9E1E-707FF342E013}" srcOrd="1" destOrd="0" presId="urn:microsoft.com/office/officeart/2005/8/layout/list1"/>
    <dgm:cxn modelId="{4A264957-FD29-41A4-9974-DE1A9E21D9F7}" type="presParOf" srcId="{8BFA097F-0B1B-4DBA-8D4F-8D31392DC1C0}" destId="{9D99F35C-9FB9-439B-9731-A423A941C685}" srcOrd="13" destOrd="0" presId="urn:microsoft.com/office/officeart/2005/8/layout/list1"/>
    <dgm:cxn modelId="{430E2BAB-6464-4E83-B6FA-6D8079FB5B50}" type="presParOf" srcId="{8BFA097F-0B1B-4DBA-8D4F-8D31392DC1C0}" destId="{D63E227D-F084-44B0-86F0-571F9FAED194}" srcOrd="14" destOrd="0" presId="urn:microsoft.com/office/officeart/2005/8/layout/list1"/>
  </dgm:cxnLst>
  <dgm:bg/>
  <dgm:whole>
    <a:ln w="12700" cmpd="sng"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26BE36-E252-491F-AAD2-983F57453A0D}" type="doc">
      <dgm:prSet loTypeId="urn:microsoft.com/office/officeart/2005/8/layout/process4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hr-HR"/>
        </a:p>
      </dgm:t>
    </dgm:pt>
    <dgm:pt modelId="{0E8F3666-0CDF-487A-A0EB-0B445E6DC281}">
      <dgm:prSet phldrT="[Teks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hr-HR" b="1" u="none" dirty="0"/>
            <a:t>Plan za 2022. godinu</a:t>
          </a:r>
          <a:endParaRPr lang="hr-HR" dirty="0"/>
        </a:p>
      </dgm:t>
    </dgm:pt>
    <dgm:pt modelId="{B7C032C1-7D47-4B0A-BAA1-EC841E5EF506}" type="parTrans" cxnId="{6D710EFC-58B7-4AAD-86A5-E95EEFF28CBC}">
      <dgm:prSet/>
      <dgm:spPr/>
      <dgm:t>
        <a:bodyPr/>
        <a:lstStyle/>
        <a:p>
          <a:endParaRPr lang="hr-HR"/>
        </a:p>
      </dgm:t>
    </dgm:pt>
    <dgm:pt modelId="{49399E65-3FC3-4E53-BD1E-830966E1C3B3}" type="sibTrans" cxnId="{6D710EFC-58B7-4AAD-86A5-E95EEFF28CBC}">
      <dgm:prSet/>
      <dgm:spPr/>
      <dgm:t>
        <a:bodyPr/>
        <a:lstStyle/>
        <a:p>
          <a:endParaRPr lang="hr-HR"/>
        </a:p>
      </dgm:t>
    </dgm:pt>
    <dgm:pt modelId="{8752EB39-EF3F-4E60-88D6-7C6C9C0EA8D5}">
      <dgm:prSet phldrT="[Tekst]"/>
      <dgm:spPr/>
      <dgm:t>
        <a:bodyPr/>
        <a:lstStyle/>
        <a:p>
          <a:r>
            <a:rPr lang="hr-HR" b="1" u="none" dirty="0"/>
            <a:t>Izmjene i dopune za 2022. godinu</a:t>
          </a:r>
          <a:endParaRPr lang="hr-HR" dirty="0"/>
        </a:p>
      </dgm:t>
    </dgm:pt>
    <dgm:pt modelId="{60796E6D-CE70-45BE-91F5-9A3CCB782BB1}" type="parTrans" cxnId="{E47C9CF3-AB4E-48BB-82A6-BDCD45F9C424}">
      <dgm:prSet/>
      <dgm:spPr/>
      <dgm:t>
        <a:bodyPr/>
        <a:lstStyle/>
        <a:p>
          <a:endParaRPr lang="hr-HR"/>
        </a:p>
      </dgm:t>
    </dgm:pt>
    <dgm:pt modelId="{94FCF778-1509-445F-95EF-3A5224AA36F7}" type="sibTrans" cxnId="{E47C9CF3-AB4E-48BB-82A6-BDCD45F9C424}">
      <dgm:prSet/>
      <dgm:spPr/>
      <dgm:t>
        <a:bodyPr/>
        <a:lstStyle/>
        <a:p>
          <a:endParaRPr lang="hr-HR"/>
        </a:p>
      </dgm:t>
    </dgm:pt>
    <dgm:pt modelId="{10A0D5B4-1844-4732-B408-8F489F201046}">
      <dgm:prSet phldrT="[Tekst]" custT="1"/>
      <dgm:spPr/>
      <dgm:t>
        <a:bodyPr/>
        <a:lstStyle/>
        <a:p>
          <a:r>
            <a:rPr lang="hr-HR" sz="1800" b="1" u="sng" dirty="0"/>
            <a:t>1.582.000.000,00 kn</a:t>
          </a:r>
          <a:endParaRPr lang="hr-HR" sz="1800" dirty="0"/>
        </a:p>
      </dgm:t>
    </dgm:pt>
    <dgm:pt modelId="{75015A60-AC00-4D79-AD59-9CA1C6173538}" type="parTrans" cxnId="{0FDE90DF-36C0-4F29-99AF-90E5F3DED5D7}">
      <dgm:prSet/>
      <dgm:spPr/>
      <dgm:t>
        <a:bodyPr/>
        <a:lstStyle/>
        <a:p>
          <a:endParaRPr lang="hr-HR"/>
        </a:p>
      </dgm:t>
    </dgm:pt>
    <dgm:pt modelId="{2A6DCE8B-6EE6-464B-9C43-32423D953190}" type="sibTrans" cxnId="{0FDE90DF-36C0-4F29-99AF-90E5F3DED5D7}">
      <dgm:prSet/>
      <dgm:spPr/>
      <dgm:t>
        <a:bodyPr/>
        <a:lstStyle/>
        <a:p>
          <a:endParaRPr lang="hr-HR"/>
        </a:p>
      </dgm:t>
    </dgm:pt>
    <dgm:pt modelId="{9B622B78-48DD-4E28-A0C3-A5A78DA4306F}">
      <dgm:prSet phldrT="[Tekst]"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hr-HR" sz="1800" b="1" u="sng" dirty="0"/>
            <a:t>1.508.600.000,00 kn</a:t>
          </a:r>
          <a:endParaRPr lang="hr-HR" sz="1800" dirty="0"/>
        </a:p>
      </dgm:t>
    </dgm:pt>
    <dgm:pt modelId="{09E5B4A6-1EA5-4A31-BB7E-B507FEA4A4EA}" type="sibTrans" cxnId="{39166907-9414-4293-A069-2C8F2508214A}">
      <dgm:prSet/>
      <dgm:spPr/>
      <dgm:t>
        <a:bodyPr/>
        <a:lstStyle/>
        <a:p>
          <a:endParaRPr lang="hr-HR"/>
        </a:p>
      </dgm:t>
    </dgm:pt>
    <dgm:pt modelId="{D86EB72A-E986-49C2-9919-621F5F39CF13}" type="parTrans" cxnId="{39166907-9414-4293-A069-2C8F2508214A}">
      <dgm:prSet/>
      <dgm:spPr/>
      <dgm:t>
        <a:bodyPr/>
        <a:lstStyle/>
        <a:p>
          <a:endParaRPr lang="hr-HR"/>
        </a:p>
      </dgm:t>
    </dgm:pt>
    <dgm:pt modelId="{3691E4EA-0FC3-40A0-902F-375A40C848C6}" type="pres">
      <dgm:prSet presAssocID="{8F26BE36-E252-491F-AAD2-983F57453A0D}" presName="Name0" presStyleCnt="0">
        <dgm:presLayoutVars>
          <dgm:dir/>
          <dgm:animLvl val="lvl"/>
          <dgm:resizeHandles val="exact"/>
        </dgm:presLayoutVars>
      </dgm:prSet>
      <dgm:spPr/>
    </dgm:pt>
    <dgm:pt modelId="{BF7E4E31-F027-413D-B094-9DEBF58F0A16}" type="pres">
      <dgm:prSet presAssocID="{8752EB39-EF3F-4E60-88D6-7C6C9C0EA8D5}" presName="boxAndChildren" presStyleCnt="0"/>
      <dgm:spPr/>
    </dgm:pt>
    <dgm:pt modelId="{1896A4B6-9FD5-46EC-878E-635C9E9E1691}" type="pres">
      <dgm:prSet presAssocID="{8752EB39-EF3F-4E60-88D6-7C6C9C0EA8D5}" presName="parentTextBox" presStyleLbl="node1" presStyleIdx="0" presStyleCnt="2"/>
      <dgm:spPr/>
    </dgm:pt>
    <dgm:pt modelId="{6AF623C0-3814-43EE-9A05-13F8A7A95A8B}" type="pres">
      <dgm:prSet presAssocID="{8752EB39-EF3F-4E60-88D6-7C6C9C0EA8D5}" presName="entireBox" presStyleLbl="node1" presStyleIdx="0" presStyleCnt="2"/>
      <dgm:spPr/>
    </dgm:pt>
    <dgm:pt modelId="{D1CC19AE-229D-4BFA-B1A4-57ADF158AF28}" type="pres">
      <dgm:prSet presAssocID="{8752EB39-EF3F-4E60-88D6-7C6C9C0EA8D5}" presName="descendantBox" presStyleCnt="0"/>
      <dgm:spPr/>
    </dgm:pt>
    <dgm:pt modelId="{F86DDC54-07A8-4C8C-931B-31A05F11A916}" type="pres">
      <dgm:prSet presAssocID="{10A0D5B4-1844-4732-B408-8F489F201046}" presName="childTextBox" presStyleLbl="fgAccFollowNode1" presStyleIdx="0" presStyleCnt="2">
        <dgm:presLayoutVars>
          <dgm:bulletEnabled val="1"/>
        </dgm:presLayoutVars>
      </dgm:prSet>
      <dgm:spPr/>
    </dgm:pt>
    <dgm:pt modelId="{6575BFFB-8E0B-4AE8-8AC8-A4975C58FE87}" type="pres">
      <dgm:prSet presAssocID="{49399E65-3FC3-4E53-BD1E-830966E1C3B3}" presName="sp" presStyleCnt="0"/>
      <dgm:spPr/>
    </dgm:pt>
    <dgm:pt modelId="{4990A0AF-9919-4A09-BFC5-2FE46AB0BE0F}" type="pres">
      <dgm:prSet presAssocID="{0E8F3666-0CDF-487A-A0EB-0B445E6DC281}" presName="arrowAndChildren" presStyleCnt="0"/>
      <dgm:spPr/>
    </dgm:pt>
    <dgm:pt modelId="{039EE1EC-57F6-478E-A90D-C1ED366C99D7}" type="pres">
      <dgm:prSet presAssocID="{0E8F3666-0CDF-487A-A0EB-0B445E6DC281}" presName="parentTextArrow" presStyleLbl="node1" presStyleIdx="0" presStyleCnt="2"/>
      <dgm:spPr/>
    </dgm:pt>
    <dgm:pt modelId="{9D572A36-63FB-4DFF-80AC-FF5C3A4E0733}" type="pres">
      <dgm:prSet presAssocID="{0E8F3666-0CDF-487A-A0EB-0B445E6DC281}" presName="arrow" presStyleLbl="node1" presStyleIdx="1" presStyleCnt="2" custLinFactNeighborX="-2370" custLinFactNeighborY="-83"/>
      <dgm:spPr/>
    </dgm:pt>
    <dgm:pt modelId="{CC2BA3B8-27FF-4181-900D-E8945C5C7F16}" type="pres">
      <dgm:prSet presAssocID="{0E8F3666-0CDF-487A-A0EB-0B445E6DC281}" presName="descendantArrow" presStyleCnt="0"/>
      <dgm:spPr/>
    </dgm:pt>
    <dgm:pt modelId="{A874D18E-C23D-4AAD-BFB3-DCD43FDAC840}" type="pres">
      <dgm:prSet presAssocID="{9B622B78-48DD-4E28-A0C3-A5A78DA4306F}" presName="childTextArrow" presStyleLbl="fgAccFollowNode1" presStyleIdx="1" presStyleCnt="2">
        <dgm:presLayoutVars>
          <dgm:bulletEnabled val="1"/>
        </dgm:presLayoutVars>
      </dgm:prSet>
      <dgm:spPr/>
    </dgm:pt>
  </dgm:ptLst>
  <dgm:cxnLst>
    <dgm:cxn modelId="{39166907-9414-4293-A069-2C8F2508214A}" srcId="{0E8F3666-0CDF-487A-A0EB-0B445E6DC281}" destId="{9B622B78-48DD-4E28-A0C3-A5A78DA4306F}" srcOrd="0" destOrd="0" parTransId="{D86EB72A-E986-49C2-9919-621F5F39CF13}" sibTransId="{09E5B4A6-1EA5-4A31-BB7E-B507FEA4A4EA}"/>
    <dgm:cxn modelId="{A288612F-9EDD-44D8-A694-86F4D271E0C6}" type="presOf" srcId="{0E8F3666-0CDF-487A-A0EB-0B445E6DC281}" destId="{9D572A36-63FB-4DFF-80AC-FF5C3A4E0733}" srcOrd="1" destOrd="0" presId="urn:microsoft.com/office/officeart/2005/8/layout/process4"/>
    <dgm:cxn modelId="{3F310638-F033-482A-A7D3-BCCD279D5DD9}" type="presOf" srcId="{8F26BE36-E252-491F-AAD2-983F57453A0D}" destId="{3691E4EA-0FC3-40A0-902F-375A40C848C6}" srcOrd="0" destOrd="0" presId="urn:microsoft.com/office/officeart/2005/8/layout/process4"/>
    <dgm:cxn modelId="{67D4943E-B2B6-40D3-AE17-B2BFDEFE6654}" type="presOf" srcId="{9B622B78-48DD-4E28-A0C3-A5A78DA4306F}" destId="{A874D18E-C23D-4AAD-BFB3-DCD43FDAC840}" srcOrd="0" destOrd="0" presId="urn:microsoft.com/office/officeart/2005/8/layout/process4"/>
    <dgm:cxn modelId="{DFF1BD40-7B68-4D89-8465-810DD197383B}" type="presOf" srcId="{8752EB39-EF3F-4E60-88D6-7C6C9C0EA8D5}" destId="{1896A4B6-9FD5-46EC-878E-635C9E9E1691}" srcOrd="0" destOrd="0" presId="urn:microsoft.com/office/officeart/2005/8/layout/process4"/>
    <dgm:cxn modelId="{7AD45E8A-A868-41BF-A7F7-9AF89E0D2BDF}" type="presOf" srcId="{10A0D5B4-1844-4732-B408-8F489F201046}" destId="{F86DDC54-07A8-4C8C-931B-31A05F11A916}" srcOrd="0" destOrd="0" presId="urn:microsoft.com/office/officeart/2005/8/layout/process4"/>
    <dgm:cxn modelId="{0FDE90DF-36C0-4F29-99AF-90E5F3DED5D7}" srcId="{8752EB39-EF3F-4E60-88D6-7C6C9C0EA8D5}" destId="{10A0D5B4-1844-4732-B408-8F489F201046}" srcOrd="0" destOrd="0" parTransId="{75015A60-AC00-4D79-AD59-9CA1C6173538}" sibTransId="{2A6DCE8B-6EE6-464B-9C43-32423D953190}"/>
    <dgm:cxn modelId="{E47C9CF3-AB4E-48BB-82A6-BDCD45F9C424}" srcId="{8F26BE36-E252-491F-AAD2-983F57453A0D}" destId="{8752EB39-EF3F-4E60-88D6-7C6C9C0EA8D5}" srcOrd="1" destOrd="0" parTransId="{60796E6D-CE70-45BE-91F5-9A3CCB782BB1}" sibTransId="{94FCF778-1509-445F-95EF-3A5224AA36F7}"/>
    <dgm:cxn modelId="{DA68F2F5-286B-4740-A1A1-4AC7BED1F4E1}" type="presOf" srcId="{8752EB39-EF3F-4E60-88D6-7C6C9C0EA8D5}" destId="{6AF623C0-3814-43EE-9A05-13F8A7A95A8B}" srcOrd="1" destOrd="0" presId="urn:microsoft.com/office/officeart/2005/8/layout/process4"/>
    <dgm:cxn modelId="{88F8DFF7-780D-493F-B3D3-918002FC4330}" type="presOf" srcId="{0E8F3666-0CDF-487A-A0EB-0B445E6DC281}" destId="{039EE1EC-57F6-478E-A90D-C1ED366C99D7}" srcOrd="0" destOrd="0" presId="urn:microsoft.com/office/officeart/2005/8/layout/process4"/>
    <dgm:cxn modelId="{6D710EFC-58B7-4AAD-86A5-E95EEFF28CBC}" srcId="{8F26BE36-E252-491F-AAD2-983F57453A0D}" destId="{0E8F3666-0CDF-487A-A0EB-0B445E6DC281}" srcOrd="0" destOrd="0" parTransId="{B7C032C1-7D47-4B0A-BAA1-EC841E5EF506}" sibTransId="{49399E65-3FC3-4E53-BD1E-830966E1C3B3}"/>
    <dgm:cxn modelId="{0DFA450F-8051-490E-9531-21FC90E4D70B}" type="presParOf" srcId="{3691E4EA-0FC3-40A0-902F-375A40C848C6}" destId="{BF7E4E31-F027-413D-B094-9DEBF58F0A16}" srcOrd="0" destOrd="0" presId="urn:microsoft.com/office/officeart/2005/8/layout/process4"/>
    <dgm:cxn modelId="{8B10DF43-E43D-41D8-AC1A-AD235F71B11B}" type="presParOf" srcId="{BF7E4E31-F027-413D-B094-9DEBF58F0A16}" destId="{1896A4B6-9FD5-46EC-878E-635C9E9E1691}" srcOrd="0" destOrd="0" presId="urn:microsoft.com/office/officeart/2005/8/layout/process4"/>
    <dgm:cxn modelId="{DFC191BC-1515-4FE8-B9C6-BEF8AD7402FB}" type="presParOf" srcId="{BF7E4E31-F027-413D-B094-9DEBF58F0A16}" destId="{6AF623C0-3814-43EE-9A05-13F8A7A95A8B}" srcOrd="1" destOrd="0" presId="urn:microsoft.com/office/officeart/2005/8/layout/process4"/>
    <dgm:cxn modelId="{05847BA0-B5EB-4212-ABB5-128E5B0AC18A}" type="presParOf" srcId="{BF7E4E31-F027-413D-B094-9DEBF58F0A16}" destId="{D1CC19AE-229D-4BFA-B1A4-57ADF158AF28}" srcOrd="2" destOrd="0" presId="urn:microsoft.com/office/officeart/2005/8/layout/process4"/>
    <dgm:cxn modelId="{399FE88D-9189-455F-9316-90C386E827D3}" type="presParOf" srcId="{D1CC19AE-229D-4BFA-B1A4-57ADF158AF28}" destId="{F86DDC54-07A8-4C8C-931B-31A05F11A916}" srcOrd="0" destOrd="0" presId="urn:microsoft.com/office/officeart/2005/8/layout/process4"/>
    <dgm:cxn modelId="{F3E44FB6-11B0-4B70-8F59-D2EF44061CF5}" type="presParOf" srcId="{3691E4EA-0FC3-40A0-902F-375A40C848C6}" destId="{6575BFFB-8E0B-4AE8-8AC8-A4975C58FE87}" srcOrd="1" destOrd="0" presId="urn:microsoft.com/office/officeart/2005/8/layout/process4"/>
    <dgm:cxn modelId="{CDF149E7-0EB2-4F27-AC28-E667B91BF36C}" type="presParOf" srcId="{3691E4EA-0FC3-40A0-902F-375A40C848C6}" destId="{4990A0AF-9919-4A09-BFC5-2FE46AB0BE0F}" srcOrd="2" destOrd="0" presId="urn:microsoft.com/office/officeart/2005/8/layout/process4"/>
    <dgm:cxn modelId="{AA5AC73C-AD0C-49CF-9DB6-C7EDD325D95E}" type="presParOf" srcId="{4990A0AF-9919-4A09-BFC5-2FE46AB0BE0F}" destId="{039EE1EC-57F6-478E-A90D-C1ED366C99D7}" srcOrd="0" destOrd="0" presId="urn:microsoft.com/office/officeart/2005/8/layout/process4"/>
    <dgm:cxn modelId="{22D9DC48-03A3-4CD7-96CA-22E979BDBEF2}" type="presParOf" srcId="{4990A0AF-9919-4A09-BFC5-2FE46AB0BE0F}" destId="{9D572A36-63FB-4DFF-80AC-FF5C3A4E0733}" srcOrd="1" destOrd="0" presId="urn:microsoft.com/office/officeart/2005/8/layout/process4"/>
    <dgm:cxn modelId="{CB3ADDC2-B752-4AF4-864C-36C1A20F18BB}" type="presParOf" srcId="{4990A0AF-9919-4A09-BFC5-2FE46AB0BE0F}" destId="{CC2BA3B8-27FF-4181-900D-E8945C5C7F16}" srcOrd="2" destOrd="0" presId="urn:microsoft.com/office/officeart/2005/8/layout/process4"/>
    <dgm:cxn modelId="{3D70676A-433B-42D1-BC84-C065700F7E25}" type="presParOf" srcId="{CC2BA3B8-27FF-4181-900D-E8945C5C7F16}" destId="{A874D18E-C23D-4AAD-BFB3-DCD43FDAC84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FD69540-C5EE-4A3E-8BB1-417CF83C52A3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hr-HR"/>
        </a:p>
      </dgm:t>
    </dgm:pt>
    <dgm:pt modelId="{D858A00B-872B-4D14-8BCB-FD5DA9704EC1}">
      <dgm:prSet phldrT="[Tekst]" custT="1"/>
      <dgm:spPr/>
      <dgm:t>
        <a:bodyPr/>
        <a:lstStyle/>
        <a:p>
          <a:r>
            <a:rPr lang="hr-HR" sz="1400" b="1" u="none" dirty="0"/>
            <a:t>Prihodi poslovanja</a:t>
          </a:r>
        </a:p>
        <a:p>
          <a:r>
            <a:rPr lang="hr-HR" sz="1400" dirty="0"/>
            <a:t> 256.575.518,61kn</a:t>
          </a:r>
        </a:p>
      </dgm:t>
    </dgm:pt>
    <dgm:pt modelId="{ADA2C2F6-6DF7-4E7B-9FF9-EA53AC415BEC}" type="parTrans" cxnId="{B2094FB8-45BC-4332-890B-2C2B9EDF0BBC}">
      <dgm:prSet/>
      <dgm:spPr/>
      <dgm:t>
        <a:bodyPr/>
        <a:lstStyle/>
        <a:p>
          <a:endParaRPr lang="hr-HR"/>
        </a:p>
      </dgm:t>
    </dgm:pt>
    <dgm:pt modelId="{DD4E373D-ABF8-4174-8D61-CBAFEA9D7616}" type="sibTrans" cxnId="{B2094FB8-45BC-4332-890B-2C2B9EDF0BBC}">
      <dgm:prSet/>
      <dgm:spPr/>
      <dgm:t>
        <a:bodyPr/>
        <a:lstStyle/>
        <a:p>
          <a:endParaRPr lang="hr-HR"/>
        </a:p>
      </dgm:t>
    </dgm:pt>
    <dgm:pt modelId="{0DBF0460-17AD-49D7-AE13-B162857ACAF4}">
      <dgm:prSet phldrT="[Tekst]" custT="1"/>
      <dgm:spPr/>
      <dgm:t>
        <a:bodyPr/>
        <a:lstStyle/>
        <a:p>
          <a:r>
            <a:rPr lang="hr-HR" sz="1400" b="1" dirty="0"/>
            <a:t>Primici od fin. imovine i zaduživanja</a:t>
          </a:r>
        </a:p>
        <a:p>
          <a:r>
            <a:rPr lang="hr-HR" sz="1400" b="0" dirty="0"/>
            <a:t>  23.800.000,00 kn</a:t>
          </a:r>
        </a:p>
      </dgm:t>
    </dgm:pt>
    <dgm:pt modelId="{F5426032-C706-420B-B3B9-18CC79477F4B}" type="parTrans" cxnId="{DBA659F4-D78C-4C11-97E8-E0D9558334B8}">
      <dgm:prSet/>
      <dgm:spPr/>
      <dgm:t>
        <a:bodyPr/>
        <a:lstStyle/>
        <a:p>
          <a:endParaRPr lang="hr-HR"/>
        </a:p>
      </dgm:t>
    </dgm:pt>
    <dgm:pt modelId="{1465BADE-E651-4D1D-A7FC-51BEEF22B585}" type="sibTrans" cxnId="{DBA659F4-D78C-4C11-97E8-E0D9558334B8}">
      <dgm:prSet/>
      <dgm:spPr/>
      <dgm:t>
        <a:bodyPr/>
        <a:lstStyle/>
        <a:p>
          <a:endParaRPr lang="hr-HR"/>
        </a:p>
      </dgm:t>
    </dgm:pt>
    <dgm:pt modelId="{0740B641-6C4D-4D43-987E-8A98E4A7C33C}">
      <dgm:prSet phldrT="[Tekst]" custT="1"/>
      <dgm:spPr/>
      <dgm:t>
        <a:bodyPr/>
        <a:lstStyle/>
        <a:p>
          <a:r>
            <a:rPr lang="hr-HR" sz="1400" b="1" dirty="0"/>
            <a:t>Prihodi od prodaje nefin. imovine</a:t>
          </a:r>
        </a:p>
        <a:p>
          <a:r>
            <a:rPr lang="hr-HR" sz="1400" dirty="0"/>
            <a:t>  58.000,00 kn</a:t>
          </a:r>
        </a:p>
      </dgm:t>
    </dgm:pt>
    <dgm:pt modelId="{64E28D37-A572-4C8F-844D-BB488ADECF84}" type="parTrans" cxnId="{2AA2ECF6-4D47-4EC5-83B3-4A3253BB1082}">
      <dgm:prSet/>
      <dgm:spPr/>
      <dgm:t>
        <a:bodyPr/>
        <a:lstStyle/>
        <a:p>
          <a:endParaRPr lang="hr-HR"/>
        </a:p>
      </dgm:t>
    </dgm:pt>
    <dgm:pt modelId="{0670A606-DF99-4924-A716-690CA6DE5B71}" type="sibTrans" cxnId="{2AA2ECF6-4D47-4EC5-83B3-4A3253BB1082}">
      <dgm:prSet/>
      <dgm:spPr/>
      <dgm:t>
        <a:bodyPr/>
        <a:lstStyle/>
        <a:p>
          <a:endParaRPr lang="hr-HR"/>
        </a:p>
      </dgm:t>
    </dgm:pt>
    <dgm:pt modelId="{5A3839C2-9DFA-4C18-AD73-301A617808C5}">
      <dgm:prSet phldrT="[Tekst]" custT="1"/>
      <dgm:spPr/>
      <dgm:t>
        <a:bodyPr/>
        <a:lstStyle/>
        <a:p>
          <a:r>
            <a:rPr lang="hr-HR" sz="1400" b="1" dirty="0"/>
            <a:t>Preneseni višak iz 2021. godine</a:t>
          </a:r>
        </a:p>
        <a:p>
          <a:r>
            <a:rPr lang="hr-HR" sz="1400" dirty="0"/>
            <a:t> 14.275.544,74 kn</a:t>
          </a:r>
        </a:p>
      </dgm:t>
    </dgm:pt>
    <dgm:pt modelId="{D89187ED-6184-4939-A810-56BC50D08CC6}" type="parTrans" cxnId="{F3CC750E-61B8-4390-87F5-CD725051E875}">
      <dgm:prSet/>
      <dgm:spPr/>
      <dgm:t>
        <a:bodyPr/>
        <a:lstStyle/>
        <a:p>
          <a:endParaRPr lang="hr-HR"/>
        </a:p>
      </dgm:t>
    </dgm:pt>
    <dgm:pt modelId="{EE3B92C2-1B46-482D-9B11-EE7DA1670A85}" type="sibTrans" cxnId="{F3CC750E-61B8-4390-87F5-CD725051E875}">
      <dgm:prSet/>
      <dgm:spPr/>
      <dgm:t>
        <a:bodyPr/>
        <a:lstStyle/>
        <a:p>
          <a:endParaRPr lang="hr-HR"/>
        </a:p>
      </dgm:t>
    </dgm:pt>
    <dgm:pt modelId="{8BFA097F-0B1B-4DBA-8D4F-8D31392DC1C0}" type="pres">
      <dgm:prSet presAssocID="{4FD69540-C5EE-4A3E-8BB1-417CF83C52A3}" presName="linear" presStyleCnt="0">
        <dgm:presLayoutVars>
          <dgm:dir/>
          <dgm:animLvl val="lvl"/>
          <dgm:resizeHandles val="exact"/>
        </dgm:presLayoutVars>
      </dgm:prSet>
      <dgm:spPr/>
    </dgm:pt>
    <dgm:pt modelId="{B27094A2-6FAF-4666-83B8-0E86EDEA8ED8}" type="pres">
      <dgm:prSet presAssocID="{D858A00B-872B-4D14-8BCB-FD5DA9704EC1}" presName="parentLin" presStyleCnt="0"/>
      <dgm:spPr/>
    </dgm:pt>
    <dgm:pt modelId="{F16C6BB2-9B3A-44EE-8525-9F7A73BDD387}" type="pres">
      <dgm:prSet presAssocID="{D858A00B-872B-4D14-8BCB-FD5DA9704EC1}" presName="parentLeftMargin" presStyleLbl="node1" presStyleIdx="0" presStyleCnt="4"/>
      <dgm:spPr/>
    </dgm:pt>
    <dgm:pt modelId="{435CD82E-5616-4708-AB59-B2A5A12DD9C4}" type="pres">
      <dgm:prSet presAssocID="{D858A00B-872B-4D14-8BCB-FD5DA9704EC1}" presName="parentText" presStyleLbl="node1" presStyleIdx="0" presStyleCnt="4" custScaleX="130718">
        <dgm:presLayoutVars>
          <dgm:chMax val="0"/>
          <dgm:bulletEnabled val="1"/>
        </dgm:presLayoutVars>
      </dgm:prSet>
      <dgm:spPr/>
    </dgm:pt>
    <dgm:pt modelId="{3A692143-F61D-4C2B-8AC0-E7124CFEE2CF}" type="pres">
      <dgm:prSet presAssocID="{D858A00B-872B-4D14-8BCB-FD5DA9704EC1}" presName="negativeSpace" presStyleCnt="0"/>
      <dgm:spPr/>
    </dgm:pt>
    <dgm:pt modelId="{E89A41A0-B893-4009-B8C6-61ABC06F8E28}" type="pres">
      <dgm:prSet presAssocID="{D858A00B-872B-4D14-8BCB-FD5DA9704EC1}" presName="childText" presStyleLbl="conFgAcc1" presStyleIdx="0" presStyleCnt="4">
        <dgm:presLayoutVars>
          <dgm:bulletEnabled val="1"/>
        </dgm:presLayoutVars>
      </dgm:prSet>
      <dgm:spPr/>
    </dgm:pt>
    <dgm:pt modelId="{AA1AEB42-377C-4723-9006-CFAB7C3A52A2}" type="pres">
      <dgm:prSet presAssocID="{DD4E373D-ABF8-4174-8D61-CBAFEA9D7616}" presName="spaceBetweenRectangles" presStyleCnt="0"/>
      <dgm:spPr/>
    </dgm:pt>
    <dgm:pt modelId="{5CCA20C3-95C8-4B81-820E-6D0275A710BD}" type="pres">
      <dgm:prSet presAssocID="{0DBF0460-17AD-49D7-AE13-B162857ACAF4}" presName="parentLin" presStyleCnt="0"/>
      <dgm:spPr/>
    </dgm:pt>
    <dgm:pt modelId="{28B81BE0-34A7-4E5E-81A1-4B67483BD293}" type="pres">
      <dgm:prSet presAssocID="{0DBF0460-17AD-49D7-AE13-B162857ACAF4}" presName="parentLeftMargin" presStyleLbl="node1" presStyleIdx="0" presStyleCnt="4"/>
      <dgm:spPr/>
    </dgm:pt>
    <dgm:pt modelId="{17926B38-A9DE-4302-BEB4-1523A53776F3}" type="pres">
      <dgm:prSet presAssocID="{0DBF0460-17AD-49D7-AE13-B162857ACAF4}" presName="parentText" presStyleLbl="node1" presStyleIdx="1" presStyleCnt="4" custScaleX="130718" custLinFactY="52210" custLinFactNeighborX="-14403" custLinFactNeighborY="100000">
        <dgm:presLayoutVars>
          <dgm:chMax val="0"/>
          <dgm:bulletEnabled val="1"/>
        </dgm:presLayoutVars>
      </dgm:prSet>
      <dgm:spPr/>
    </dgm:pt>
    <dgm:pt modelId="{7EFB36B5-A4D1-46BB-92E8-A2CBC70EF1BD}" type="pres">
      <dgm:prSet presAssocID="{0DBF0460-17AD-49D7-AE13-B162857ACAF4}" presName="negativeSpace" presStyleCnt="0"/>
      <dgm:spPr/>
    </dgm:pt>
    <dgm:pt modelId="{4F53389B-63E0-4B2B-A0FA-C30D184AC424}" type="pres">
      <dgm:prSet presAssocID="{0DBF0460-17AD-49D7-AE13-B162857ACAF4}" presName="childText" presStyleLbl="conFgAcc1" presStyleIdx="1" presStyleCnt="4">
        <dgm:presLayoutVars>
          <dgm:bulletEnabled val="1"/>
        </dgm:presLayoutVars>
      </dgm:prSet>
      <dgm:spPr/>
    </dgm:pt>
    <dgm:pt modelId="{518425D6-ED6A-4CCA-B164-DB791A847377}" type="pres">
      <dgm:prSet presAssocID="{1465BADE-E651-4D1D-A7FC-51BEEF22B585}" presName="spaceBetweenRectangles" presStyleCnt="0"/>
      <dgm:spPr/>
    </dgm:pt>
    <dgm:pt modelId="{98E7DDC4-7787-4356-9AE7-8B3EEA1F02C4}" type="pres">
      <dgm:prSet presAssocID="{0740B641-6C4D-4D43-987E-8A98E4A7C33C}" presName="parentLin" presStyleCnt="0"/>
      <dgm:spPr/>
    </dgm:pt>
    <dgm:pt modelId="{84D69325-482C-41F6-89B2-8A87C575FF74}" type="pres">
      <dgm:prSet presAssocID="{0740B641-6C4D-4D43-987E-8A98E4A7C33C}" presName="parentLeftMargin" presStyleLbl="node1" presStyleIdx="1" presStyleCnt="4"/>
      <dgm:spPr/>
    </dgm:pt>
    <dgm:pt modelId="{0CC4C80F-444E-461E-9B35-6C31E8D22168}" type="pres">
      <dgm:prSet presAssocID="{0740B641-6C4D-4D43-987E-8A98E4A7C33C}" presName="parentText" presStyleLbl="node1" presStyleIdx="2" presStyleCnt="4" custScaleX="131453" custLinFactY="-60784" custLinFactNeighborX="-14299" custLinFactNeighborY="-100000">
        <dgm:presLayoutVars>
          <dgm:chMax val="0"/>
          <dgm:bulletEnabled val="1"/>
        </dgm:presLayoutVars>
      </dgm:prSet>
      <dgm:spPr/>
    </dgm:pt>
    <dgm:pt modelId="{4640031A-49CC-4B14-8110-75499F663224}" type="pres">
      <dgm:prSet presAssocID="{0740B641-6C4D-4D43-987E-8A98E4A7C33C}" presName="negativeSpace" presStyleCnt="0"/>
      <dgm:spPr/>
    </dgm:pt>
    <dgm:pt modelId="{0B6DFDE6-CC62-4855-A696-8D31543F3801}" type="pres">
      <dgm:prSet presAssocID="{0740B641-6C4D-4D43-987E-8A98E4A7C33C}" presName="childText" presStyleLbl="conFgAcc1" presStyleIdx="2" presStyleCnt="4" custLinFactX="-5360" custLinFactY="131541" custLinFactNeighborX="-100000" custLinFactNeighborY="200000">
        <dgm:presLayoutVars>
          <dgm:bulletEnabled val="1"/>
        </dgm:presLayoutVars>
      </dgm:prSet>
      <dgm:spPr/>
    </dgm:pt>
    <dgm:pt modelId="{4E9BBE6E-7011-4A2D-974B-2109475D8B20}" type="pres">
      <dgm:prSet presAssocID="{0670A606-DF99-4924-A716-690CA6DE5B71}" presName="spaceBetweenRectangles" presStyleCnt="0"/>
      <dgm:spPr/>
    </dgm:pt>
    <dgm:pt modelId="{7B801DAB-8F86-4BED-B074-C81E6F677E19}" type="pres">
      <dgm:prSet presAssocID="{5A3839C2-9DFA-4C18-AD73-301A617808C5}" presName="parentLin" presStyleCnt="0"/>
      <dgm:spPr/>
    </dgm:pt>
    <dgm:pt modelId="{9E0B426E-E98E-4A9D-9F0A-7EB891172428}" type="pres">
      <dgm:prSet presAssocID="{5A3839C2-9DFA-4C18-AD73-301A617808C5}" presName="parentLeftMargin" presStyleLbl="node1" presStyleIdx="2" presStyleCnt="4"/>
      <dgm:spPr/>
    </dgm:pt>
    <dgm:pt modelId="{1F3EBFC1-B5F2-4BB9-9E1E-707FF342E013}" type="pres">
      <dgm:prSet presAssocID="{5A3839C2-9DFA-4C18-AD73-301A617808C5}" presName="parentText" presStyleLbl="node1" presStyleIdx="3" presStyleCnt="4" custScaleX="131453">
        <dgm:presLayoutVars>
          <dgm:chMax val="0"/>
          <dgm:bulletEnabled val="1"/>
        </dgm:presLayoutVars>
      </dgm:prSet>
      <dgm:spPr/>
    </dgm:pt>
    <dgm:pt modelId="{9D99F35C-9FB9-439B-9731-A423A941C685}" type="pres">
      <dgm:prSet presAssocID="{5A3839C2-9DFA-4C18-AD73-301A617808C5}" presName="negativeSpace" presStyleCnt="0"/>
      <dgm:spPr/>
    </dgm:pt>
    <dgm:pt modelId="{D63E227D-F084-44B0-86F0-571F9FAED194}" type="pres">
      <dgm:prSet presAssocID="{5A3839C2-9DFA-4C18-AD73-301A617808C5}" presName="childText" presStyleLbl="conFgAcc1" presStyleIdx="3" presStyleCnt="4" custLinFactY="-43282" custLinFactNeighborY="-100000">
        <dgm:presLayoutVars>
          <dgm:bulletEnabled val="1"/>
        </dgm:presLayoutVars>
      </dgm:prSet>
      <dgm:spPr/>
    </dgm:pt>
  </dgm:ptLst>
  <dgm:cxnLst>
    <dgm:cxn modelId="{63628300-D9FB-4C0D-8CEB-49951BB5FE72}" type="presOf" srcId="{0DBF0460-17AD-49D7-AE13-B162857ACAF4}" destId="{28B81BE0-34A7-4E5E-81A1-4B67483BD293}" srcOrd="0" destOrd="0" presId="urn:microsoft.com/office/officeart/2005/8/layout/list1"/>
    <dgm:cxn modelId="{F3CC750E-61B8-4390-87F5-CD725051E875}" srcId="{4FD69540-C5EE-4A3E-8BB1-417CF83C52A3}" destId="{5A3839C2-9DFA-4C18-AD73-301A617808C5}" srcOrd="3" destOrd="0" parTransId="{D89187ED-6184-4939-A810-56BC50D08CC6}" sibTransId="{EE3B92C2-1B46-482D-9B11-EE7DA1670A85}"/>
    <dgm:cxn modelId="{28754F15-74D5-4AB9-93F7-F5796F571014}" type="presOf" srcId="{5A3839C2-9DFA-4C18-AD73-301A617808C5}" destId="{9E0B426E-E98E-4A9D-9F0A-7EB891172428}" srcOrd="0" destOrd="0" presId="urn:microsoft.com/office/officeart/2005/8/layout/list1"/>
    <dgm:cxn modelId="{513D411D-5F0E-47B3-9377-510105EE89C4}" type="presOf" srcId="{0740B641-6C4D-4D43-987E-8A98E4A7C33C}" destId="{84D69325-482C-41F6-89B2-8A87C575FF74}" srcOrd="0" destOrd="0" presId="urn:microsoft.com/office/officeart/2005/8/layout/list1"/>
    <dgm:cxn modelId="{A1424B5C-0D00-4645-9E53-265978453907}" type="presOf" srcId="{D858A00B-872B-4D14-8BCB-FD5DA9704EC1}" destId="{435CD82E-5616-4708-AB59-B2A5A12DD9C4}" srcOrd="1" destOrd="0" presId="urn:microsoft.com/office/officeart/2005/8/layout/list1"/>
    <dgm:cxn modelId="{0C9F7872-6230-4401-9A44-F6019077A64E}" type="presOf" srcId="{D858A00B-872B-4D14-8BCB-FD5DA9704EC1}" destId="{F16C6BB2-9B3A-44EE-8525-9F7A73BDD387}" srcOrd="0" destOrd="0" presId="urn:microsoft.com/office/officeart/2005/8/layout/list1"/>
    <dgm:cxn modelId="{2AA3F055-8817-43D0-BF56-4AE46E9DFB7D}" type="presOf" srcId="{0DBF0460-17AD-49D7-AE13-B162857ACAF4}" destId="{17926B38-A9DE-4302-BEB4-1523A53776F3}" srcOrd="1" destOrd="0" presId="urn:microsoft.com/office/officeart/2005/8/layout/list1"/>
    <dgm:cxn modelId="{5E953B96-8547-49FA-8285-8A44C33801CC}" type="presOf" srcId="{0740B641-6C4D-4D43-987E-8A98E4A7C33C}" destId="{0CC4C80F-444E-461E-9B35-6C31E8D22168}" srcOrd="1" destOrd="0" presId="urn:microsoft.com/office/officeart/2005/8/layout/list1"/>
    <dgm:cxn modelId="{7C84DAA2-001A-43C6-9DB2-19C9757BE8A3}" type="presOf" srcId="{4FD69540-C5EE-4A3E-8BB1-417CF83C52A3}" destId="{8BFA097F-0B1B-4DBA-8D4F-8D31392DC1C0}" srcOrd="0" destOrd="0" presId="urn:microsoft.com/office/officeart/2005/8/layout/list1"/>
    <dgm:cxn modelId="{32F93CAC-1F97-490D-BD91-AE01A0B753A5}" type="presOf" srcId="{5A3839C2-9DFA-4C18-AD73-301A617808C5}" destId="{1F3EBFC1-B5F2-4BB9-9E1E-707FF342E013}" srcOrd="1" destOrd="0" presId="urn:microsoft.com/office/officeart/2005/8/layout/list1"/>
    <dgm:cxn modelId="{B2094FB8-45BC-4332-890B-2C2B9EDF0BBC}" srcId="{4FD69540-C5EE-4A3E-8BB1-417CF83C52A3}" destId="{D858A00B-872B-4D14-8BCB-FD5DA9704EC1}" srcOrd="0" destOrd="0" parTransId="{ADA2C2F6-6DF7-4E7B-9FF9-EA53AC415BEC}" sibTransId="{DD4E373D-ABF8-4174-8D61-CBAFEA9D7616}"/>
    <dgm:cxn modelId="{DBA659F4-D78C-4C11-97E8-E0D9558334B8}" srcId="{4FD69540-C5EE-4A3E-8BB1-417CF83C52A3}" destId="{0DBF0460-17AD-49D7-AE13-B162857ACAF4}" srcOrd="1" destOrd="0" parTransId="{F5426032-C706-420B-B3B9-18CC79477F4B}" sibTransId="{1465BADE-E651-4D1D-A7FC-51BEEF22B585}"/>
    <dgm:cxn modelId="{2AA2ECF6-4D47-4EC5-83B3-4A3253BB1082}" srcId="{4FD69540-C5EE-4A3E-8BB1-417CF83C52A3}" destId="{0740B641-6C4D-4D43-987E-8A98E4A7C33C}" srcOrd="2" destOrd="0" parTransId="{64E28D37-A572-4C8F-844D-BB488ADECF84}" sibTransId="{0670A606-DF99-4924-A716-690CA6DE5B71}"/>
    <dgm:cxn modelId="{62F3256F-C289-4585-ABA7-30FE56081A4D}" type="presParOf" srcId="{8BFA097F-0B1B-4DBA-8D4F-8D31392DC1C0}" destId="{B27094A2-6FAF-4666-83B8-0E86EDEA8ED8}" srcOrd="0" destOrd="0" presId="urn:microsoft.com/office/officeart/2005/8/layout/list1"/>
    <dgm:cxn modelId="{1321017A-8FE3-44AE-B76C-F7B154BC4DC9}" type="presParOf" srcId="{B27094A2-6FAF-4666-83B8-0E86EDEA8ED8}" destId="{F16C6BB2-9B3A-44EE-8525-9F7A73BDD387}" srcOrd="0" destOrd="0" presId="urn:microsoft.com/office/officeart/2005/8/layout/list1"/>
    <dgm:cxn modelId="{498968E8-280F-4028-8584-F1FBCDCB029C}" type="presParOf" srcId="{B27094A2-6FAF-4666-83B8-0E86EDEA8ED8}" destId="{435CD82E-5616-4708-AB59-B2A5A12DD9C4}" srcOrd="1" destOrd="0" presId="urn:microsoft.com/office/officeart/2005/8/layout/list1"/>
    <dgm:cxn modelId="{B88451D6-C651-426F-8E18-9746B2961F8C}" type="presParOf" srcId="{8BFA097F-0B1B-4DBA-8D4F-8D31392DC1C0}" destId="{3A692143-F61D-4C2B-8AC0-E7124CFEE2CF}" srcOrd="1" destOrd="0" presId="urn:microsoft.com/office/officeart/2005/8/layout/list1"/>
    <dgm:cxn modelId="{B11B2C67-A4C3-41CB-B8B1-BBD9D873ACEB}" type="presParOf" srcId="{8BFA097F-0B1B-4DBA-8D4F-8D31392DC1C0}" destId="{E89A41A0-B893-4009-B8C6-61ABC06F8E28}" srcOrd="2" destOrd="0" presId="urn:microsoft.com/office/officeart/2005/8/layout/list1"/>
    <dgm:cxn modelId="{DDD5A05C-58AC-4224-8F48-952C1D65E67B}" type="presParOf" srcId="{8BFA097F-0B1B-4DBA-8D4F-8D31392DC1C0}" destId="{AA1AEB42-377C-4723-9006-CFAB7C3A52A2}" srcOrd="3" destOrd="0" presId="urn:microsoft.com/office/officeart/2005/8/layout/list1"/>
    <dgm:cxn modelId="{BB74A1A4-41C0-485B-AB06-5513FCCC3D9E}" type="presParOf" srcId="{8BFA097F-0B1B-4DBA-8D4F-8D31392DC1C0}" destId="{5CCA20C3-95C8-4B81-820E-6D0275A710BD}" srcOrd="4" destOrd="0" presId="urn:microsoft.com/office/officeart/2005/8/layout/list1"/>
    <dgm:cxn modelId="{1B58BB8D-3B96-4A2F-AF10-C8F455567927}" type="presParOf" srcId="{5CCA20C3-95C8-4B81-820E-6D0275A710BD}" destId="{28B81BE0-34A7-4E5E-81A1-4B67483BD293}" srcOrd="0" destOrd="0" presId="urn:microsoft.com/office/officeart/2005/8/layout/list1"/>
    <dgm:cxn modelId="{5208A279-A61D-4293-936A-486F638A9E6B}" type="presParOf" srcId="{5CCA20C3-95C8-4B81-820E-6D0275A710BD}" destId="{17926B38-A9DE-4302-BEB4-1523A53776F3}" srcOrd="1" destOrd="0" presId="urn:microsoft.com/office/officeart/2005/8/layout/list1"/>
    <dgm:cxn modelId="{1D416890-F9C1-4C6F-9E5C-0A256FEC4A04}" type="presParOf" srcId="{8BFA097F-0B1B-4DBA-8D4F-8D31392DC1C0}" destId="{7EFB36B5-A4D1-46BB-92E8-A2CBC70EF1BD}" srcOrd="5" destOrd="0" presId="urn:microsoft.com/office/officeart/2005/8/layout/list1"/>
    <dgm:cxn modelId="{6331C661-D6DC-48BB-BF4A-96FF6B72EB0F}" type="presParOf" srcId="{8BFA097F-0B1B-4DBA-8D4F-8D31392DC1C0}" destId="{4F53389B-63E0-4B2B-A0FA-C30D184AC424}" srcOrd="6" destOrd="0" presId="urn:microsoft.com/office/officeart/2005/8/layout/list1"/>
    <dgm:cxn modelId="{2604CE33-508D-4383-A11D-69B02FD22AFC}" type="presParOf" srcId="{8BFA097F-0B1B-4DBA-8D4F-8D31392DC1C0}" destId="{518425D6-ED6A-4CCA-B164-DB791A847377}" srcOrd="7" destOrd="0" presId="urn:microsoft.com/office/officeart/2005/8/layout/list1"/>
    <dgm:cxn modelId="{ADFB2BA1-BBE2-42FD-89B9-4D6D6AB2292A}" type="presParOf" srcId="{8BFA097F-0B1B-4DBA-8D4F-8D31392DC1C0}" destId="{98E7DDC4-7787-4356-9AE7-8B3EEA1F02C4}" srcOrd="8" destOrd="0" presId="urn:microsoft.com/office/officeart/2005/8/layout/list1"/>
    <dgm:cxn modelId="{D75740D9-0B14-420D-BE58-D7C80213E1E4}" type="presParOf" srcId="{98E7DDC4-7787-4356-9AE7-8B3EEA1F02C4}" destId="{84D69325-482C-41F6-89B2-8A87C575FF74}" srcOrd="0" destOrd="0" presId="urn:microsoft.com/office/officeart/2005/8/layout/list1"/>
    <dgm:cxn modelId="{91D82B55-8ED0-49E7-9AD3-E98C2F2C54C8}" type="presParOf" srcId="{98E7DDC4-7787-4356-9AE7-8B3EEA1F02C4}" destId="{0CC4C80F-444E-461E-9B35-6C31E8D22168}" srcOrd="1" destOrd="0" presId="urn:microsoft.com/office/officeart/2005/8/layout/list1"/>
    <dgm:cxn modelId="{1E9C7B8C-5CD7-43E6-97B0-4B34F8012902}" type="presParOf" srcId="{8BFA097F-0B1B-4DBA-8D4F-8D31392DC1C0}" destId="{4640031A-49CC-4B14-8110-75499F663224}" srcOrd="9" destOrd="0" presId="urn:microsoft.com/office/officeart/2005/8/layout/list1"/>
    <dgm:cxn modelId="{5B099E13-9C07-4633-9D97-94B63366E586}" type="presParOf" srcId="{8BFA097F-0B1B-4DBA-8D4F-8D31392DC1C0}" destId="{0B6DFDE6-CC62-4855-A696-8D31543F3801}" srcOrd="10" destOrd="0" presId="urn:microsoft.com/office/officeart/2005/8/layout/list1"/>
    <dgm:cxn modelId="{126DCFB6-3A6F-435B-902A-637CEDEF0E84}" type="presParOf" srcId="{8BFA097F-0B1B-4DBA-8D4F-8D31392DC1C0}" destId="{4E9BBE6E-7011-4A2D-974B-2109475D8B20}" srcOrd="11" destOrd="0" presId="urn:microsoft.com/office/officeart/2005/8/layout/list1"/>
    <dgm:cxn modelId="{3A150651-F4C0-4E8F-87B3-8883A1834A3B}" type="presParOf" srcId="{8BFA097F-0B1B-4DBA-8D4F-8D31392DC1C0}" destId="{7B801DAB-8F86-4BED-B074-C81E6F677E19}" srcOrd="12" destOrd="0" presId="urn:microsoft.com/office/officeart/2005/8/layout/list1"/>
    <dgm:cxn modelId="{C223C194-8E89-4D22-90FD-028AF7C7A2CC}" type="presParOf" srcId="{7B801DAB-8F86-4BED-B074-C81E6F677E19}" destId="{9E0B426E-E98E-4A9D-9F0A-7EB891172428}" srcOrd="0" destOrd="0" presId="urn:microsoft.com/office/officeart/2005/8/layout/list1"/>
    <dgm:cxn modelId="{10200D18-A7DE-4CF3-97BD-AE42CDEE7F96}" type="presParOf" srcId="{7B801DAB-8F86-4BED-B074-C81E6F677E19}" destId="{1F3EBFC1-B5F2-4BB9-9E1E-707FF342E013}" srcOrd="1" destOrd="0" presId="urn:microsoft.com/office/officeart/2005/8/layout/list1"/>
    <dgm:cxn modelId="{BAFD9A82-6DD8-4CD1-9C44-87562F559BA5}" type="presParOf" srcId="{8BFA097F-0B1B-4DBA-8D4F-8D31392DC1C0}" destId="{9D99F35C-9FB9-439B-9731-A423A941C685}" srcOrd="13" destOrd="0" presId="urn:microsoft.com/office/officeart/2005/8/layout/list1"/>
    <dgm:cxn modelId="{7CC15863-E977-4FFC-900C-3B6DF851A902}" type="presParOf" srcId="{8BFA097F-0B1B-4DBA-8D4F-8D31392DC1C0}" destId="{D63E227D-F084-44B0-86F0-571F9FAED194}" srcOrd="14" destOrd="0" presId="urn:microsoft.com/office/officeart/2005/8/layout/list1"/>
  </dgm:cxnLst>
  <dgm:bg/>
  <dgm:whole>
    <a:ln w="12700" cmpd="sng"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F26BE36-E252-491F-AAD2-983F57453A0D}" type="doc">
      <dgm:prSet loTypeId="urn:microsoft.com/office/officeart/2005/8/layout/process4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hr-HR"/>
        </a:p>
      </dgm:t>
    </dgm:pt>
    <dgm:pt modelId="{8752EB39-EF3F-4E60-88D6-7C6C9C0EA8D5}">
      <dgm:prSet phldrT="[Teks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hr-HR" b="1" u="none" dirty="0"/>
            <a:t>Izmjene i dopune za 2022.godinu</a:t>
          </a:r>
          <a:endParaRPr lang="hr-HR" dirty="0"/>
        </a:p>
      </dgm:t>
    </dgm:pt>
    <dgm:pt modelId="{60796E6D-CE70-45BE-91F5-9A3CCB782BB1}" type="parTrans" cxnId="{E47C9CF3-AB4E-48BB-82A6-BDCD45F9C424}">
      <dgm:prSet/>
      <dgm:spPr/>
      <dgm:t>
        <a:bodyPr/>
        <a:lstStyle/>
        <a:p>
          <a:endParaRPr lang="hr-HR"/>
        </a:p>
      </dgm:t>
    </dgm:pt>
    <dgm:pt modelId="{94FCF778-1509-445F-95EF-3A5224AA36F7}" type="sibTrans" cxnId="{E47C9CF3-AB4E-48BB-82A6-BDCD45F9C424}">
      <dgm:prSet/>
      <dgm:spPr/>
      <dgm:t>
        <a:bodyPr/>
        <a:lstStyle/>
        <a:p>
          <a:endParaRPr lang="hr-HR"/>
        </a:p>
      </dgm:t>
    </dgm:pt>
    <dgm:pt modelId="{10A0D5B4-1844-4732-B408-8F489F201046}">
      <dgm:prSet phldrT="[Tekst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hr-HR" sz="1800" b="1" u="sng" dirty="0"/>
            <a:t>294.709.063,35 kn</a:t>
          </a:r>
          <a:endParaRPr lang="hr-HR" sz="1800" dirty="0"/>
        </a:p>
      </dgm:t>
    </dgm:pt>
    <dgm:pt modelId="{75015A60-AC00-4D79-AD59-9CA1C6173538}" type="parTrans" cxnId="{0FDE90DF-36C0-4F29-99AF-90E5F3DED5D7}">
      <dgm:prSet/>
      <dgm:spPr/>
      <dgm:t>
        <a:bodyPr/>
        <a:lstStyle/>
        <a:p>
          <a:endParaRPr lang="hr-HR"/>
        </a:p>
      </dgm:t>
    </dgm:pt>
    <dgm:pt modelId="{2A6DCE8B-6EE6-464B-9C43-32423D953190}" type="sibTrans" cxnId="{0FDE90DF-36C0-4F29-99AF-90E5F3DED5D7}">
      <dgm:prSet/>
      <dgm:spPr/>
      <dgm:t>
        <a:bodyPr/>
        <a:lstStyle/>
        <a:p>
          <a:endParaRPr lang="hr-HR"/>
        </a:p>
      </dgm:t>
    </dgm:pt>
    <dgm:pt modelId="{9B622B78-48DD-4E28-A0C3-A5A78DA4306F}">
      <dgm:prSet phldrT="[Tekst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hr-HR" sz="1800" b="1" u="sng" dirty="0"/>
            <a:t>284.364.411,22 kn</a:t>
          </a:r>
          <a:endParaRPr lang="hr-HR" sz="1800" dirty="0"/>
        </a:p>
      </dgm:t>
    </dgm:pt>
    <dgm:pt modelId="{09E5B4A6-1EA5-4A31-BB7E-B507FEA4A4EA}" type="sibTrans" cxnId="{39166907-9414-4293-A069-2C8F2508214A}">
      <dgm:prSet/>
      <dgm:spPr/>
      <dgm:t>
        <a:bodyPr/>
        <a:lstStyle/>
        <a:p>
          <a:endParaRPr lang="hr-HR"/>
        </a:p>
      </dgm:t>
    </dgm:pt>
    <dgm:pt modelId="{D86EB72A-E986-49C2-9919-621F5F39CF13}" type="parTrans" cxnId="{39166907-9414-4293-A069-2C8F2508214A}">
      <dgm:prSet/>
      <dgm:spPr/>
      <dgm:t>
        <a:bodyPr/>
        <a:lstStyle/>
        <a:p>
          <a:endParaRPr lang="hr-HR"/>
        </a:p>
      </dgm:t>
    </dgm:pt>
    <dgm:pt modelId="{0E8F3666-0CDF-487A-A0EB-0B445E6DC281}">
      <dgm:prSet phldrT="[Teks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hr-HR" b="1" u="none" dirty="0"/>
            <a:t>Plan za 2022. godinu</a:t>
          </a:r>
          <a:endParaRPr lang="hr-HR" dirty="0"/>
        </a:p>
      </dgm:t>
    </dgm:pt>
    <dgm:pt modelId="{49399E65-3FC3-4E53-BD1E-830966E1C3B3}" type="sibTrans" cxnId="{6D710EFC-58B7-4AAD-86A5-E95EEFF28CBC}">
      <dgm:prSet/>
      <dgm:spPr/>
      <dgm:t>
        <a:bodyPr/>
        <a:lstStyle/>
        <a:p>
          <a:endParaRPr lang="hr-HR"/>
        </a:p>
      </dgm:t>
    </dgm:pt>
    <dgm:pt modelId="{B7C032C1-7D47-4B0A-BAA1-EC841E5EF506}" type="parTrans" cxnId="{6D710EFC-58B7-4AAD-86A5-E95EEFF28CBC}">
      <dgm:prSet/>
      <dgm:spPr/>
      <dgm:t>
        <a:bodyPr/>
        <a:lstStyle/>
        <a:p>
          <a:endParaRPr lang="hr-HR"/>
        </a:p>
      </dgm:t>
    </dgm:pt>
    <dgm:pt modelId="{3691E4EA-0FC3-40A0-902F-375A40C848C6}" type="pres">
      <dgm:prSet presAssocID="{8F26BE36-E252-491F-AAD2-983F57453A0D}" presName="Name0" presStyleCnt="0">
        <dgm:presLayoutVars>
          <dgm:dir/>
          <dgm:animLvl val="lvl"/>
          <dgm:resizeHandles val="exact"/>
        </dgm:presLayoutVars>
      </dgm:prSet>
      <dgm:spPr/>
    </dgm:pt>
    <dgm:pt modelId="{BF7E4E31-F027-413D-B094-9DEBF58F0A16}" type="pres">
      <dgm:prSet presAssocID="{8752EB39-EF3F-4E60-88D6-7C6C9C0EA8D5}" presName="boxAndChildren" presStyleCnt="0"/>
      <dgm:spPr/>
    </dgm:pt>
    <dgm:pt modelId="{1896A4B6-9FD5-46EC-878E-635C9E9E1691}" type="pres">
      <dgm:prSet presAssocID="{8752EB39-EF3F-4E60-88D6-7C6C9C0EA8D5}" presName="parentTextBox" presStyleLbl="node1" presStyleIdx="0" presStyleCnt="2"/>
      <dgm:spPr/>
    </dgm:pt>
    <dgm:pt modelId="{6AF623C0-3814-43EE-9A05-13F8A7A95A8B}" type="pres">
      <dgm:prSet presAssocID="{8752EB39-EF3F-4E60-88D6-7C6C9C0EA8D5}" presName="entireBox" presStyleLbl="node1" presStyleIdx="0" presStyleCnt="2"/>
      <dgm:spPr/>
    </dgm:pt>
    <dgm:pt modelId="{D1CC19AE-229D-4BFA-B1A4-57ADF158AF28}" type="pres">
      <dgm:prSet presAssocID="{8752EB39-EF3F-4E60-88D6-7C6C9C0EA8D5}" presName="descendantBox" presStyleCnt="0"/>
      <dgm:spPr/>
    </dgm:pt>
    <dgm:pt modelId="{F86DDC54-07A8-4C8C-931B-31A05F11A916}" type="pres">
      <dgm:prSet presAssocID="{10A0D5B4-1844-4732-B408-8F489F201046}" presName="childTextBox" presStyleLbl="fgAccFollowNode1" presStyleIdx="0" presStyleCnt="2">
        <dgm:presLayoutVars>
          <dgm:bulletEnabled val="1"/>
        </dgm:presLayoutVars>
      </dgm:prSet>
      <dgm:spPr/>
    </dgm:pt>
    <dgm:pt modelId="{6575BFFB-8E0B-4AE8-8AC8-A4975C58FE87}" type="pres">
      <dgm:prSet presAssocID="{49399E65-3FC3-4E53-BD1E-830966E1C3B3}" presName="sp" presStyleCnt="0"/>
      <dgm:spPr/>
    </dgm:pt>
    <dgm:pt modelId="{4990A0AF-9919-4A09-BFC5-2FE46AB0BE0F}" type="pres">
      <dgm:prSet presAssocID="{0E8F3666-0CDF-487A-A0EB-0B445E6DC281}" presName="arrowAndChildren" presStyleCnt="0"/>
      <dgm:spPr/>
    </dgm:pt>
    <dgm:pt modelId="{039EE1EC-57F6-478E-A90D-C1ED366C99D7}" type="pres">
      <dgm:prSet presAssocID="{0E8F3666-0CDF-487A-A0EB-0B445E6DC281}" presName="parentTextArrow" presStyleLbl="node1" presStyleIdx="0" presStyleCnt="2"/>
      <dgm:spPr/>
    </dgm:pt>
    <dgm:pt modelId="{9D572A36-63FB-4DFF-80AC-FF5C3A4E0733}" type="pres">
      <dgm:prSet presAssocID="{0E8F3666-0CDF-487A-A0EB-0B445E6DC281}" presName="arrow" presStyleLbl="node1" presStyleIdx="1" presStyleCnt="2" custLinFactNeighborX="-992" custLinFactNeighborY="-83"/>
      <dgm:spPr/>
    </dgm:pt>
    <dgm:pt modelId="{CC2BA3B8-27FF-4181-900D-E8945C5C7F16}" type="pres">
      <dgm:prSet presAssocID="{0E8F3666-0CDF-487A-A0EB-0B445E6DC281}" presName="descendantArrow" presStyleCnt="0"/>
      <dgm:spPr/>
    </dgm:pt>
    <dgm:pt modelId="{A874D18E-C23D-4AAD-BFB3-DCD43FDAC840}" type="pres">
      <dgm:prSet presAssocID="{9B622B78-48DD-4E28-A0C3-A5A78DA4306F}" presName="childTextArrow" presStyleLbl="fgAccFollowNode1" presStyleIdx="1" presStyleCnt="2">
        <dgm:presLayoutVars>
          <dgm:bulletEnabled val="1"/>
        </dgm:presLayoutVars>
      </dgm:prSet>
      <dgm:spPr/>
    </dgm:pt>
  </dgm:ptLst>
  <dgm:cxnLst>
    <dgm:cxn modelId="{39166907-9414-4293-A069-2C8F2508214A}" srcId="{0E8F3666-0CDF-487A-A0EB-0B445E6DC281}" destId="{9B622B78-48DD-4E28-A0C3-A5A78DA4306F}" srcOrd="0" destOrd="0" parTransId="{D86EB72A-E986-49C2-9919-621F5F39CF13}" sibTransId="{09E5B4A6-1EA5-4A31-BB7E-B507FEA4A4EA}"/>
    <dgm:cxn modelId="{BE738A20-74C6-4697-A638-6CFB1EC15E10}" type="presOf" srcId="{0E8F3666-0CDF-487A-A0EB-0B445E6DC281}" destId="{039EE1EC-57F6-478E-A90D-C1ED366C99D7}" srcOrd="0" destOrd="0" presId="urn:microsoft.com/office/officeart/2005/8/layout/process4"/>
    <dgm:cxn modelId="{72C6BD68-A1F0-4902-A31F-98E85D63B9BB}" type="presOf" srcId="{8752EB39-EF3F-4E60-88D6-7C6C9C0EA8D5}" destId="{1896A4B6-9FD5-46EC-878E-635C9E9E1691}" srcOrd="0" destOrd="0" presId="urn:microsoft.com/office/officeart/2005/8/layout/process4"/>
    <dgm:cxn modelId="{033EBFAA-1835-48CA-A2D1-090093600076}" type="presOf" srcId="{8752EB39-EF3F-4E60-88D6-7C6C9C0EA8D5}" destId="{6AF623C0-3814-43EE-9A05-13F8A7A95A8B}" srcOrd="1" destOrd="0" presId="urn:microsoft.com/office/officeart/2005/8/layout/process4"/>
    <dgm:cxn modelId="{690537B2-9127-4EF4-A865-F9C42511BB52}" type="presOf" srcId="{8F26BE36-E252-491F-AAD2-983F57453A0D}" destId="{3691E4EA-0FC3-40A0-902F-375A40C848C6}" srcOrd="0" destOrd="0" presId="urn:microsoft.com/office/officeart/2005/8/layout/process4"/>
    <dgm:cxn modelId="{D46CEBB8-2824-4B13-A087-FE7DF3C43784}" type="presOf" srcId="{0E8F3666-0CDF-487A-A0EB-0B445E6DC281}" destId="{9D572A36-63FB-4DFF-80AC-FF5C3A4E0733}" srcOrd="1" destOrd="0" presId="urn:microsoft.com/office/officeart/2005/8/layout/process4"/>
    <dgm:cxn modelId="{2F60A4BD-471E-4BB1-842E-A9527BBDDD84}" type="presOf" srcId="{9B622B78-48DD-4E28-A0C3-A5A78DA4306F}" destId="{A874D18E-C23D-4AAD-BFB3-DCD43FDAC840}" srcOrd="0" destOrd="0" presId="urn:microsoft.com/office/officeart/2005/8/layout/process4"/>
    <dgm:cxn modelId="{0FDE90DF-36C0-4F29-99AF-90E5F3DED5D7}" srcId="{8752EB39-EF3F-4E60-88D6-7C6C9C0EA8D5}" destId="{10A0D5B4-1844-4732-B408-8F489F201046}" srcOrd="0" destOrd="0" parTransId="{75015A60-AC00-4D79-AD59-9CA1C6173538}" sibTransId="{2A6DCE8B-6EE6-464B-9C43-32423D953190}"/>
    <dgm:cxn modelId="{C4D719F1-E5F5-4351-BEBC-F2C672064C8C}" type="presOf" srcId="{10A0D5B4-1844-4732-B408-8F489F201046}" destId="{F86DDC54-07A8-4C8C-931B-31A05F11A916}" srcOrd="0" destOrd="0" presId="urn:microsoft.com/office/officeart/2005/8/layout/process4"/>
    <dgm:cxn modelId="{E47C9CF3-AB4E-48BB-82A6-BDCD45F9C424}" srcId="{8F26BE36-E252-491F-AAD2-983F57453A0D}" destId="{8752EB39-EF3F-4E60-88D6-7C6C9C0EA8D5}" srcOrd="1" destOrd="0" parTransId="{60796E6D-CE70-45BE-91F5-9A3CCB782BB1}" sibTransId="{94FCF778-1509-445F-95EF-3A5224AA36F7}"/>
    <dgm:cxn modelId="{6D710EFC-58B7-4AAD-86A5-E95EEFF28CBC}" srcId="{8F26BE36-E252-491F-AAD2-983F57453A0D}" destId="{0E8F3666-0CDF-487A-A0EB-0B445E6DC281}" srcOrd="0" destOrd="0" parTransId="{B7C032C1-7D47-4B0A-BAA1-EC841E5EF506}" sibTransId="{49399E65-3FC3-4E53-BD1E-830966E1C3B3}"/>
    <dgm:cxn modelId="{B3FA7FAC-1DE1-439A-A46E-39730F253DA6}" type="presParOf" srcId="{3691E4EA-0FC3-40A0-902F-375A40C848C6}" destId="{BF7E4E31-F027-413D-B094-9DEBF58F0A16}" srcOrd="0" destOrd="0" presId="urn:microsoft.com/office/officeart/2005/8/layout/process4"/>
    <dgm:cxn modelId="{AB8CB9E7-F520-48F6-BFD7-B8CE8E02BF3E}" type="presParOf" srcId="{BF7E4E31-F027-413D-B094-9DEBF58F0A16}" destId="{1896A4B6-9FD5-46EC-878E-635C9E9E1691}" srcOrd="0" destOrd="0" presId="urn:microsoft.com/office/officeart/2005/8/layout/process4"/>
    <dgm:cxn modelId="{9D56C507-2DCB-4B6E-A2A8-442327078CB8}" type="presParOf" srcId="{BF7E4E31-F027-413D-B094-9DEBF58F0A16}" destId="{6AF623C0-3814-43EE-9A05-13F8A7A95A8B}" srcOrd="1" destOrd="0" presId="urn:microsoft.com/office/officeart/2005/8/layout/process4"/>
    <dgm:cxn modelId="{AF66345C-FDD7-43B4-8EC8-81D332E99813}" type="presParOf" srcId="{BF7E4E31-F027-413D-B094-9DEBF58F0A16}" destId="{D1CC19AE-229D-4BFA-B1A4-57ADF158AF28}" srcOrd="2" destOrd="0" presId="urn:microsoft.com/office/officeart/2005/8/layout/process4"/>
    <dgm:cxn modelId="{906EF418-E207-4818-980D-3421AB3FC050}" type="presParOf" srcId="{D1CC19AE-229D-4BFA-B1A4-57ADF158AF28}" destId="{F86DDC54-07A8-4C8C-931B-31A05F11A916}" srcOrd="0" destOrd="0" presId="urn:microsoft.com/office/officeart/2005/8/layout/process4"/>
    <dgm:cxn modelId="{FD7557CE-5C56-420D-865C-56FD2658360E}" type="presParOf" srcId="{3691E4EA-0FC3-40A0-902F-375A40C848C6}" destId="{6575BFFB-8E0B-4AE8-8AC8-A4975C58FE87}" srcOrd="1" destOrd="0" presId="urn:microsoft.com/office/officeart/2005/8/layout/process4"/>
    <dgm:cxn modelId="{CBADF5BF-995C-473A-8626-3455E443F10C}" type="presParOf" srcId="{3691E4EA-0FC3-40A0-902F-375A40C848C6}" destId="{4990A0AF-9919-4A09-BFC5-2FE46AB0BE0F}" srcOrd="2" destOrd="0" presId="urn:microsoft.com/office/officeart/2005/8/layout/process4"/>
    <dgm:cxn modelId="{801CC251-6E07-49F4-9CD4-8B9DA396606B}" type="presParOf" srcId="{4990A0AF-9919-4A09-BFC5-2FE46AB0BE0F}" destId="{039EE1EC-57F6-478E-A90D-C1ED366C99D7}" srcOrd="0" destOrd="0" presId="urn:microsoft.com/office/officeart/2005/8/layout/process4"/>
    <dgm:cxn modelId="{38AC6873-2FBC-41EC-AB6B-BAB4E705C598}" type="presParOf" srcId="{4990A0AF-9919-4A09-BFC5-2FE46AB0BE0F}" destId="{9D572A36-63FB-4DFF-80AC-FF5C3A4E0733}" srcOrd="1" destOrd="0" presId="urn:microsoft.com/office/officeart/2005/8/layout/process4"/>
    <dgm:cxn modelId="{D4786A59-0DCA-41D4-AE1E-F93190C44202}" type="presParOf" srcId="{4990A0AF-9919-4A09-BFC5-2FE46AB0BE0F}" destId="{CC2BA3B8-27FF-4181-900D-E8945C5C7F16}" srcOrd="2" destOrd="0" presId="urn:microsoft.com/office/officeart/2005/8/layout/process4"/>
    <dgm:cxn modelId="{B1CD417B-458D-469B-93E2-C512BD7D7312}" type="presParOf" srcId="{CC2BA3B8-27FF-4181-900D-E8945C5C7F16}" destId="{A874D18E-C23D-4AAD-BFB3-DCD43FDAC84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CD64414-1755-40BD-88C0-4425CFF12AD4}" type="doc">
      <dgm:prSet loTypeId="urn:microsoft.com/office/officeart/2005/8/layout/cycle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hr-HR"/>
        </a:p>
      </dgm:t>
    </dgm:pt>
    <dgm:pt modelId="{99868694-2B04-4CDC-B8AE-C799EF2F1EC3}">
      <dgm:prSet custT="1"/>
      <dgm:spPr/>
      <dgm:t>
        <a:bodyPr/>
        <a:lstStyle/>
        <a:p>
          <a:r>
            <a:rPr lang="hr-HR" sz="1100" b="1"/>
            <a:t>Osnovne škole osim onih na području grada Zadra - 27</a:t>
          </a:r>
          <a:endParaRPr lang="hr-HR" sz="1100" b="1" dirty="0"/>
        </a:p>
      </dgm:t>
    </dgm:pt>
    <dgm:pt modelId="{1EEE99BC-7EA4-49B6-9149-08E09033A835}" type="parTrans" cxnId="{FA104260-8BAA-42C4-8F22-7E780D4ECCC1}">
      <dgm:prSet/>
      <dgm:spPr/>
      <dgm:t>
        <a:bodyPr/>
        <a:lstStyle/>
        <a:p>
          <a:endParaRPr lang="hr-HR"/>
        </a:p>
      </dgm:t>
    </dgm:pt>
    <dgm:pt modelId="{6A090D69-81CF-47B0-BAA9-2ADD287336F3}" type="sibTrans" cxnId="{FA104260-8BAA-42C4-8F22-7E780D4ECCC1}">
      <dgm:prSet/>
      <dgm:spPr/>
      <dgm:t>
        <a:bodyPr/>
        <a:lstStyle/>
        <a:p>
          <a:endParaRPr lang="hr-HR"/>
        </a:p>
      </dgm:t>
    </dgm:pt>
    <dgm:pt modelId="{ACB2AEB5-1D4B-4A81-9BB7-976A9FF29CB5}">
      <dgm:prSet custT="1"/>
      <dgm:spPr/>
      <dgm:t>
        <a:bodyPr/>
        <a:lstStyle/>
        <a:p>
          <a:r>
            <a:rPr lang="pl-PL" sz="1100" dirty="0"/>
            <a:t>Zavod za prostorno uređenje, JU Natura Jadera - 2 </a:t>
          </a:r>
          <a:endParaRPr lang="hr-HR" sz="1100" dirty="0"/>
        </a:p>
      </dgm:t>
    </dgm:pt>
    <dgm:pt modelId="{32A61A78-7918-457E-8832-1061F1826A75}" type="parTrans" cxnId="{664D9F94-7CF7-4A8D-A1A3-7F77E9A43CC3}">
      <dgm:prSet/>
      <dgm:spPr/>
      <dgm:t>
        <a:bodyPr/>
        <a:lstStyle/>
        <a:p>
          <a:endParaRPr lang="hr-HR"/>
        </a:p>
      </dgm:t>
    </dgm:pt>
    <dgm:pt modelId="{0B3CBCA6-91F4-4452-9961-0541D675092B}" type="sibTrans" cxnId="{664D9F94-7CF7-4A8D-A1A3-7F77E9A43CC3}">
      <dgm:prSet/>
      <dgm:spPr/>
      <dgm:t>
        <a:bodyPr/>
        <a:lstStyle/>
        <a:p>
          <a:endParaRPr lang="hr-HR"/>
        </a:p>
      </dgm:t>
    </dgm:pt>
    <dgm:pt modelId="{42C1943F-5875-4343-90A2-DE096B2F6B2A}">
      <dgm:prSet custT="1"/>
      <dgm:spPr/>
      <dgm:t>
        <a:bodyPr/>
        <a:lstStyle/>
        <a:p>
          <a:r>
            <a:rPr lang="hr-HR" sz="1100" dirty="0"/>
            <a:t>ZADRA, AGRRA, INOVACIJA - 3</a:t>
          </a:r>
        </a:p>
      </dgm:t>
    </dgm:pt>
    <dgm:pt modelId="{FAEFAE6A-0E90-4BD0-8119-B34890B9CF0B}" type="parTrans" cxnId="{68FA2E21-EDCD-4B2D-8336-5715E5015DDC}">
      <dgm:prSet/>
      <dgm:spPr/>
      <dgm:t>
        <a:bodyPr/>
        <a:lstStyle/>
        <a:p>
          <a:endParaRPr lang="hr-HR"/>
        </a:p>
      </dgm:t>
    </dgm:pt>
    <dgm:pt modelId="{ED0EB014-094F-41A8-9FF8-B731C71AE7C3}" type="sibTrans" cxnId="{68FA2E21-EDCD-4B2D-8336-5715E5015DDC}">
      <dgm:prSet/>
      <dgm:spPr/>
      <dgm:t>
        <a:bodyPr/>
        <a:lstStyle/>
        <a:p>
          <a:endParaRPr lang="hr-HR"/>
        </a:p>
      </dgm:t>
    </dgm:pt>
    <dgm:pt modelId="{00E9265C-12AD-47E5-B704-F0CB21BA2991}">
      <dgm:prSet custT="1"/>
      <dgm:spPr/>
      <dgm:t>
        <a:bodyPr/>
        <a:lstStyle/>
        <a:p>
          <a:r>
            <a:rPr lang="hr-HR" sz="1100" dirty="0"/>
            <a:t>Vijeća nacionalnih manjina (albanska, bošnjačka, srpska) - 3</a:t>
          </a:r>
        </a:p>
      </dgm:t>
    </dgm:pt>
    <dgm:pt modelId="{55DA1C23-18A0-4C8E-8F5A-CEA24AE73941}" type="parTrans" cxnId="{A7AFA9EE-3366-414A-B13B-55567542A14E}">
      <dgm:prSet/>
      <dgm:spPr/>
      <dgm:t>
        <a:bodyPr/>
        <a:lstStyle/>
        <a:p>
          <a:endParaRPr lang="hr-HR"/>
        </a:p>
      </dgm:t>
    </dgm:pt>
    <dgm:pt modelId="{4696606E-CEF8-488E-A286-D15B82964A8F}" type="sibTrans" cxnId="{A7AFA9EE-3366-414A-B13B-55567542A14E}">
      <dgm:prSet/>
      <dgm:spPr/>
      <dgm:t>
        <a:bodyPr/>
        <a:lstStyle/>
        <a:p>
          <a:endParaRPr lang="hr-HR"/>
        </a:p>
      </dgm:t>
    </dgm:pt>
    <dgm:pt modelId="{3BE70BAA-F582-40DC-908B-659541993734}">
      <dgm:prSet/>
      <dgm:spPr/>
      <dgm:t>
        <a:bodyPr/>
        <a:lstStyle/>
        <a:p>
          <a:r>
            <a:rPr lang="hr-HR" b="1"/>
            <a:t>Sve srednje škole i Đački dom Zadar - 20</a:t>
          </a:r>
          <a:endParaRPr lang="hr-HR" b="1" dirty="0"/>
        </a:p>
      </dgm:t>
    </dgm:pt>
    <dgm:pt modelId="{E6F4AAC5-6D04-4DA9-95A8-FC4D62317C11}" type="parTrans" cxnId="{B593D216-C969-49BE-B2A7-035FD8AB73AF}">
      <dgm:prSet/>
      <dgm:spPr/>
      <dgm:t>
        <a:bodyPr/>
        <a:lstStyle/>
        <a:p>
          <a:endParaRPr lang="hr-HR"/>
        </a:p>
      </dgm:t>
    </dgm:pt>
    <dgm:pt modelId="{45C1ABB0-ABA1-47A9-AC73-D2CBCD79E19B}" type="sibTrans" cxnId="{B593D216-C969-49BE-B2A7-035FD8AB73AF}">
      <dgm:prSet/>
      <dgm:spPr/>
      <dgm:t>
        <a:bodyPr/>
        <a:lstStyle/>
        <a:p>
          <a:endParaRPr lang="hr-HR"/>
        </a:p>
      </dgm:t>
    </dgm:pt>
    <dgm:pt modelId="{4761911D-8307-4F84-9374-790994CFEC13}">
      <dgm:prSet/>
      <dgm:spPr/>
      <dgm:t>
        <a:bodyPr/>
        <a:lstStyle/>
        <a:p>
          <a:r>
            <a:rPr lang="pl-PL" dirty="0"/>
            <a:t>Kazalište lutaka, Narodni muzej - 2 </a:t>
          </a:r>
          <a:endParaRPr lang="hr-HR" dirty="0"/>
        </a:p>
      </dgm:t>
    </dgm:pt>
    <dgm:pt modelId="{06F69C06-2F12-416B-8E23-FF66827564A5}" type="parTrans" cxnId="{A08B16BA-23DC-443F-9999-F4EC6BDDAFFC}">
      <dgm:prSet/>
      <dgm:spPr/>
      <dgm:t>
        <a:bodyPr/>
        <a:lstStyle/>
        <a:p>
          <a:endParaRPr lang="hr-HR"/>
        </a:p>
      </dgm:t>
    </dgm:pt>
    <dgm:pt modelId="{58EFAD80-C814-4871-80E2-FAB179A5F3EB}" type="sibTrans" cxnId="{A08B16BA-23DC-443F-9999-F4EC6BDDAFFC}">
      <dgm:prSet/>
      <dgm:spPr/>
      <dgm:t>
        <a:bodyPr/>
        <a:lstStyle/>
        <a:p>
          <a:endParaRPr lang="hr-HR"/>
        </a:p>
      </dgm:t>
    </dgm:pt>
    <dgm:pt modelId="{BE76F737-6BF4-43B7-BBD0-D2C6D330C952}">
      <dgm:prSet/>
      <dgm:spPr/>
      <dgm:t>
        <a:bodyPr/>
        <a:lstStyle/>
        <a:p>
          <a:r>
            <a:rPr lang="hr-HR" b="1"/>
            <a:t>Sve ustanove u zdravstvu i Dom za starije i nemoćne -7 </a:t>
          </a:r>
          <a:endParaRPr lang="hr-HR" dirty="0"/>
        </a:p>
      </dgm:t>
    </dgm:pt>
    <dgm:pt modelId="{DFCD1947-FA58-4B01-9D70-685B741EE463}" type="parTrans" cxnId="{E9D336E3-2FB1-48CC-9BEA-291B17202210}">
      <dgm:prSet/>
      <dgm:spPr/>
      <dgm:t>
        <a:bodyPr/>
        <a:lstStyle/>
        <a:p>
          <a:endParaRPr lang="hr-HR"/>
        </a:p>
      </dgm:t>
    </dgm:pt>
    <dgm:pt modelId="{57070C96-E4F4-47F5-940C-3C5376D67BE4}" type="sibTrans" cxnId="{E9D336E3-2FB1-48CC-9BEA-291B17202210}">
      <dgm:prSet/>
      <dgm:spPr/>
      <dgm:t>
        <a:bodyPr/>
        <a:lstStyle/>
        <a:p>
          <a:endParaRPr lang="hr-HR"/>
        </a:p>
      </dgm:t>
    </dgm:pt>
    <dgm:pt modelId="{1BA78AA0-B0AB-49B2-8B11-CF56D83C2582}" type="pres">
      <dgm:prSet presAssocID="{6CD64414-1755-40BD-88C0-4425CFF12AD4}" presName="cycle" presStyleCnt="0">
        <dgm:presLayoutVars>
          <dgm:dir/>
          <dgm:resizeHandles val="exact"/>
        </dgm:presLayoutVars>
      </dgm:prSet>
      <dgm:spPr/>
    </dgm:pt>
    <dgm:pt modelId="{88847C38-CD35-437E-A0E3-5FE84C4676F7}" type="pres">
      <dgm:prSet presAssocID="{99868694-2B04-4CDC-B8AE-C799EF2F1EC3}" presName="node" presStyleLbl="node1" presStyleIdx="0" presStyleCnt="7">
        <dgm:presLayoutVars>
          <dgm:bulletEnabled val="1"/>
        </dgm:presLayoutVars>
      </dgm:prSet>
      <dgm:spPr/>
    </dgm:pt>
    <dgm:pt modelId="{39230445-0ADE-4D39-BE9B-68EF1D8A2440}" type="pres">
      <dgm:prSet presAssocID="{99868694-2B04-4CDC-B8AE-C799EF2F1EC3}" presName="spNode" presStyleCnt="0"/>
      <dgm:spPr/>
    </dgm:pt>
    <dgm:pt modelId="{8C47F540-C7C8-4A9E-83C0-279A594BF44C}" type="pres">
      <dgm:prSet presAssocID="{6A090D69-81CF-47B0-BAA9-2ADD287336F3}" presName="sibTrans" presStyleLbl="sibTrans1D1" presStyleIdx="0" presStyleCnt="7"/>
      <dgm:spPr/>
    </dgm:pt>
    <dgm:pt modelId="{16CC860C-B324-46F9-8BE5-B6DCA48A51FA}" type="pres">
      <dgm:prSet presAssocID="{4761911D-8307-4F84-9374-790994CFEC13}" presName="node" presStyleLbl="node1" presStyleIdx="1" presStyleCnt="7">
        <dgm:presLayoutVars>
          <dgm:bulletEnabled val="1"/>
        </dgm:presLayoutVars>
      </dgm:prSet>
      <dgm:spPr/>
    </dgm:pt>
    <dgm:pt modelId="{2C11AD9B-1B43-4F76-8BFA-6A66C35761CB}" type="pres">
      <dgm:prSet presAssocID="{4761911D-8307-4F84-9374-790994CFEC13}" presName="spNode" presStyleCnt="0"/>
      <dgm:spPr/>
    </dgm:pt>
    <dgm:pt modelId="{E964956A-673F-4E8C-B571-98E2ABD85107}" type="pres">
      <dgm:prSet presAssocID="{58EFAD80-C814-4871-80E2-FAB179A5F3EB}" presName="sibTrans" presStyleLbl="sibTrans1D1" presStyleIdx="1" presStyleCnt="7"/>
      <dgm:spPr/>
    </dgm:pt>
    <dgm:pt modelId="{A1635F7F-C217-43EC-BD51-BB1CF1A4B5B2}" type="pres">
      <dgm:prSet presAssocID="{ACB2AEB5-1D4B-4A81-9BB7-976A9FF29CB5}" presName="node" presStyleLbl="node1" presStyleIdx="2" presStyleCnt="7" custScaleX="116384" custScaleY="93946">
        <dgm:presLayoutVars>
          <dgm:bulletEnabled val="1"/>
        </dgm:presLayoutVars>
      </dgm:prSet>
      <dgm:spPr/>
    </dgm:pt>
    <dgm:pt modelId="{E6AA95CA-FB51-4AB6-8D19-52CF3FFA3EFF}" type="pres">
      <dgm:prSet presAssocID="{ACB2AEB5-1D4B-4A81-9BB7-976A9FF29CB5}" presName="spNode" presStyleCnt="0"/>
      <dgm:spPr/>
    </dgm:pt>
    <dgm:pt modelId="{A8B6A71F-29C3-456C-B267-1527AA13F847}" type="pres">
      <dgm:prSet presAssocID="{0B3CBCA6-91F4-4452-9961-0541D675092B}" presName="sibTrans" presStyleLbl="sibTrans1D1" presStyleIdx="2" presStyleCnt="7"/>
      <dgm:spPr/>
    </dgm:pt>
    <dgm:pt modelId="{20F54A87-05B1-47B9-89CC-87C0F859D015}" type="pres">
      <dgm:prSet presAssocID="{42C1943F-5875-4343-90A2-DE096B2F6B2A}" presName="node" presStyleLbl="node1" presStyleIdx="3" presStyleCnt="7">
        <dgm:presLayoutVars>
          <dgm:bulletEnabled val="1"/>
        </dgm:presLayoutVars>
      </dgm:prSet>
      <dgm:spPr/>
    </dgm:pt>
    <dgm:pt modelId="{CCC90790-1EEA-4BA5-8FAB-609171C780C4}" type="pres">
      <dgm:prSet presAssocID="{42C1943F-5875-4343-90A2-DE096B2F6B2A}" presName="spNode" presStyleCnt="0"/>
      <dgm:spPr/>
    </dgm:pt>
    <dgm:pt modelId="{EBBCBD9D-9755-41DD-BAD2-7E632ADF7937}" type="pres">
      <dgm:prSet presAssocID="{ED0EB014-094F-41A8-9FF8-B731C71AE7C3}" presName="sibTrans" presStyleLbl="sibTrans1D1" presStyleIdx="3" presStyleCnt="7"/>
      <dgm:spPr/>
    </dgm:pt>
    <dgm:pt modelId="{4E8F2D74-124C-4F71-8494-BA61E4F223AB}" type="pres">
      <dgm:prSet presAssocID="{00E9265C-12AD-47E5-B704-F0CB21BA2991}" presName="node" presStyleLbl="node1" presStyleIdx="4" presStyleCnt="7" custScaleX="121601" custScaleY="111350">
        <dgm:presLayoutVars>
          <dgm:bulletEnabled val="1"/>
        </dgm:presLayoutVars>
      </dgm:prSet>
      <dgm:spPr/>
    </dgm:pt>
    <dgm:pt modelId="{056D1B4F-E017-4A15-A385-F9F1F089CDFE}" type="pres">
      <dgm:prSet presAssocID="{00E9265C-12AD-47E5-B704-F0CB21BA2991}" presName="spNode" presStyleCnt="0"/>
      <dgm:spPr/>
    </dgm:pt>
    <dgm:pt modelId="{2DDBD423-605C-4151-83C6-B60044570F50}" type="pres">
      <dgm:prSet presAssocID="{4696606E-CEF8-488E-A286-D15B82964A8F}" presName="sibTrans" presStyleLbl="sibTrans1D1" presStyleIdx="4" presStyleCnt="7"/>
      <dgm:spPr/>
    </dgm:pt>
    <dgm:pt modelId="{1D9EE84D-FDF6-47E4-BC01-EF7F322D2FF2}" type="pres">
      <dgm:prSet presAssocID="{BE76F737-6BF4-43B7-BBD0-D2C6D330C952}" presName="node" presStyleLbl="node1" presStyleIdx="5" presStyleCnt="7">
        <dgm:presLayoutVars>
          <dgm:bulletEnabled val="1"/>
        </dgm:presLayoutVars>
      </dgm:prSet>
      <dgm:spPr/>
    </dgm:pt>
    <dgm:pt modelId="{48464824-EBDA-4E1F-853C-4604BE6378D3}" type="pres">
      <dgm:prSet presAssocID="{BE76F737-6BF4-43B7-BBD0-D2C6D330C952}" presName="spNode" presStyleCnt="0"/>
      <dgm:spPr/>
    </dgm:pt>
    <dgm:pt modelId="{B31D3C87-64BB-42B1-ABD0-EED9A4D5E496}" type="pres">
      <dgm:prSet presAssocID="{57070C96-E4F4-47F5-940C-3C5376D67BE4}" presName="sibTrans" presStyleLbl="sibTrans1D1" presStyleIdx="5" presStyleCnt="7"/>
      <dgm:spPr/>
    </dgm:pt>
    <dgm:pt modelId="{11BBC0F4-4E4D-4D97-B939-E46520405869}" type="pres">
      <dgm:prSet presAssocID="{3BE70BAA-F582-40DC-908B-659541993734}" presName="node" presStyleLbl="node1" presStyleIdx="6" presStyleCnt="7">
        <dgm:presLayoutVars>
          <dgm:bulletEnabled val="1"/>
        </dgm:presLayoutVars>
      </dgm:prSet>
      <dgm:spPr/>
    </dgm:pt>
    <dgm:pt modelId="{67CA9823-26AD-47B0-AA50-A8930A4A9DCA}" type="pres">
      <dgm:prSet presAssocID="{3BE70BAA-F582-40DC-908B-659541993734}" presName="spNode" presStyleCnt="0"/>
      <dgm:spPr/>
    </dgm:pt>
    <dgm:pt modelId="{2E1A72BD-1167-4AEB-9E32-E44380E4F96D}" type="pres">
      <dgm:prSet presAssocID="{45C1ABB0-ABA1-47A9-AC73-D2CBCD79E19B}" presName="sibTrans" presStyleLbl="sibTrans1D1" presStyleIdx="6" presStyleCnt="7"/>
      <dgm:spPr/>
    </dgm:pt>
  </dgm:ptLst>
  <dgm:cxnLst>
    <dgm:cxn modelId="{BCEF3206-6F7C-44F2-A10E-8FDDB301F7C6}" type="presOf" srcId="{00E9265C-12AD-47E5-B704-F0CB21BA2991}" destId="{4E8F2D74-124C-4F71-8494-BA61E4F223AB}" srcOrd="0" destOrd="0" presId="urn:microsoft.com/office/officeart/2005/8/layout/cycle6"/>
    <dgm:cxn modelId="{B593D216-C969-49BE-B2A7-035FD8AB73AF}" srcId="{6CD64414-1755-40BD-88C0-4425CFF12AD4}" destId="{3BE70BAA-F582-40DC-908B-659541993734}" srcOrd="6" destOrd="0" parTransId="{E6F4AAC5-6D04-4DA9-95A8-FC4D62317C11}" sibTransId="{45C1ABB0-ABA1-47A9-AC73-D2CBCD79E19B}"/>
    <dgm:cxn modelId="{68FA2E21-EDCD-4B2D-8336-5715E5015DDC}" srcId="{6CD64414-1755-40BD-88C0-4425CFF12AD4}" destId="{42C1943F-5875-4343-90A2-DE096B2F6B2A}" srcOrd="3" destOrd="0" parTransId="{FAEFAE6A-0E90-4BD0-8119-B34890B9CF0B}" sibTransId="{ED0EB014-094F-41A8-9FF8-B731C71AE7C3}"/>
    <dgm:cxn modelId="{38262C23-0E0A-48CA-8895-1BEF328339F4}" type="presOf" srcId="{BE76F737-6BF4-43B7-BBD0-D2C6D330C952}" destId="{1D9EE84D-FDF6-47E4-BC01-EF7F322D2FF2}" srcOrd="0" destOrd="0" presId="urn:microsoft.com/office/officeart/2005/8/layout/cycle6"/>
    <dgm:cxn modelId="{7CCE4324-4059-44B1-850B-3B46685F1080}" type="presOf" srcId="{99868694-2B04-4CDC-B8AE-C799EF2F1EC3}" destId="{88847C38-CD35-437E-A0E3-5FE84C4676F7}" srcOrd="0" destOrd="0" presId="urn:microsoft.com/office/officeart/2005/8/layout/cycle6"/>
    <dgm:cxn modelId="{FA104260-8BAA-42C4-8F22-7E780D4ECCC1}" srcId="{6CD64414-1755-40BD-88C0-4425CFF12AD4}" destId="{99868694-2B04-4CDC-B8AE-C799EF2F1EC3}" srcOrd="0" destOrd="0" parTransId="{1EEE99BC-7EA4-49B6-9149-08E09033A835}" sibTransId="{6A090D69-81CF-47B0-BAA9-2ADD287336F3}"/>
    <dgm:cxn modelId="{23810273-619C-4180-8DEF-A9D4E0742483}" type="presOf" srcId="{6CD64414-1755-40BD-88C0-4425CFF12AD4}" destId="{1BA78AA0-B0AB-49B2-8B11-CF56D83C2582}" srcOrd="0" destOrd="0" presId="urn:microsoft.com/office/officeart/2005/8/layout/cycle6"/>
    <dgm:cxn modelId="{86DC4F7A-79F2-4E40-860E-809D92E59C7D}" type="presOf" srcId="{6A090D69-81CF-47B0-BAA9-2ADD287336F3}" destId="{8C47F540-C7C8-4A9E-83C0-279A594BF44C}" srcOrd="0" destOrd="0" presId="urn:microsoft.com/office/officeart/2005/8/layout/cycle6"/>
    <dgm:cxn modelId="{F4106E85-86E5-43A7-8A74-6EB1A0233438}" type="presOf" srcId="{57070C96-E4F4-47F5-940C-3C5376D67BE4}" destId="{B31D3C87-64BB-42B1-ABD0-EED9A4D5E496}" srcOrd="0" destOrd="0" presId="urn:microsoft.com/office/officeart/2005/8/layout/cycle6"/>
    <dgm:cxn modelId="{664D9F94-7CF7-4A8D-A1A3-7F77E9A43CC3}" srcId="{6CD64414-1755-40BD-88C0-4425CFF12AD4}" destId="{ACB2AEB5-1D4B-4A81-9BB7-976A9FF29CB5}" srcOrd="2" destOrd="0" parTransId="{32A61A78-7918-457E-8832-1061F1826A75}" sibTransId="{0B3CBCA6-91F4-4452-9961-0541D675092B}"/>
    <dgm:cxn modelId="{9A1A3497-578B-4DF6-8A78-247986B07CE8}" type="presOf" srcId="{3BE70BAA-F582-40DC-908B-659541993734}" destId="{11BBC0F4-4E4D-4D97-B939-E46520405869}" srcOrd="0" destOrd="0" presId="urn:microsoft.com/office/officeart/2005/8/layout/cycle6"/>
    <dgm:cxn modelId="{8635749A-5A92-499E-A95D-98A78281C19D}" type="presOf" srcId="{58EFAD80-C814-4871-80E2-FAB179A5F3EB}" destId="{E964956A-673F-4E8C-B571-98E2ABD85107}" srcOrd="0" destOrd="0" presId="urn:microsoft.com/office/officeart/2005/8/layout/cycle6"/>
    <dgm:cxn modelId="{1A7B969F-6843-401E-86F4-418F2BFC3280}" type="presOf" srcId="{0B3CBCA6-91F4-4452-9961-0541D675092B}" destId="{A8B6A71F-29C3-456C-B267-1527AA13F847}" srcOrd="0" destOrd="0" presId="urn:microsoft.com/office/officeart/2005/8/layout/cycle6"/>
    <dgm:cxn modelId="{A8C7ACA8-A0E6-4BE6-B2DF-91706CE2B47B}" type="presOf" srcId="{4696606E-CEF8-488E-A286-D15B82964A8F}" destId="{2DDBD423-605C-4151-83C6-B60044570F50}" srcOrd="0" destOrd="0" presId="urn:microsoft.com/office/officeart/2005/8/layout/cycle6"/>
    <dgm:cxn modelId="{62B279AF-CAA3-4849-A786-BB5A447FAB9B}" type="presOf" srcId="{4761911D-8307-4F84-9374-790994CFEC13}" destId="{16CC860C-B324-46F9-8BE5-B6DCA48A51FA}" srcOrd="0" destOrd="0" presId="urn:microsoft.com/office/officeart/2005/8/layout/cycle6"/>
    <dgm:cxn modelId="{A08B16BA-23DC-443F-9999-F4EC6BDDAFFC}" srcId="{6CD64414-1755-40BD-88C0-4425CFF12AD4}" destId="{4761911D-8307-4F84-9374-790994CFEC13}" srcOrd="1" destOrd="0" parTransId="{06F69C06-2F12-416B-8E23-FF66827564A5}" sibTransId="{58EFAD80-C814-4871-80E2-FAB179A5F3EB}"/>
    <dgm:cxn modelId="{9A6090C4-553F-422B-BD9F-290962398876}" type="presOf" srcId="{ED0EB014-094F-41A8-9FF8-B731C71AE7C3}" destId="{EBBCBD9D-9755-41DD-BAD2-7E632ADF7937}" srcOrd="0" destOrd="0" presId="urn:microsoft.com/office/officeart/2005/8/layout/cycle6"/>
    <dgm:cxn modelId="{FFF54CC5-5CB5-47F7-B142-8C2094AD16D4}" type="presOf" srcId="{ACB2AEB5-1D4B-4A81-9BB7-976A9FF29CB5}" destId="{A1635F7F-C217-43EC-BD51-BB1CF1A4B5B2}" srcOrd="0" destOrd="0" presId="urn:microsoft.com/office/officeart/2005/8/layout/cycle6"/>
    <dgm:cxn modelId="{221272CE-8575-40C3-9F90-A73ED0F4522D}" type="presOf" srcId="{42C1943F-5875-4343-90A2-DE096B2F6B2A}" destId="{20F54A87-05B1-47B9-89CC-87C0F859D015}" srcOrd="0" destOrd="0" presId="urn:microsoft.com/office/officeart/2005/8/layout/cycle6"/>
    <dgm:cxn modelId="{E9D336E3-2FB1-48CC-9BEA-291B17202210}" srcId="{6CD64414-1755-40BD-88C0-4425CFF12AD4}" destId="{BE76F737-6BF4-43B7-BBD0-D2C6D330C952}" srcOrd="5" destOrd="0" parTransId="{DFCD1947-FA58-4B01-9D70-685B741EE463}" sibTransId="{57070C96-E4F4-47F5-940C-3C5376D67BE4}"/>
    <dgm:cxn modelId="{A7AFA9EE-3366-414A-B13B-55567542A14E}" srcId="{6CD64414-1755-40BD-88C0-4425CFF12AD4}" destId="{00E9265C-12AD-47E5-B704-F0CB21BA2991}" srcOrd="4" destOrd="0" parTransId="{55DA1C23-18A0-4C8E-8F5A-CEA24AE73941}" sibTransId="{4696606E-CEF8-488E-A286-D15B82964A8F}"/>
    <dgm:cxn modelId="{46CE66FB-E884-4E83-B1B5-1B27CB12EC97}" type="presOf" srcId="{45C1ABB0-ABA1-47A9-AC73-D2CBCD79E19B}" destId="{2E1A72BD-1167-4AEB-9E32-E44380E4F96D}" srcOrd="0" destOrd="0" presId="urn:microsoft.com/office/officeart/2005/8/layout/cycle6"/>
    <dgm:cxn modelId="{17AEC82B-5AC1-4FD9-A5D7-373895E471A9}" type="presParOf" srcId="{1BA78AA0-B0AB-49B2-8B11-CF56D83C2582}" destId="{88847C38-CD35-437E-A0E3-5FE84C4676F7}" srcOrd="0" destOrd="0" presId="urn:microsoft.com/office/officeart/2005/8/layout/cycle6"/>
    <dgm:cxn modelId="{F68F312D-0FD9-4973-BE61-47A10589BE5F}" type="presParOf" srcId="{1BA78AA0-B0AB-49B2-8B11-CF56D83C2582}" destId="{39230445-0ADE-4D39-BE9B-68EF1D8A2440}" srcOrd="1" destOrd="0" presId="urn:microsoft.com/office/officeart/2005/8/layout/cycle6"/>
    <dgm:cxn modelId="{A327C6EC-A5FA-4FB3-875C-8A5E172A1FAD}" type="presParOf" srcId="{1BA78AA0-B0AB-49B2-8B11-CF56D83C2582}" destId="{8C47F540-C7C8-4A9E-83C0-279A594BF44C}" srcOrd="2" destOrd="0" presId="urn:microsoft.com/office/officeart/2005/8/layout/cycle6"/>
    <dgm:cxn modelId="{1B865944-8056-409B-AFBF-4C44F3C23702}" type="presParOf" srcId="{1BA78AA0-B0AB-49B2-8B11-CF56D83C2582}" destId="{16CC860C-B324-46F9-8BE5-B6DCA48A51FA}" srcOrd="3" destOrd="0" presId="urn:microsoft.com/office/officeart/2005/8/layout/cycle6"/>
    <dgm:cxn modelId="{82605765-B886-474B-8AA7-BE4D8041577F}" type="presParOf" srcId="{1BA78AA0-B0AB-49B2-8B11-CF56D83C2582}" destId="{2C11AD9B-1B43-4F76-8BFA-6A66C35761CB}" srcOrd="4" destOrd="0" presId="urn:microsoft.com/office/officeart/2005/8/layout/cycle6"/>
    <dgm:cxn modelId="{DB14938E-7DC8-4BC7-B476-68958BC154BA}" type="presParOf" srcId="{1BA78AA0-B0AB-49B2-8B11-CF56D83C2582}" destId="{E964956A-673F-4E8C-B571-98E2ABD85107}" srcOrd="5" destOrd="0" presId="urn:microsoft.com/office/officeart/2005/8/layout/cycle6"/>
    <dgm:cxn modelId="{DB765DD2-814C-4FA9-83DE-63187A72B78E}" type="presParOf" srcId="{1BA78AA0-B0AB-49B2-8B11-CF56D83C2582}" destId="{A1635F7F-C217-43EC-BD51-BB1CF1A4B5B2}" srcOrd="6" destOrd="0" presId="urn:microsoft.com/office/officeart/2005/8/layout/cycle6"/>
    <dgm:cxn modelId="{309B4C14-5F62-4044-9B6A-F009D848BB84}" type="presParOf" srcId="{1BA78AA0-B0AB-49B2-8B11-CF56D83C2582}" destId="{E6AA95CA-FB51-4AB6-8D19-52CF3FFA3EFF}" srcOrd="7" destOrd="0" presId="urn:microsoft.com/office/officeart/2005/8/layout/cycle6"/>
    <dgm:cxn modelId="{3A3530AB-AEDB-449A-BB8D-972853F186B9}" type="presParOf" srcId="{1BA78AA0-B0AB-49B2-8B11-CF56D83C2582}" destId="{A8B6A71F-29C3-456C-B267-1527AA13F847}" srcOrd="8" destOrd="0" presId="urn:microsoft.com/office/officeart/2005/8/layout/cycle6"/>
    <dgm:cxn modelId="{55EEF006-85E7-4295-83AC-6268E22A86DB}" type="presParOf" srcId="{1BA78AA0-B0AB-49B2-8B11-CF56D83C2582}" destId="{20F54A87-05B1-47B9-89CC-87C0F859D015}" srcOrd="9" destOrd="0" presId="urn:microsoft.com/office/officeart/2005/8/layout/cycle6"/>
    <dgm:cxn modelId="{6A9B06CA-C9F9-41B0-B7E1-2B4F10945A55}" type="presParOf" srcId="{1BA78AA0-B0AB-49B2-8B11-CF56D83C2582}" destId="{CCC90790-1EEA-4BA5-8FAB-609171C780C4}" srcOrd="10" destOrd="0" presId="urn:microsoft.com/office/officeart/2005/8/layout/cycle6"/>
    <dgm:cxn modelId="{FEAE5B30-70B7-4957-AF99-F2EBFF7CE1E9}" type="presParOf" srcId="{1BA78AA0-B0AB-49B2-8B11-CF56D83C2582}" destId="{EBBCBD9D-9755-41DD-BAD2-7E632ADF7937}" srcOrd="11" destOrd="0" presId="urn:microsoft.com/office/officeart/2005/8/layout/cycle6"/>
    <dgm:cxn modelId="{768ABD1A-7DC4-42DA-B4D3-4504F28A23CE}" type="presParOf" srcId="{1BA78AA0-B0AB-49B2-8B11-CF56D83C2582}" destId="{4E8F2D74-124C-4F71-8494-BA61E4F223AB}" srcOrd="12" destOrd="0" presId="urn:microsoft.com/office/officeart/2005/8/layout/cycle6"/>
    <dgm:cxn modelId="{68A4E85E-232F-4409-90BD-2D388A574D5C}" type="presParOf" srcId="{1BA78AA0-B0AB-49B2-8B11-CF56D83C2582}" destId="{056D1B4F-E017-4A15-A385-F9F1F089CDFE}" srcOrd="13" destOrd="0" presId="urn:microsoft.com/office/officeart/2005/8/layout/cycle6"/>
    <dgm:cxn modelId="{EB15B61F-7C3E-4802-B6C5-17347338307D}" type="presParOf" srcId="{1BA78AA0-B0AB-49B2-8B11-CF56D83C2582}" destId="{2DDBD423-605C-4151-83C6-B60044570F50}" srcOrd="14" destOrd="0" presId="urn:microsoft.com/office/officeart/2005/8/layout/cycle6"/>
    <dgm:cxn modelId="{0D481351-C4EB-4BC3-924D-79FE5D4E4CF9}" type="presParOf" srcId="{1BA78AA0-B0AB-49B2-8B11-CF56D83C2582}" destId="{1D9EE84D-FDF6-47E4-BC01-EF7F322D2FF2}" srcOrd="15" destOrd="0" presId="urn:microsoft.com/office/officeart/2005/8/layout/cycle6"/>
    <dgm:cxn modelId="{83BB1ADC-BC26-42D8-9E10-1635F607BAFE}" type="presParOf" srcId="{1BA78AA0-B0AB-49B2-8B11-CF56D83C2582}" destId="{48464824-EBDA-4E1F-853C-4604BE6378D3}" srcOrd="16" destOrd="0" presId="urn:microsoft.com/office/officeart/2005/8/layout/cycle6"/>
    <dgm:cxn modelId="{25A7E647-DA86-40A0-9EB3-A17E52E43EF1}" type="presParOf" srcId="{1BA78AA0-B0AB-49B2-8B11-CF56D83C2582}" destId="{B31D3C87-64BB-42B1-ABD0-EED9A4D5E496}" srcOrd="17" destOrd="0" presId="urn:microsoft.com/office/officeart/2005/8/layout/cycle6"/>
    <dgm:cxn modelId="{21E8EBAB-062D-41F3-A097-A7F5D1FF3B89}" type="presParOf" srcId="{1BA78AA0-B0AB-49B2-8B11-CF56D83C2582}" destId="{11BBC0F4-4E4D-4D97-B939-E46520405869}" srcOrd="18" destOrd="0" presId="urn:microsoft.com/office/officeart/2005/8/layout/cycle6"/>
    <dgm:cxn modelId="{18F301A4-2C25-43DC-AC39-EE80E7BEA32E}" type="presParOf" srcId="{1BA78AA0-B0AB-49B2-8B11-CF56D83C2582}" destId="{67CA9823-26AD-47B0-AA50-A8930A4A9DCA}" srcOrd="19" destOrd="0" presId="urn:microsoft.com/office/officeart/2005/8/layout/cycle6"/>
    <dgm:cxn modelId="{92BD3C0B-7717-42C1-BA51-A9143C9BB8DF}" type="presParOf" srcId="{1BA78AA0-B0AB-49B2-8B11-CF56D83C2582}" destId="{2E1A72BD-1167-4AEB-9E32-E44380E4F96D}" srcOrd="2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9A41A0-B893-4009-B8C6-61ABC06F8E28}">
      <dsp:nvSpPr>
        <dsp:cNvPr id="0" name=""/>
        <dsp:cNvSpPr/>
      </dsp:nvSpPr>
      <dsp:spPr>
        <a:xfrm>
          <a:off x="0" y="301499"/>
          <a:ext cx="334888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5CD82E-5616-4708-AB59-B2A5A12DD9C4}">
      <dsp:nvSpPr>
        <dsp:cNvPr id="0" name=""/>
        <dsp:cNvSpPr/>
      </dsp:nvSpPr>
      <dsp:spPr>
        <a:xfrm>
          <a:off x="167444" y="35819"/>
          <a:ext cx="3064312" cy="5313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u="none" kern="1200" dirty="0"/>
            <a:t>Prihodi poslovanja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u="none" kern="1200" dirty="0"/>
            <a:t>1.574.262.107,37 kn</a:t>
          </a:r>
          <a:endParaRPr lang="hr-HR" sz="1400" kern="1200" dirty="0"/>
        </a:p>
      </dsp:txBody>
      <dsp:txXfrm>
        <a:off x="193383" y="61758"/>
        <a:ext cx="3012434" cy="479482"/>
      </dsp:txXfrm>
    </dsp:sp>
    <dsp:sp modelId="{4F53389B-63E0-4B2B-A0FA-C30D184AC424}">
      <dsp:nvSpPr>
        <dsp:cNvPr id="0" name=""/>
        <dsp:cNvSpPr/>
      </dsp:nvSpPr>
      <dsp:spPr>
        <a:xfrm>
          <a:off x="0" y="1117980"/>
          <a:ext cx="334888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926B38-A9DE-4302-BEB4-1523A53776F3}">
      <dsp:nvSpPr>
        <dsp:cNvPr id="0" name=""/>
        <dsp:cNvSpPr/>
      </dsp:nvSpPr>
      <dsp:spPr>
        <a:xfrm>
          <a:off x="167120" y="1702672"/>
          <a:ext cx="3064312" cy="5313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Primici od fin. imovine i zaduživanja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 </a:t>
          </a:r>
          <a:r>
            <a:rPr lang="hr-HR" sz="1400" b="0" kern="1200" dirty="0"/>
            <a:t>30.226.526,65 kn</a:t>
          </a:r>
        </a:p>
      </dsp:txBody>
      <dsp:txXfrm>
        <a:off x="193059" y="1728611"/>
        <a:ext cx="3012434" cy="479482"/>
      </dsp:txXfrm>
    </dsp:sp>
    <dsp:sp modelId="{0B6DFDE6-CC62-4855-A696-8D31543F3801}">
      <dsp:nvSpPr>
        <dsp:cNvPr id="0" name=""/>
        <dsp:cNvSpPr/>
      </dsp:nvSpPr>
      <dsp:spPr>
        <a:xfrm>
          <a:off x="0" y="2447602"/>
          <a:ext cx="334888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C4C80F-444E-461E-9B35-6C31E8D22168}">
      <dsp:nvSpPr>
        <dsp:cNvPr id="0" name=""/>
        <dsp:cNvSpPr/>
      </dsp:nvSpPr>
      <dsp:spPr>
        <a:xfrm>
          <a:off x="143502" y="900098"/>
          <a:ext cx="3081542" cy="5313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Prihodi od prodaje nefin. imovine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 dirty="0"/>
            <a:t>209.557,97 kn</a:t>
          </a:r>
        </a:p>
      </dsp:txBody>
      <dsp:txXfrm>
        <a:off x="169441" y="926037"/>
        <a:ext cx="3029664" cy="479482"/>
      </dsp:txXfrm>
    </dsp:sp>
    <dsp:sp modelId="{D63E227D-F084-44B0-86F0-571F9FAED194}">
      <dsp:nvSpPr>
        <dsp:cNvPr id="0" name=""/>
        <dsp:cNvSpPr/>
      </dsp:nvSpPr>
      <dsp:spPr>
        <a:xfrm>
          <a:off x="0" y="2488278"/>
          <a:ext cx="334888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3EBFC1-B5F2-4BB9-9E1E-707FF342E013}">
      <dsp:nvSpPr>
        <dsp:cNvPr id="0" name=""/>
        <dsp:cNvSpPr/>
      </dsp:nvSpPr>
      <dsp:spPr>
        <a:xfrm>
          <a:off x="167444" y="2485260"/>
          <a:ext cx="3081542" cy="5313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Preneseni manjak iz 2021. godine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 dirty="0"/>
            <a:t>-22.698.191,99 kn</a:t>
          </a:r>
        </a:p>
      </dsp:txBody>
      <dsp:txXfrm>
        <a:off x="193383" y="2511199"/>
        <a:ext cx="3029664" cy="4794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F623C0-3814-43EE-9A05-13F8A7A95A8B}">
      <dsp:nvSpPr>
        <dsp:cNvPr id="0" name=""/>
        <dsp:cNvSpPr/>
      </dsp:nvSpPr>
      <dsp:spPr>
        <a:xfrm>
          <a:off x="0" y="1747947"/>
          <a:ext cx="4632176" cy="114684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b="1" u="none" kern="1200" dirty="0"/>
            <a:t>Izmjene i dopune za 2022. godinu</a:t>
          </a:r>
          <a:endParaRPr lang="hr-HR" sz="2100" kern="1200" dirty="0"/>
        </a:p>
      </dsp:txBody>
      <dsp:txXfrm>
        <a:off x="0" y="1747947"/>
        <a:ext cx="4632176" cy="619295"/>
      </dsp:txXfrm>
    </dsp:sp>
    <dsp:sp modelId="{F86DDC54-07A8-4C8C-931B-31A05F11A916}">
      <dsp:nvSpPr>
        <dsp:cNvPr id="0" name=""/>
        <dsp:cNvSpPr/>
      </dsp:nvSpPr>
      <dsp:spPr>
        <a:xfrm>
          <a:off x="0" y="2344305"/>
          <a:ext cx="4632176" cy="527547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b="1" u="sng" kern="1200" dirty="0"/>
            <a:t>1.582.000.000,00 kn</a:t>
          </a:r>
          <a:endParaRPr lang="hr-HR" sz="1800" kern="1200" dirty="0"/>
        </a:p>
      </dsp:txBody>
      <dsp:txXfrm>
        <a:off x="0" y="2344305"/>
        <a:ext cx="4632176" cy="527547"/>
      </dsp:txXfrm>
    </dsp:sp>
    <dsp:sp modelId="{9D572A36-63FB-4DFF-80AC-FF5C3A4E0733}">
      <dsp:nvSpPr>
        <dsp:cNvPr id="0" name=""/>
        <dsp:cNvSpPr/>
      </dsp:nvSpPr>
      <dsp:spPr>
        <a:xfrm rot="10800000">
          <a:off x="0" y="0"/>
          <a:ext cx="4632176" cy="1763844"/>
        </a:xfrm>
        <a:prstGeom prst="upArrowCallou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b="1" u="none" kern="1200" dirty="0"/>
            <a:t>Plan za 2022. godinu</a:t>
          </a:r>
          <a:endParaRPr lang="hr-HR" sz="2100" kern="1200" dirty="0"/>
        </a:p>
      </dsp:txBody>
      <dsp:txXfrm rot="-10800000">
        <a:off x="0" y="0"/>
        <a:ext cx="4632176" cy="619109"/>
      </dsp:txXfrm>
    </dsp:sp>
    <dsp:sp modelId="{A874D18E-C23D-4AAD-BFB3-DCD43FDAC840}">
      <dsp:nvSpPr>
        <dsp:cNvPr id="0" name=""/>
        <dsp:cNvSpPr/>
      </dsp:nvSpPr>
      <dsp:spPr>
        <a:xfrm>
          <a:off x="0" y="620415"/>
          <a:ext cx="4632176" cy="527389"/>
        </a:xfrm>
        <a:prstGeom prst="rect">
          <a:avLst/>
        </a:prstGeom>
        <a:solidFill>
          <a:schemeClr val="accent4">
            <a:lumMod val="40000"/>
            <a:lumOff val="60000"/>
            <a:alpha val="9000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10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b="1" u="sng" kern="1200" dirty="0"/>
            <a:t>1.508.600.000,00 kn</a:t>
          </a:r>
          <a:endParaRPr lang="hr-HR" sz="1800" kern="1200" dirty="0"/>
        </a:p>
      </dsp:txBody>
      <dsp:txXfrm>
        <a:off x="0" y="620415"/>
        <a:ext cx="4632176" cy="5273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9A41A0-B893-4009-B8C6-61ABC06F8E28}">
      <dsp:nvSpPr>
        <dsp:cNvPr id="0" name=""/>
        <dsp:cNvSpPr/>
      </dsp:nvSpPr>
      <dsp:spPr>
        <a:xfrm>
          <a:off x="0" y="301499"/>
          <a:ext cx="334888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5CD82E-5616-4708-AB59-B2A5A12DD9C4}">
      <dsp:nvSpPr>
        <dsp:cNvPr id="0" name=""/>
        <dsp:cNvSpPr/>
      </dsp:nvSpPr>
      <dsp:spPr>
        <a:xfrm>
          <a:off x="167444" y="35819"/>
          <a:ext cx="3064312" cy="5313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u="none" kern="1200" dirty="0"/>
            <a:t>Prihodi poslovanja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 dirty="0"/>
            <a:t> 256.575.518,61kn</a:t>
          </a:r>
        </a:p>
      </dsp:txBody>
      <dsp:txXfrm>
        <a:off x="193383" y="61758"/>
        <a:ext cx="3012434" cy="479482"/>
      </dsp:txXfrm>
    </dsp:sp>
    <dsp:sp modelId="{4F53389B-63E0-4B2B-A0FA-C30D184AC424}">
      <dsp:nvSpPr>
        <dsp:cNvPr id="0" name=""/>
        <dsp:cNvSpPr/>
      </dsp:nvSpPr>
      <dsp:spPr>
        <a:xfrm>
          <a:off x="0" y="1117980"/>
          <a:ext cx="334888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926B38-A9DE-4302-BEB4-1523A53776F3}">
      <dsp:nvSpPr>
        <dsp:cNvPr id="0" name=""/>
        <dsp:cNvSpPr/>
      </dsp:nvSpPr>
      <dsp:spPr>
        <a:xfrm>
          <a:off x="143327" y="1661083"/>
          <a:ext cx="3064312" cy="5313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Primici od fin. imovine i zaduživanja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0" kern="1200" dirty="0"/>
            <a:t>  23.800.000,00 kn</a:t>
          </a:r>
        </a:p>
      </dsp:txBody>
      <dsp:txXfrm>
        <a:off x="169266" y="1687022"/>
        <a:ext cx="3012434" cy="479482"/>
      </dsp:txXfrm>
    </dsp:sp>
    <dsp:sp modelId="{0B6DFDE6-CC62-4855-A696-8D31543F3801}">
      <dsp:nvSpPr>
        <dsp:cNvPr id="0" name=""/>
        <dsp:cNvSpPr/>
      </dsp:nvSpPr>
      <dsp:spPr>
        <a:xfrm>
          <a:off x="0" y="2725529"/>
          <a:ext cx="334888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C4C80F-444E-461E-9B35-6C31E8D22168}">
      <dsp:nvSpPr>
        <dsp:cNvPr id="0" name=""/>
        <dsp:cNvSpPr/>
      </dsp:nvSpPr>
      <dsp:spPr>
        <a:xfrm>
          <a:off x="143501" y="814438"/>
          <a:ext cx="3081542" cy="5313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Prihodi od prodaje nefin. imovine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 dirty="0"/>
            <a:t>  58.000,00 kn</a:t>
          </a:r>
        </a:p>
      </dsp:txBody>
      <dsp:txXfrm>
        <a:off x="169440" y="840377"/>
        <a:ext cx="3029664" cy="479482"/>
      </dsp:txXfrm>
    </dsp:sp>
    <dsp:sp modelId="{D63E227D-F084-44B0-86F0-571F9FAED194}">
      <dsp:nvSpPr>
        <dsp:cNvPr id="0" name=""/>
        <dsp:cNvSpPr/>
      </dsp:nvSpPr>
      <dsp:spPr>
        <a:xfrm>
          <a:off x="0" y="2288932"/>
          <a:ext cx="334888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3EBFC1-B5F2-4BB9-9E1E-707FF342E013}">
      <dsp:nvSpPr>
        <dsp:cNvPr id="0" name=""/>
        <dsp:cNvSpPr/>
      </dsp:nvSpPr>
      <dsp:spPr>
        <a:xfrm>
          <a:off x="167444" y="2485260"/>
          <a:ext cx="3081542" cy="5313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Preneseni višak iz 2021. godine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 dirty="0"/>
            <a:t> 14.275.544,74 kn</a:t>
          </a:r>
        </a:p>
      </dsp:txBody>
      <dsp:txXfrm>
        <a:off x="193383" y="2511199"/>
        <a:ext cx="3029664" cy="4794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F623C0-3814-43EE-9A05-13F8A7A95A8B}">
      <dsp:nvSpPr>
        <dsp:cNvPr id="0" name=""/>
        <dsp:cNvSpPr/>
      </dsp:nvSpPr>
      <dsp:spPr>
        <a:xfrm>
          <a:off x="0" y="1747947"/>
          <a:ext cx="4632176" cy="114684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b="1" u="none" kern="1200" dirty="0"/>
            <a:t>Izmjene i dopune za 2022.godinu</a:t>
          </a:r>
          <a:endParaRPr lang="hr-HR" sz="2100" kern="1200" dirty="0"/>
        </a:p>
      </dsp:txBody>
      <dsp:txXfrm>
        <a:off x="0" y="1747947"/>
        <a:ext cx="4632176" cy="619295"/>
      </dsp:txXfrm>
    </dsp:sp>
    <dsp:sp modelId="{F86DDC54-07A8-4C8C-931B-31A05F11A916}">
      <dsp:nvSpPr>
        <dsp:cNvPr id="0" name=""/>
        <dsp:cNvSpPr/>
      </dsp:nvSpPr>
      <dsp:spPr>
        <a:xfrm>
          <a:off x="0" y="2344305"/>
          <a:ext cx="4632176" cy="527547"/>
        </a:xfrm>
        <a:prstGeom prst="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b="1" u="sng" kern="1200" dirty="0"/>
            <a:t>294.709.063,35 kn</a:t>
          </a:r>
          <a:endParaRPr lang="hr-HR" sz="1800" kern="1200" dirty="0"/>
        </a:p>
      </dsp:txBody>
      <dsp:txXfrm>
        <a:off x="0" y="2344305"/>
        <a:ext cx="4632176" cy="527547"/>
      </dsp:txXfrm>
    </dsp:sp>
    <dsp:sp modelId="{9D572A36-63FB-4DFF-80AC-FF5C3A4E0733}">
      <dsp:nvSpPr>
        <dsp:cNvPr id="0" name=""/>
        <dsp:cNvSpPr/>
      </dsp:nvSpPr>
      <dsp:spPr>
        <a:xfrm rot="10800000">
          <a:off x="0" y="0"/>
          <a:ext cx="4632176" cy="1763844"/>
        </a:xfrm>
        <a:prstGeom prst="upArrowCallou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b="1" u="none" kern="1200" dirty="0"/>
            <a:t>Plan za 2022. godinu</a:t>
          </a:r>
          <a:endParaRPr lang="hr-HR" sz="2100" kern="1200" dirty="0"/>
        </a:p>
      </dsp:txBody>
      <dsp:txXfrm rot="-10800000">
        <a:off x="0" y="0"/>
        <a:ext cx="4632176" cy="619109"/>
      </dsp:txXfrm>
    </dsp:sp>
    <dsp:sp modelId="{A874D18E-C23D-4AAD-BFB3-DCD43FDAC840}">
      <dsp:nvSpPr>
        <dsp:cNvPr id="0" name=""/>
        <dsp:cNvSpPr/>
      </dsp:nvSpPr>
      <dsp:spPr>
        <a:xfrm>
          <a:off x="0" y="620415"/>
          <a:ext cx="4632176" cy="527389"/>
        </a:xfrm>
        <a:prstGeom prst="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10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b="1" u="sng" kern="1200" dirty="0"/>
            <a:t>284.364.411,22 kn</a:t>
          </a:r>
          <a:endParaRPr lang="hr-HR" sz="1800" kern="1200" dirty="0"/>
        </a:p>
      </dsp:txBody>
      <dsp:txXfrm>
        <a:off x="0" y="620415"/>
        <a:ext cx="4632176" cy="52738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847C38-CD35-437E-A0E3-5FE84C4676F7}">
      <dsp:nvSpPr>
        <dsp:cNvPr id="0" name=""/>
        <dsp:cNvSpPr/>
      </dsp:nvSpPr>
      <dsp:spPr>
        <a:xfrm>
          <a:off x="2965469" y="-17832"/>
          <a:ext cx="1040599" cy="67638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100" b="1" kern="1200"/>
            <a:t>Osnovne škole osim onih na području grada Zadra - 27</a:t>
          </a:r>
          <a:endParaRPr lang="hr-HR" sz="1100" b="1" kern="1200" dirty="0"/>
        </a:p>
      </dsp:txBody>
      <dsp:txXfrm>
        <a:off x="2998488" y="15187"/>
        <a:ext cx="974561" cy="610351"/>
      </dsp:txXfrm>
    </dsp:sp>
    <dsp:sp modelId="{8C47F540-C7C8-4A9E-83C0-279A594BF44C}">
      <dsp:nvSpPr>
        <dsp:cNvPr id="0" name=""/>
        <dsp:cNvSpPr/>
      </dsp:nvSpPr>
      <dsp:spPr>
        <a:xfrm>
          <a:off x="1552427" y="320362"/>
          <a:ext cx="3866683" cy="3866683"/>
        </a:xfrm>
        <a:custGeom>
          <a:avLst/>
          <a:gdLst/>
          <a:ahLst/>
          <a:cxnLst/>
          <a:rect l="0" t="0" r="0" b="0"/>
          <a:pathLst>
            <a:path>
              <a:moveTo>
                <a:pt x="2460555" y="73272"/>
              </a:moveTo>
              <a:arcTo wR="1933341" hR="1933341" stAng="17149484" swAng="1258991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CC860C-B324-46F9-8BE5-B6DCA48A51FA}">
      <dsp:nvSpPr>
        <dsp:cNvPr id="0" name=""/>
        <dsp:cNvSpPr/>
      </dsp:nvSpPr>
      <dsp:spPr>
        <a:xfrm>
          <a:off x="4477016" y="710090"/>
          <a:ext cx="1040599" cy="67638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900" kern="1200" dirty="0"/>
            <a:t>Kazalište lutaka, Narodni muzej - 2 </a:t>
          </a:r>
          <a:endParaRPr lang="hr-HR" sz="900" kern="1200" dirty="0"/>
        </a:p>
      </dsp:txBody>
      <dsp:txXfrm>
        <a:off x="4510035" y="743109"/>
        <a:ext cx="974561" cy="610351"/>
      </dsp:txXfrm>
    </dsp:sp>
    <dsp:sp modelId="{E964956A-673F-4E8C-B571-98E2ABD85107}">
      <dsp:nvSpPr>
        <dsp:cNvPr id="0" name=""/>
        <dsp:cNvSpPr/>
      </dsp:nvSpPr>
      <dsp:spPr>
        <a:xfrm>
          <a:off x="1552427" y="320362"/>
          <a:ext cx="3866683" cy="3866683"/>
        </a:xfrm>
        <a:custGeom>
          <a:avLst/>
          <a:gdLst/>
          <a:ahLst/>
          <a:cxnLst/>
          <a:rect l="0" t="0" r="0" b="0"/>
          <a:pathLst>
            <a:path>
              <a:moveTo>
                <a:pt x="3665732" y="1075069"/>
              </a:moveTo>
              <a:arcTo wR="1933341" hR="1933341" stAng="20018700" swAng="1763646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635F7F-C217-43EC-BD51-BB1CF1A4B5B2}">
      <dsp:nvSpPr>
        <dsp:cNvPr id="0" name=""/>
        <dsp:cNvSpPr/>
      </dsp:nvSpPr>
      <dsp:spPr>
        <a:xfrm>
          <a:off x="4765091" y="2366192"/>
          <a:ext cx="1211091" cy="63544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/>
            <a:t>Zavod za prostorno uređenje, JU Natura Jadera - 2 </a:t>
          </a:r>
          <a:endParaRPr lang="hr-HR" sz="1100" kern="1200" dirty="0"/>
        </a:p>
      </dsp:txBody>
      <dsp:txXfrm>
        <a:off x="4796111" y="2397212"/>
        <a:ext cx="1149051" cy="573401"/>
      </dsp:txXfrm>
    </dsp:sp>
    <dsp:sp modelId="{A8B6A71F-29C3-456C-B267-1527AA13F847}">
      <dsp:nvSpPr>
        <dsp:cNvPr id="0" name=""/>
        <dsp:cNvSpPr/>
      </dsp:nvSpPr>
      <dsp:spPr>
        <a:xfrm>
          <a:off x="1552427" y="320362"/>
          <a:ext cx="3866683" cy="3866683"/>
        </a:xfrm>
        <a:custGeom>
          <a:avLst/>
          <a:gdLst/>
          <a:ahLst/>
          <a:cxnLst/>
          <a:rect l="0" t="0" r="0" b="0"/>
          <a:pathLst>
            <a:path>
              <a:moveTo>
                <a:pt x="3713052" y="2688616"/>
              </a:moveTo>
              <a:arcTo wR="1933341" hR="1933341" stAng="1379725" swAng="1399431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F54A87-05B1-47B9-89CC-87C0F859D015}">
      <dsp:nvSpPr>
        <dsp:cNvPr id="0" name=""/>
        <dsp:cNvSpPr/>
      </dsp:nvSpPr>
      <dsp:spPr>
        <a:xfrm>
          <a:off x="3804314" y="3657389"/>
          <a:ext cx="1040599" cy="67638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100" kern="1200" dirty="0"/>
            <a:t>ZADRA, AGRRA, INOVACIJA - 3</a:t>
          </a:r>
        </a:p>
      </dsp:txBody>
      <dsp:txXfrm>
        <a:off x="3837333" y="3690408"/>
        <a:ext cx="974561" cy="610351"/>
      </dsp:txXfrm>
    </dsp:sp>
    <dsp:sp modelId="{EBBCBD9D-9755-41DD-BAD2-7E632ADF7937}">
      <dsp:nvSpPr>
        <dsp:cNvPr id="0" name=""/>
        <dsp:cNvSpPr/>
      </dsp:nvSpPr>
      <dsp:spPr>
        <a:xfrm>
          <a:off x="1552427" y="320362"/>
          <a:ext cx="3866683" cy="3866683"/>
        </a:xfrm>
        <a:custGeom>
          <a:avLst/>
          <a:gdLst/>
          <a:ahLst/>
          <a:cxnLst/>
          <a:rect l="0" t="0" r="0" b="0"/>
          <a:pathLst>
            <a:path>
              <a:moveTo>
                <a:pt x="2246708" y="3841117"/>
              </a:moveTo>
              <a:arcTo wR="1933341" hR="1933341" stAng="4840322" swAng="917615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8F2D74-124C-4F71-8494-BA61E4F223AB}">
      <dsp:nvSpPr>
        <dsp:cNvPr id="0" name=""/>
        <dsp:cNvSpPr/>
      </dsp:nvSpPr>
      <dsp:spPr>
        <a:xfrm>
          <a:off x="2014233" y="3619004"/>
          <a:ext cx="1265379" cy="7531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100" kern="1200" dirty="0"/>
            <a:t>Vijeća nacionalnih manjina (albanska, bošnjačka, srpska) - 3</a:t>
          </a:r>
        </a:p>
      </dsp:txBody>
      <dsp:txXfrm>
        <a:off x="2050999" y="3655770"/>
        <a:ext cx="1191847" cy="679628"/>
      </dsp:txXfrm>
    </dsp:sp>
    <dsp:sp modelId="{2DDBD423-605C-4151-83C6-B60044570F50}">
      <dsp:nvSpPr>
        <dsp:cNvPr id="0" name=""/>
        <dsp:cNvSpPr/>
      </dsp:nvSpPr>
      <dsp:spPr>
        <a:xfrm>
          <a:off x="1552427" y="320362"/>
          <a:ext cx="3866683" cy="3866683"/>
        </a:xfrm>
        <a:custGeom>
          <a:avLst/>
          <a:gdLst/>
          <a:ahLst/>
          <a:cxnLst/>
          <a:rect l="0" t="0" r="0" b="0"/>
          <a:pathLst>
            <a:path>
              <a:moveTo>
                <a:pt x="559401" y="3293524"/>
              </a:moveTo>
              <a:arcTo wR="1933341" hR="1933341" stAng="8117298" swAng="1264747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9EE84D-FDF6-47E4-BC01-EF7F322D2FF2}">
      <dsp:nvSpPr>
        <dsp:cNvPr id="0" name=""/>
        <dsp:cNvSpPr/>
      </dsp:nvSpPr>
      <dsp:spPr>
        <a:xfrm>
          <a:off x="1080600" y="2345717"/>
          <a:ext cx="1040599" cy="67638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900" b="1" kern="1200"/>
            <a:t>Sve ustanove u zdravstvu i Dom za starije i nemoćne -7 </a:t>
          </a:r>
          <a:endParaRPr lang="hr-HR" sz="900" kern="1200" dirty="0"/>
        </a:p>
      </dsp:txBody>
      <dsp:txXfrm>
        <a:off x="1113619" y="2378736"/>
        <a:ext cx="974561" cy="610351"/>
      </dsp:txXfrm>
    </dsp:sp>
    <dsp:sp modelId="{B31D3C87-64BB-42B1-ABD0-EED9A4D5E496}">
      <dsp:nvSpPr>
        <dsp:cNvPr id="0" name=""/>
        <dsp:cNvSpPr/>
      </dsp:nvSpPr>
      <dsp:spPr>
        <a:xfrm>
          <a:off x="1552427" y="320362"/>
          <a:ext cx="3866683" cy="3866683"/>
        </a:xfrm>
        <a:custGeom>
          <a:avLst/>
          <a:gdLst/>
          <a:ahLst/>
          <a:cxnLst/>
          <a:rect l="0" t="0" r="0" b="0"/>
          <a:pathLst>
            <a:path>
              <a:moveTo>
                <a:pt x="1749" y="2015560"/>
              </a:moveTo>
              <a:arcTo wR="1933341" hR="1933341" stAng="10653760" swAng="1727893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BBC0F4-4E4D-4D97-B939-E46520405869}">
      <dsp:nvSpPr>
        <dsp:cNvPr id="0" name=""/>
        <dsp:cNvSpPr/>
      </dsp:nvSpPr>
      <dsp:spPr>
        <a:xfrm>
          <a:off x="1453921" y="710090"/>
          <a:ext cx="1040599" cy="67638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900" b="1" kern="1200"/>
            <a:t>Sve srednje škole i Đački dom Zadar - 20</a:t>
          </a:r>
          <a:endParaRPr lang="hr-HR" sz="900" b="1" kern="1200" dirty="0"/>
        </a:p>
      </dsp:txBody>
      <dsp:txXfrm>
        <a:off x="1486940" y="743109"/>
        <a:ext cx="974561" cy="610351"/>
      </dsp:txXfrm>
    </dsp:sp>
    <dsp:sp modelId="{2E1A72BD-1167-4AEB-9E32-E44380E4F96D}">
      <dsp:nvSpPr>
        <dsp:cNvPr id="0" name=""/>
        <dsp:cNvSpPr/>
      </dsp:nvSpPr>
      <dsp:spPr>
        <a:xfrm>
          <a:off x="1552427" y="320362"/>
          <a:ext cx="3866683" cy="3866683"/>
        </a:xfrm>
        <a:custGeom>
          <a:avLst/>
          <a:gdLst/>
          <a:ahLst/>
          <a:cxnLst/>
          <a:rect l="0" t="0" r="0" b="0"/>
          <a:pathLst>
            <a:path>
              <a:moveTo>
                <a:pt x="775010" y="385414"/>
              </a:moveTo>
              <a:arcTo wR="1933341" hR="1933341" stAng="13991526" swAng="1258991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15375" y="1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/>
          <a:lstStyle>
            <a:lvl1pPr algn="r">
              <a:defRPr sz="1200"/>
            </a:lvl1pPr>
          </a:lstStyle>
          <a:p>
            <a:fld id="{DC408B5C-0BA1-4F8E-AC71-7934E10859FF}" type="datetimeFigureOut">
              <a:rPr lang="hr-HR" smtClean="0"/>
              <a:pPr/>
              <a:t>10.11.22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1" y="9371288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15375" y="9371288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 anchor="b"/>
          <a:lstStyle>
            <a:lvl1pPr algn="r">
              <a:defRPr sz="1200"/>
            </a:lvl1pPr>
          </a:lstStyle>
          <a:p>
            <a:fld id="{79358AF2-9D9B-4EB1-B441-A1D6F4E39081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14338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/>
          <a:lstStyle>
            <a:lvl1pPr algn="r">
              <a:defRPr sz="1200"/>
            </a:lvl1pPr>
          </a:lstStyle>
          <a:p>
            <a:fld id="{62B5AC49-C11E-4448-ACFD-E273141DD7BA}" type="datetimeFigureOut">
              <a:rPr lang="hr-HR" smtClean="0"/>
              <a:pPr/>
              <a:t>10.11.22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7" tIns="45700" rIns="91397" bIns="45700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3577" y="4686504"/>
            <a:ext cx="5388610" cy="4439840"/>
          </a:xfrm>
          <a:prstGeom prst="rect">
            <a:avLst/>
          </a:prstGeom>
        </p:spPr>
        <p:txBody>
          <a:bodyPr vert="horz" lIns="91397" tIns="45700" rIns="91397" bIns="4570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1" y="9371288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15375" y="9371288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 anchor="b"/>
          <a:lstStyle>
            <a:lvl1pPr algn="r">
              <a:defRPr sz="1200"/>
            </a:lvl1pPr>
          </a:lstStyle>
          <a:p>
            <a:fld id="{DD077998-8650-42FB-8289-5B211F63B0B9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245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0637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10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00468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44515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13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911301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14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91130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2C51-3C87-47B8-889C-FBF5E5DAE5A6}" type="datetime1">
              <a:rPr lang="hr-HR" smtClean="0"/>
              <a:pPr/>
              <a:t>10.11.22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6263-5EE2-4A9F-A3B6-A0E34ED53C5D}" type="datetime1">
              <a:rPr lang="hr-HR" smtClean="0"/>
              <a:pPr/>
              <a:t>10.11.22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F1F1-7610-428A-9839-DDA2401171E3}" type="datetime1">
              <a:rPr lang="hr-HR" smtClean="0"/>
              <a:pPr/>
              <a:t>10.11.22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8122-B690-4B19-B3BD-99F78443DDC6}" type="datetime1">
              <a:rPr lang="hr-HR" smtClean="0"/>
              <a:pPr/>
              <a:t>10.11.22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98B2-F21E-4DE8-913C-7C0DE7A031BC}" type="datetime1">
              <a:rPr lang="hr-HR" smtClean="0"/>
              <a:pPr/>
              <a:t>10.11.22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0E03-0981-47FD-B93C-0272402EE4D9}" type="datetime1">
              <a:rPr lang="hr-HR" smtClean="0"/>
              <a:pPr/>
              <a:t>10.11.22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06AA-5A95-43DE-B3CF-DA499704FBC6}" type="datetime1">
              <a:rPr lang="hr-HR" smtClean="0"/>
              <a:pPr/>
              <a:t>10.11.22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DCB6-FB64-4229-A63D-DC4D65726AF8}" type="datetime1">
              <a:rPr lang="hr-HR" smtClean="0"/>
              <a:pPr/>
              <a:t>10.11.22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B8D3-0087-412E-A4C0-0637E15835D0}" type="datetime1">
              <a:rPr lang="hr-HR" smtClean="0"/>
              <a:pPr/>
              <a:t>10.11.22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8C35-5015-4C28-AC4C-BF2C13DAD7B6}" type="datetime1">
              <a:rPr lang="hr-HR" smtClean="0"/>
              <a:pPr/>
              <a:t>10.11.22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B7FD-5DFD-45C5-8FA5-562730141A36}" type="datetime1">
              <a:rPr lang="hr-HR" smtClean="0"/>
              <a:pPr/>
              <a:t>10.11.22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F2DDF-051E-4B66-9995-596200EBC02A}" type="datetime1">
              <a:rPr lang="hr-HR" smtClean="0"/>
              <a:pPr/>
              <a:t>10.11.22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0"/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darska-zupanija.hr/component/content/article?id=479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gif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917848"/>
            <a:ext cx="8229600" cy="1431032"/>
          </a:xfrm>
        </p:spPr>
        <p:txBody>
          <a:bodyPr>
            <a:normAutofit fontScale="90000"/>
          </a:bodyPr>
          <a:lstStyle/>
          <a:p>
            <a:br>
              <a:rPr lang="hr-HR" sz="1400" b="1" dirty="0">
                <a:solidFill>
                  <a:srgbClr val="121284"/>
                </a:solidFill>
              </a:rPr>
            </a:br>
            <a:br>
              <a:rPr lang="hr-HR" sz="1400" b="1" dirty="0">
                <a:solidFill>
                  <a:srgbClr val="121284"/>
                </a:solidFill>
              </a:rPr>
            </a:br>
            <a:r>
              <a:rPr lang="hr-HR" sz="1400" b="1" dirty="0">
                <a:solidFill>
                  <a:srgbClr val="121284"/>
                </a:solidFill>
              </a:rPr>
              <a:t>REPUBLIKA HRVATSKA</a:t>
            </a:r>
            <a:br>
              <a:rPr lang="hr-HR" sz="1400" b="1" dirty="0">
                <a:solidFill>
                  <a:srgbClr val="121284"/>
                </a:solidFill>
              </a:rPr>
            </a:br>
            <a:r>
              <a:rPr lang="hr-HR" sz="1400" b="1" dirty="0">
                <a:solidFill>
                  <a:srgbClr val="121284"/>
                </a:solidFill>
              </a:rPr>
              <a:t>ZADARSKA ŽUPANIJA</a:t>
            </a:r>
            <a:br>
              <a:rPr lang="hr-HR" b="1" dirty="0">
                <a:solidFill>
                  <a:srgbClr val="121284"/>
                </a:solidFill>
              </a:rPr>
            </a:br>
            <a:br>
              <a:rPr lang="hr-HR" b="1" dirty="0">
                <a:solidFill>
                  <a:srgbClr val="121284"/>
                </a:solidFill>
              </a:rPr>
            </a:br>
            <a:r>
              <a:rPr lang="hr-HR" sz="3100" b="1" dirty="0">
                <a:solidFill>
                  <a:srgbClr val="121284"/>
                </a:solidFill>
              </a:rPr>
              <a:t>Izmjene i dopune proračuna Zadarske županije za 2022. godinu</a:t>
            </a:r>
            <a:br>
              <a:rPr lang="hr-HR" sz="3100" b="1" dirty="0">
                <a:solidFill>
                  <a:srgbClr val="121284"/>
                </a:solidFill>
              </a:rPr>
            </a:br>
            <a:r>
              <a:rPr lang="hr-HR" sz="3200" b="1" dirty="0">
                <a:solidFill>
                  <a:srgbClr val="002060"/>
                </a:solidFill>
              </a:rPr>
              <a:t> - </a:t>
            </a:r>
            <a:r>
              <a:rPr lang="hr-HR" sz="2900" b="1" dirty="0">
                <a:solidFill>
                  <a:srgbClr val="002060"/>
                </a:solidFill>
              </a:rPr>
              <a:t>vodič za građane -</a:t>
            </a:r>
            <a:br>
              <a:rPr lang="hr-HR" sz="2900" b="1" dirty="0">
                <a:solidFill>
                  <a:srgbClr val="006600"/>
                </a:solidFill>
              </a:rPr>
            </a:br>
            <a:br>
              <a:rPr lang="hr-HR" b="1" dirty="0">
                <a:solidFill>
                  <a:srgbClr val="121284"/>
                </a:solidFill>
              </a:rPr>
            </a:br>
            <a:endParaRPr lang="hr-HR" b="1" dirty="0">
              <a:solidFill>
                <a:srgbClr val="121284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4294967295"/>
          </p:nvPr>
        </p:nvSpPr>
        <p:spPr>
          <a:xfrm>
            <a:off x="1206223" y="4530607"/>
            <a:ext cx="6840760" cy="1512167"/>
          </a:xfrm>
        </p:spPr>
        <p:txBody>
          <a:bodyPr>
            <a:normAutofit/>
          </a:bodyPr>
          <a:lstStyle/>
          <a:p>
            <a:endParaRPr lang="hr-HR" sz="800" dirty="0">
              <a:solidFill>
                <a:srgbClr val="121284"/>
              </a:solidFill>
            </a:endParaRPr>
          </a:p>
          <a:p>
            <a:pPr>
              <a:buNone/>
            </a:pPr>
            <a:r>
              <a:rPr lang="hr-HR" sz="2400" b="1" dirty="0">
                <a:solidFill>
                  <a:srgbClr val="121284"/>
                </a:solidFill>
              </a:rPr>
              <a:t>                                                                                 </a:t>
            </a:r>
          </a:p>
          <a:p>
            <a:pPr algn="ctr">
              <a:buNone/>
            </a:pPr>
            <a:r>
              <a:rPr lang="hr-HR" sz="2900" b="1" dirty="0">
                <a:solidFill>
                  <a:srgbClr val="121284"/>
                </a:solidFill>
              </a:rPr>
              <a:t>Zadar, studeni 2022.</a:t>
            </a:r>
          </a:p>
        </p:txBody>
      </p:sp>
      <p:pic>
        <p:nvPicPr>
          <p:cNvPr id="9223" name="Picture 7" descr="http://upload.wikimedia.org/wikipedia/hr/6/62/Zastava_zadarske_zupanij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2492896"/>
            <a:ext cx="3754760" cy="1877381"/>
          </a:xfrm>
          <a:prstGeom prst="rect">
            <a:avLst/>
          </a:prstGeom>
          <a:noFill/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FC64FD83-BBA3-4270-AB69-DCCA336BF3F1}"/>
              </a:ext>
            </a:extLst>
          </p:cNvPr>
          <p:cNvSpPr txBox="1"/>
          <p:nvPr/>
        </p:nvSpPr>
        <p:spPr>
          <a:xfrm>
            <a:off x="1170219" y="6042774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hr-HR" sz="1400" b="1" dirty="0">
                <a:solidFill>
                  <a:srgbClr val="002060"/>
                </a:solidFill>
              </a:rPr>
              <a:t>Prijedlog Izmjena i dopuna proračuna Zadarske županije za 2022. godinu </a:t>
            </a:r>
            <a:r>
              <a:rPr lang="hr-HR" sz="1400" b="1" dirty="0"/>
              <a:t>poslan je Županijskoj skupštini na donošenje u zakonski predviđenom roku</a:t>
            </a:r>
          </a:p>
        </p:txBody>
      </p:sp>
    </p:spTree>
    <p:extLst>
      <p:ext uri="{BB962C8B-B14F-4D97-AF65-F5344CB8AC3E}">
        <p14:creationId xmlns:p14="http://schemas.microsoft.com/office/powerpoint/2010/main" val="430075019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br>
              <a:rPr lang="hr-HR" dirty="0"/>
            </a:br>
            <a:br>
              <a:rPr lang="hr-HR" dirty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8" name="Naslov 1"/>
          <p:cNvSpPr txBox="1">
            <a:spLocks/>
          </p:cNvSpPr>
          <p:nvPr/>
        </p:nvSpPr>
        <p:spPr>
          <a:xfrm>
            <a:off x="1223628" y="244459"/>
            <a:ext cx="7272808" cy="881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sz="4400" noProof="0" dirty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kumimoji="0" lang="hr-HR" sz="9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po</a:t>
            </a:r>
            <a:r>
              <a:rPr kumimoji="0" lang="hr-HR" sz="96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organizacijskoj </a:t>
            </a:r>
            <a:r>
              <a:rPr lang="hr-HR" sz="9600" b="1" noProof="0" dirty="0">
                <a:latin typeface="+mj-lt"/>
                <a:ea typeface="+mj-ea"/>
                <a:cs typeface="+mj-cs"/>
              </a:rPr>
              <a:t>klasifikaciji</a:t>
            </a:r>
            <a:br>
              <a:rPr kumimoji="0" lang="hr-HR" sz="9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298" y="1376288"/>
            <a:ext cx="885110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b="1" dirty="0">
                <a:cs typeface="Arial" pitchFamily="34" charset="0"/>
              </a:rPr>
              <a:t>    Grafikon 3. Rashodi Izmjena i dopuna Proračuna Zadarske županije po </a:t>
            </a:r>
            <a:r>
              <a:rPr lang="hr-HR" sz="1400" b="1" dirty="0">
                <a:solidFill>
                  <a:schemeClr val="accent4">
                    <a:lumMod val="75000"/>
                  </a:schemeClr>
                </a:solidFill>
                <a:cs typeface="Arial" pitchFamily="34" charset="0"/>
              </a:rPr>
              <a:t>organizacijskoj klasifikaciji </a:t>
            </a:r>
            <a:r>
              <a:rPr lang="hr-HR" sz="1400" b="1" dirty="0">
                <a:cs typeface="Arial" pitchFamily="34" charset="0"/>
              </a:rPr>
              <a:t>(mil. kuna)</a:t>
            </a:r>
          </a:p>
        </p:txBody>
      </p:sp>
      <p:pic>
        <p:nvPicPr>
          <p:cNvPr id="16" name="Slika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5346" y="495092"/>
            <a:ext cx="504056" cy="633001"/>
          </a:xfrm>
          <a:prstGeom prst="rect">
            <a:avLst/>
          </a:prstGeom>
        </p:spPr>
      </p:pic>
      <p:graphicFrame>
        <p:nvGraphicFramePr>
          <p:cNvPr id="17" name="Grafikon 16"/>
          <p:cNvGraphicFramePr/>
          <p:nvPr>
            <p:extLst>
              <p:ext uri="{D42A27DB-BD31-4B8C-83A1-F6EECF244321}">
                <p14:modId xmlns:p14="http://schemas.microsoft.com/office/powerpoint/2010/main" val="3071988502"/>
              </p:ext>
            </p:extLst>
          </p:nvPr>
        </p:nvGraphicFramePr>
        <p:xfrm>
          <a:off x="0" y="1844824"/>
          <a:ext cx="914400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118621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hr-HR" dirty="0"/>
            </a:br>
            <a:br>
              <a:rPr lang="hr-HR" dirty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8" name="Naslov 1"/>
          <p:cNvSpPr txBox="1">
            <a:spLocks/>
          </p:cNvSpPr>
          <p:nvPr/>
        </p:nvSpPr>
        <p:spPr>
          <a:xfrm>
            <a:off x="1047001" y="226466"/>
            <a:ext cx="7272808" cy="881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hr-HR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9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Rashodi po</a:t>
            </a:r>
            <a:r>
              <a:rPr kumimoji="0" lang="hr-HR" sz="96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funkcijskoj </a:t>
            </a:r>
            <a:r>
              <a:rPr lang="hr-HR" sz="9600" b="1" noProof="0" dirty="0">
                <a:latin typeface="+mj-lt"/>
                <a:ea typeface="+mj-ea"/>
                <a:cs typeface="+mj-cs"/>
              </a:rPr>
              <a:t>klasifikaciji</a:t>
            </a:r>
            <a:br>
              <a:rPr kumimoji="0" lang="hr-HR" sz="9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9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9512" y="1412776"/>
            <a:ext cx="85137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b="1" dirty="0">
                <a:cs typeface="Arial" pitchFamily="34" charset="0"/>
              </a:rPr>
              <a:t>Grafikon 4. Rashodi Izmjena i dopuna Proračuna Zadarske županije po </a:t>
            </a:r>
            <a:r>
              <a:rPr lang="hr-HR" sz="14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funkcijskoj klasifikaciji  </a:t>
            </a:r>
            <a:r>
              <a:rPr lang="hr-HR" sz="1400" b="1" dirty="0">
                <a:cs typeface="Arial" pitchFamily="34" charset="0"/>
              </a:rPr>
              <a:t>(mil. kuna)</a:t>
            </a:r>
          </a:p>
        </p:txBody>
      </p:sp>
      <p:pic>
        <p:nvPicPr>
          <p:cNvPr id="16" name="Slika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174" y="529637"/>
            <a:ext cx="504056" cy="633001"/>
          </a:xfrm>
          <a:prstGeom prst="rect">
            <a:avLst/>
          </a:prstGeom>
        </p:spPr>
      </p:pic>
      <p:graphicFrame>
        <p:nvGraphicFramePr>
          <p:cNvPr id="10" name="Grafikon 9"/>
          <p:cNvGraphicFramePr/>
          <p:nvPr>
            <p:extLst>
              <p:ext uri="{D42A27DB-BD31-4B8C-83A1-F6EECF244321}">
                <p14:modId xmlns:p14="http://schemas.microsoft.com/office/powerpoint/2010/main" val="2563266021"/>
              </p:ext>
            </p:extLst>
          </p:nvPr>
        </p:nvGraphicFramePr>
        <p:xfrm>
          <a:off x="611560" y="1988840"/>
          <a:ext cx="7560840" cy="4227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884714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E18E443-9718-4D15-866C-A83C1A281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r-HR" sz="2400" b="1" dirty="0"/>
              <a:t>Najznačajnije promjene su unutar sljedećih odjela: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E3AB512-EE00-470B-8232-21A5A89F9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1600" b="1" i="1" dirty="0"/>
              <a:t>Financijski plan UO za financije i proračun </a:t>
            </a:r>
            <a:r>
              <a:rPr lang="hr-HR" sz="1600" dirty="0"/>
              <a:t>povećan je za 6,5 </a:t>
            </a:r>
            <a:r>
              <a:rPr lang="hr-HR" sz="1600" dirty="0" err="1"/>
              <a:t>mil</a:t>
            </a:r>
            <a:r>
              <a:rPr lang="hr-HR" sz="1600" dirty="0"/>
              <a:t>. kuna, (46,8 </a:t>
            </a:r>
            <a:r>
              <a:rPr lang="hr-HR" sz="1600" dirty="0" err="1"/>
              <a:t>mil</a:t>
            </a:r>
            <a:r>
              <a:rPr lang="hr-HR" sz="1600" dirty="0"/>
              <a:t>. kuna); povećanje se odnosi na povećanje rashoda za zaposlene </a:t>
            </a:r>
            <a:r>
              <a:rPr lang="pl-PL" sz="1600" dirty="0"/>
              <a:t>(plaće za redovan rad, doprinosi na plaće i ostali rashodi za zaposlene)</a:t>
            </a:r>
            <a:endParaRPr lang="hr-HR" sz="1600" dirty="0"/>
          </a:p>
          <a:p>
            <a:r>
              <a:rPr lang="hr-HR" sz="1600" b="1" i="1" dirty="0"/>
              <a:t>Financijski plan UO za obrazovanje, kulturu i šport </a:t>
            </a:r>
            <a:r>
              <a:rPr lang="hr-HR" sz="1600" dirty="0"/>
              <a:t>iznosi 520,4 </a:t>
            </a:r>
            <a:r>
              <a:rPr lang="hr-HR" sz="1600" dirty="0" err="1"/>
              <a:t>mil</a:t>
            </a:r>
            <a:r>
              <a:rPr lang="hr-HR" sz="1600" dirty="0"/>
              <a:t>. kuna, za 10,7 </a:t>
            </a:r>
            <a:r>
              <a:rPr lang="hr-HR" sz="1600" dirty="0" err="1"/>
              <a:t>mil</a:t>
            </a:r>
            <a:r>
              <a:rPr lang="hr-HR" sz="1600" dirty="0"/>
              <a:t>. kuna više u odnosu na plan, a povećanje se ponajviše odnosi na porast rashoda za zaposlene u osnovnim (7,7 </a:t>
            </a:r>
            <a:r>
              <a:rPr lang="hr-HR" sz="1600" dirty="0" err="1"/>
              <a:t>mil</a:t>
            </a:r>
            <a:r>
              <a:rPr lang="hr-HR" sz="1600" dirty="0"/>
              <a:t>. kuna više) i srednjim (3,3 </a:t>
            </a:r>
            <a:r>
              <a:rPr lang="hr-HR" sz="1600" dirty="0" err="1"/>
              <a:t>mil</a:t>
            </a:r>
            <a:r>
              <a:rPr lang="hr-HR" sz="1600" dirty="0"/>
              <a:t>. kuna više) školama. </a:t>
            </a:r>
          </a:p>
          <a:p>
            <a:r>
              <a:rPr lang="hr-HR" sz="1600" b="1" i="1" dirty="0">
                <a:solidFill>
                  <a:srgbClr val="000000"/>
                </a:solidFill>
              </a:rPr>
              <a:t>Financijski plan UO za zdravstvo </a:t>
            </a:r>
            <a:r>
              <a:rPr lang="hr-HR" sz="1600" dirty="0">
                <a:solidFill>
                  <a:srgbClr val="000000"/>
                </a:solidFill>
              </a:rPr>
              <a:t>iznosi 835 </a:t>
            </a:r>
            <a:r>
              <a:rPr lang="hr-HR" sz="1600" dirty="0" err="1">
                <a:solidFill>
                  <a:srgbClr val="000000"/>
                </a:solidFill>
              </a:rPr>
              <a:t>mil</a:t>
            </a:r>
            <a:r>
              <a:rPr lang="hr-HR" sz="1600" dirty="0">
                <a:solidFill>
                  <a:srgbClr val="000000"/>
                </a:solidFill>
              </a:rPr>
              <a:t>. kuna, odnosno za 79 </a:t>
            </a:r>
            <a:r>
              <a:rPr lang="hr-HR" sz="1600" dirty="0" err="1">
                <a:solidFill>
                  <a:srgbClr val="000000"/>
                </a:solidFill>
              </a:rPr>
              <a:t>mil</a:t>
            </a:r>
            <a:r>
              <a:rPr lang="hr-HR" sz="1600" dirty="0">
                <a:solidFill>
                  <a:srgbClr val="000000"/>
                </a:solidFill>
              </a:rPr>
              <a:t>. kuna više u odnosu na početni plan. Povećani su financijski planovi korisnika u sustavu zdravstva: </a:t>
            </a:r>
          </a:p>
          <a:p>
            <a:pPr marL="400050" lvl="1" indent="0">
              <a:buNone/>
            </a:pPr>
            <a:r>
              <a:rPr lang="pt-BR" sz="1600" dirty="0">
                <a:solidFill>
                  <a:srgbClr val="000000"/>
                </a:solidFill>
              </a:rPr>
              <a:t>- 61,8 mil. kuna Opća bolnica Zadar, </a:t>
            </a:r>
          </a:p>
          <a:p>
            <a:pPr marL="400050" lvl="1" indent="0">
              <a:buNone/>
            </a:pPr>
            <a:r>
              <a:rPr lang="pl-PL" sz="1600" dirty="0">
                <a:solidFill>
                  <a:srgbClr val="000000"/>
                </a:solidFill>
              </a:rPr>
              <a:t>- 9,7 mil. kuna SBO Biograd na moru, </a:t>
            </a:r>
          </a:p>
          <a:p>
            <a:pPr marL="400050" lvl="1" indent="0">
              <a:buNone/>
            </a:pPr>
            <a:r>
              <a:rPr lang="hr-HR" sz="1600" dirty="0">
                <a:solidFill>
                  <a:srgbClr val="000000"/>
                </a:solidFill>
              </a:rPr>
              <a:t>- 1,0 </a:t>
            </a:r>
            <a:r>
              <a:rPr lang="hr-HR" sz="1600" dirty="0" err="1">
                <a:solidFill>
                  <a:srgbClr val="000000"/>
                </a:solidFill>
              </a:rPr>
              <a:t>mil</a:t>
            </a:r>
            <a:r>
              <a:rPr lang="hr-HR" sz="1600" dirty="0">
                <a:solidFill>
                  <a:srgbClr val="000000"/>
                </a:solidFill>
              </a:rPr>
              <a:t>. kuna PB Ugljan, </a:t>
            </a:r>
            <a:endParaRPr lang="hr-HR" sz="1600" dirty="0"/>
          </a:p>
          <a:p>
            <a:pPr marL="400050" lvl="1" indent="0">
              <a:buNone/>
            </a:pPr>
            <a:r>
              <a:rPr lang="pl-PL" sz="1600" dirty="0"/>
              <a:t>- 4,1 mil. kuna Dom zdravlja Zadarske županije, </a:t>
            </a:r>
          </a:p>
          <a:p>
            <a:pPr marL="400050" lvl="1" indent="0">
              <a:buNone/>
            </a:pPr>
            <a:r>
              <a:rPr lang="hr-HR" sz="1600" dirty="0"/>
              <a:t>- 2,8 </a:t>
            </a:r>
            <a:r>
              <a:rPr lang="hr-HR" sz="1600" dirty="0" err="1"/>
              <a:t>mil</a:t>
            </a:r>
            <a:r>
              <a:rPr lang="hr-HR" sz="1600" dirty="0"/>
              <a:t>. kuna Zavod za hitnu medicinu Zadarske županije. </a:t>
            </a:r>
          </a:p>
          <a:p>
            <a:r>
              <a:rPr lang="hr-HR" sz="1600" b="1" i="1" dirty="0"/>
              <a:t>Financijski plan UO za poljoprivredu, ribarstvo i EU fondove </a:t>
            </a:r>
            <a:r>
              <a:rPr lang="hr-HR" sz="1600" dirty="0"/>
              <a:t>iznosi 63,4 </a:t>
            </a:r>
            <a:r>
              <a:rPr lang="hr-HR" sz="1600" dirty="0" err="1"/>
              <a:t>mil</a:t>
            </a:r>
            <a:r>
              <a:rPr lang="hr-HR" sz="1600" dirty="0"/>
              <a:t>. kuna i smanjen je za 26,6 </a:t>
            </a:r>
            <a:r>
              <a:rPr lang="hr-HR" sz="1600" dirty="0" err="1"/>
              <a:t>mil</a:t>
            </a:r>
            <a:r>
              <a:rPr lang="hr-HR" sz="1600" dirty="0"/>
              <a:t> kuna. Smanjenje plana se odnosi na smanjenje financijskih planova EU projekata </a:t>
            </a:r>
            <a:r>
              <a:rPr lang="hr-HR" sz="1600" i="1" dirty="0"/>
              <a:t>PEPSEA i Stream </a:t>
            </a:r>
            <a:r>
              <a:rPr lang="hr-HR" sz="1600" dirty="0"/>
              <a:t>Agencije za razvoj Zadarske županije ZADRA NOVA te EU projekata Zadarske županije, Izgradnja skloništa za životinje i Centra za školjkarstvo. </a:t>
            </a:r>
          </a:p>
        </p:txBody>
      </p:sp>
    </p:spTree>
    <p:extLst>
      <p:ext uri="{BB962C8B-B14F-4D97-AF65-F5344CB8AC3E}">
        <p14:creationId xmlns:p14="http://schemas.microsoft.com/office/powerpoint/2010/main" val="402010083"/>
      </p:ext>
    </p:extLst>
  </p:cSld>
  <p:clrMapOvr>
    <a:masterClrMapping/>
  </p:clrMapOvr>
  <p:transition spd="slow" advClick="0" advTm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359966"/>
            <a:ext cx="8229600" cy="850106"/>
          </a:xfrm>
        </p:spPr>
        <p:txBody>
          <a:bodyPr>
            <a:noAutofit/>
          </a:bodyPr>
          <a:lstStyle/>
          <a:p>
            <a:pPr algn="l"/>
            <a:r>
              <a:rPr lang="hr-HR" sz="2400" b="1" i="1" dirty="0">
                <a:ea typeface="Times New Roman" panose="02020603050405020304" pitchFamily="18" charset="0"/>
              </a:rPr>
              <a:t>Prihodi po nositeljima projekata Zadarske županije i proračunskih korisnika u 2022. godini </a:t>
            </a:r>
            <a:endParaRPr lang="hr-HR" sz="2400" b="1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4772" y="359966"/>
            <a:ext cx="504056" cy="633001"/>
          </a:xfrm>
          <a:prstGeom prst="rect">
            <a:avLst/>
          </a:prstGeom>
        </p:spPr>
      </p:pic>
      <p:sp>
        <p:nvSpPr>
          <p:cNvPr id="11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3" name="Tablica 2">
            <a:extLst>
              <a:ext uri="{FF2B5EF4-FFF2-40B4-BE49-F238E27FC236}">
                <a16:creationId xmlns:a16="http://schemas.microsoft.com/office/drawing/2014/main" id="{7054DB9C-2617-45B6-8AF1-AFE28A1870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241180"/>
              </p:ext>
            </p:extLst>
          </p:nvPr>
        </p:nvGraphicFramePr>
        <p:xfrm>
          <a:off x="1271794" y="1453510"/>
          <a:ext cx="6477084" cy="4791720"/>
        </p:xfrm>
        <a:graphic>
          <a:graphicData uri="http://schemas.openxmlformats.org/drawingml/2006/table">
            <a:tbl>
              <a:tblPr firstRow="1" firstCol="1" bandRow="1"/>
              <a:tblGrid>
                <a:gridCol w="1619271">
                  <a:extLst>
                    <a:ext uri="{9D8B030D-6E8A-4147-A177-3AD203B41FA5}">
                      <a16:colId xmlns:a16="http://schemas.microsoft.com/office/drawing/2014/main" val="2944631206"/>
                    </a:ext>
                  </a:extLst>
                </a:gridCol>
                <a:gridCol w="1619271">
                  <a:extLst>
                    <a:ext uri="{9D8B030D-6E8A-4147-A177-3AD203B41FA5}">
                      <a16:colId xmlns:a16="http://schemas.microsoft.com/office/drawing/2014/main" val="2898582049"/>
                    </a:ext>
                  </a:extLst>
                </a:gridCol>
                <a:gridCol w="1619271">
                  <a:extLst>
                    <a:ext uri="{9D8B030D-6E8A-4147-A177-3AD203B41FA5}">
                      <a16:colId xmlns:a16="http://schemas.microsoft.com/office/drawing/2014/main" val="1641713125"/>
                    </a:ext>
                  </a:extLst>
                </a:gridCol>
                <a:gridCol w="1619271">
                  <a:extLst>
                    <a:ext uri="{9D8B030D-6E8A-4147-A177-3AD203B41FA5}">
                      <a16:colId xmlns:a16="http://schemas.microsoft.com/office/drawing/2014/main" val="633630502"/>
                    </a:ext>
                  </a:extLst>
                </a:gridCol>
              </a:tblGrid>
              <a:tr h="141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NOSITELJ 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NAZIV PROJEKTA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PLAN 2022.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IZMJENE I DOPUNE 2022.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67045"/>
                  </a:ext>
                </a:extLst>
              </a:tr>
              <a:tr h="141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Skills+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80.000,00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7.686,86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832395"/>
                  </a:ext>
                </a:extLst>
              </a:tr>
              <a:tr h="141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Adrianetbook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850.000,00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633.412,85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1464594"/>
                  </a:ext>
                </a:extLst>
              </a:tr>
              <a:tr h="141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InvestInFish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650.000,00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545.943,80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5049460"/>
                  </a:ext>
                </a:extLst>
              </a:tr>
              <a:tr h="141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E-Citijens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630.000,00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310.280,45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5157339"/>
                  </a:ext>
                </a:extLst>
              </a:tr>
              <a:tr h="141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Geco 2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800.000,00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782.072,92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2260024"/>
                  </a:ext>
                </a:extLst>
              </a:tr>
              <a:tr h="141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CCI4Tourisam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950.000,00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666.789,88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7143161"/>
                  </a:ext>
                </a:extLst>
              </a:tr>
              <a:tr h="141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Smartriver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600.000,00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241.538,64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6902411"/>
                  </a:ext>
                </a:extLst>
              </a:tr>
              <a:tr h="141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Ecowaves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1.395.000,00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1.505.008,15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3767508"/>
                  </a:ext>
                </a:extLst>
              </a:tr>
              <a:tr h="141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CUHaCHA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2.000.000,00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783.536,65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9453431"/>
                  </a:ext>
                </a:extLst>
              </a:tr>
              <a:tr h="141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Portal za pism. Digit@Literacy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100.000,00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100.000,00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9659857"/>
                  </a:ext>
                </a:extLst>
              </a:tr>
              <a:tr h="141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SPIN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100.000,00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73.500,00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7013574"/>
                  </a:ext>
                </a:extLst>
              </a:tr>
              <a:tr h="141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Female Entrepreneur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100.000,00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75.000,00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4728656"/>
                  </a:ext>
                </a:extLst>
              </a:tr>
              <a:tr h="141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AgriCoopValue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100.000,00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73.000,00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5469089"/>
                  </a:ext>
                </a:extLst>
              </a:tr>
              <a:tr h="141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Od kulture do poduzetništva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74.450,00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74.450,00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5556477"/>
                  </a:ext>
                </a:extLst>
              </a:tr>
              <a:tr h="141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TRACK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510.000,00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238.000,00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2559219"/>
                  </a:ext>
                </a:extLst>
              </a:tr>
              <a:tr h="141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Guide me Green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32.700,00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9240062"/>
                  </a:ext>
                </a:extLst>
              </a:tr>
              <a:tr h="141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Agri Smart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49.200,00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5416802"/>
                  </a:ext>
                </a:extLst>
              </a:tr>
              <a:tr h="141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8.939.450,00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6.192.120,20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714406"/>
                  </a:ext>
                </a:extLst>
              </a:tr>
              <a:tr h="141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Centar kreativne industrije 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750.000,00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2.617.449,57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5769450"/>
                  </a:ext>
                </a:extLst>
              </a:tr>
              <a:tr h="141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INNOXENIA PLUS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127.458,00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1671281"/>
                  </a:ext>
                </a:extLst>
              </a:tr>
              <a:tr h="141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Innoxenia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170.000,00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172.069,37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500529"/>
                  </a:ext>
                </a:extLst>
              </a:tr>
              <a:tr h="141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Rosie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5.888,00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5020302"/>
                  </a:ext>
                </a:extLst>
              </a:tr>
              <a:tr h="141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Pružanje usl. inf. i pov. za MSP u ZŽ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28.804,44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9089868"/>
                  </a:ext>
                </a:extLst>
              </a:tr>
              <a:tr h="141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PODUZMI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764.907,00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9901109"/>
                  </a:ext>
                </a:extLst>
              </a:tr>
              <a:tr h="141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1.047.458,00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3.589.118,38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988882"/>
                  </a:ext>
                </a:extLst>
              </a:tr>
              <a:tr h="141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NATURA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Crew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540.000,00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384.896,65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267514"/>
                  </a:ext>
                </a:extLst>
              </a:tr>
              <a:tr h="141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NATURA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Dinalp Connect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240.000,00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76.218,45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151471"/>
                  </a:ext>
                </a:extLst>
              </a:tr>
              <a:tr h="141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NATURA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Posbemed 2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415.000,00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138.483,01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024248"/>
                  </a:ext>
                </a:extLst>
              </a:tr>
              <a:tr h="141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NATURA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Centar izvrsnosti Cerovačke špilje 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177.500,00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124.465,82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180428"/>
                  </a:ext>
                </a:extLst>
              </a:tr>
              <a:tr h="141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NATURA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Dubrava - Hanzina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260.000,00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4015677"/>
                  </a:ext>
                </a:extLst>
              </a:tr>
              <a:tr h="141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NATURA JADERA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1.632.500,00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724.063,93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6" marR="539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717104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4771" y="483499"/>
            <a:ext cx="504056" cy="633001"/>
          </a:xfrm>
          <a:prstGeom prst="rect">
            <a:avLst/>
          </a:prstGeom>
        </p:spPr>
      </p:pic>
      <p:sp>
        <p:nvSpPr>
          <p:cNvPr id="11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3" name="Tablica 2">
            <a:extLst>
              <a:ext uri="{FF2B5EF4-FFF2-40B4-BE49-F238E27FC236}">
                <a16:creationId xmlns:a16="http://schemas.microsoft.com/office/drawing/2014/main" id="{8D191136-105F-4ADD-B5CA-DA36FD1950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088893"/>
              </p:ext>
            </p:extLst>
          </p:nvPr>
        </p:nvGraphicFramePr>
        <p:xfrm>
          <a:off x="457199" y="1852169"/>
          <a:ext cx="8229600" cy="4312920"/>
        </p:xfrm>
        <a:graphic>
          <a:graphicData uri="http://schemas.openxmlformats.org/drawingml/2006/table">
            <a:tbl>
              <a:tblPr firstRow="1" firstCol="1" bandRow="1"/>
              <a:tblGrid>
                <a:gridCol w="2057400">
                  <a:extLst>
                    <a:ext uri="{9D8B030D-6E8A-4147-A177-3AD203B41FA5}">
                      <a16:colId xmlns:a16="http://schemas.microsoft.com/office/drawing/2014/main" val="3685111305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318203198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018781968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757051067"/>
                    </a:ext>
                  </a:extLst>
                </a:gridCol>
              </a:tblGrid>
              <a:tr h="179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Ruins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45.223,55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212343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Adrion 5 Senses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49.355,68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76.413,10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294156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Adrireef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549.617,56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490.311,75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037253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Pepsea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9.684.693,65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6.197.692,90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840812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Made in Land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1.075.400,00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334.076,68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122833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 za vas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6.447.380,48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6.846.317,15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356239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Stream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20.745.208,74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10.315.602,86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440009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ADRIA CLIM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1.698.873,75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396.823,23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264019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EDIC 2021. - 2025.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189.600,00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215.547,85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2032955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Code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76.887,28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10875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Smart Commuting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314.706,41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3290743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Adriatic Canyoning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25.348,57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7721402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Smile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135.286,51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829547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BOOST5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383916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Hives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39.112,40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106998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SOS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796,90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204675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40.562.240,69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25.418.036,31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386362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Ersamus+ KA122 OŠ Benkovac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82.524,00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993517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KA121 OŠ Nin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650.000,00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713281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Inkluzija - 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1.987.355,98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2.976.448,46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265135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Od mjere do karijere - Pripravništvo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319.238,00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86.000,00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4692379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Prehrana u riziku od siromaštva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184.792,83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288.000,00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482311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Školska shema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191.011,87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176.212,82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14770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OSNOVNE ŠKOLE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2.934.922,68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4.176.661,28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185045"/>
                  </a:ext>
                </a:extLst>
              </a:tr>
            </a:tbl>
          </a:graphicData>
        </a:graphic>
      </p:graphicFrame>
      <p:graphicFrame>
        <p:nvGraphicFramePr>
          <p:cNvPr id="4" name="Tablica 3">
            <a:extLst>
              <a:ext uri="{FF2B5EF4-FFF2-40B4-BE49-F238E27FC236}">
                <a16:creationId xmlns:a16="http://schemas.microsoft.com/office/drawing/2014/main" id="{5B905DC5-FFFC-4D7C-B770-65677A5B5F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422347"/>
              </p:ext>
            </p:extLst>
          </p:nvPr>
        </p:nvGraphicFramePr>
        <p:xfrm>
          <a:off x="457199" y="1679312"/>
          <a:ext cx="8229600" cy="179705"/>
        </p:xfrm>
        <a:graphic>
          <a:graphicData uri="http://schemas.openxmlformats.org/drawingml/2006/table">
            <a:tbl>
              <a:tblPr firstRow="1" firstCol="1" bandRow="1"/>
              <a:tblGrid>
                <a:gridCol w="2057400">
                  <a:extLst>
                    <a:ext uri="{9D8B030D-6E8A-4147-A177-3AD203B41FA5}">
                      <a16:colId xmlns:a16="http://schemas.microsoft.com/office/drawing/2014/main" val="276889039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45068471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88980515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306819218"/>
                    </a:ext>
                  </a:extLst>
                </a:gridCol>
              </a:tblGrid>
              <a:tr h="179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NOSITELJ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NAZIV PROJEKTA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PLAN 2022.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IZMJENE I DOPUNE 2022.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8435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469411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4772" y="633972"/>
            <a:ext cx="504056" cy="633001"/>
          </a:xfrm>
          <a:prstGeom prst="rect">
            <a:avLst/>
          </a:prstGeom>
        </p:spPr>
      </p:pic>
      <p:graphicFrame>
        <p:nvGraphicFramePr>
          <p:cNvPr id="5" name="Tablica 4">
            <a:extLst>
              <a:ext uri="{FF2B5EF4-FFF2-40B4-BE49-F238E27FC236}">
                <a16:creationId xmlns:a16="http://schemas.microsoft.com/office/drawing/2014/main" id="{91BA50F0-4D96-4F0A-8369-AC5600F05E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056870"/>
              </p:ext>
            </p:extLst>
          </p:nvPr>
        </p:nvGraphicFramePr>
        <p:xfrm>
          <a:off x="475793" y="1806745"/>
          <a:ext cx="8229600" cy="4237355"/>
        </p:xfrm>
        <a:graphic>
          <a:graphicData uri="http://schemas.openxmlformats.org/drawingml/2006/table">
            <a:tbl>
              <a:tblPr firstRow="1" firstCol="1" bandRow="1"/>
              <a:tblGrid>
                <a:gridCol w="2057400">
                  <a:extLst>
                    <a:ext uri="{9D8B030D-6E8A-4147-A177-3AD203B41FA5}">
                      <a16:colId xmlns:a16="http://schemas.microsoft.com/office/drawing/2014/main" val="2486057479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846382408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925844465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4032632178"/>
                    </a:ext>
                  </a:extLst>
                </a:gridCol>
              </a:tblGrid>
              <a:tr h="179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KA102 GameINg Innovative Games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52.547,77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146.725,76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7000631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KA116 - SŠ V.V.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95.000,00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150.240,00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6245354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KA102 CoLab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122.765,29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122.765,29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6382319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KA201 PICELS GVN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62.000,00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42.000,00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4742635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KA102 - SŠ Ekonomska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137.507,40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258.493,66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5884499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Plato-S. Prir. grafička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80.784,00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9606641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Inkluzija - 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650.892,52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889.893,43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8616192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Bolji uvjeti za učenje kroz rad SŠ V.V.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14.619.905,50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8.980.836,50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8977907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Budi spreman i kompetentan SŠ V.V.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19.617.400,19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10.399.594,56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1085442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Regionalni cantar kompetentnosti (Medicinska)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16.980.876,01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17.429.149,38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6563357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Medicinska+ SŠ Medicinska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12.975.241,01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11.241.526,73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1160830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Dobar posao u Benkovcu SŠ Benkovac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725.000,00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3276190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En. obnova Đački Dom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2.001.578,81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2.001.578,81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7067127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Školska shema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125.154,67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68.811,05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0282610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Od mjere do karijere - Pripravništvo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233.900,00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4698682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NMZ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Remember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668.407,00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644.483,44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4435294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NMZ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Next Museum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66.189,86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9278283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SREDNJE ŠKOLE I NARODNI MUZEJ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69.068.176,17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53.223.072,47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423559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OBZ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Izgradnja i opremanje dnevnih bolnica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18.310.000,00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21.455.225,00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2494708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OBZ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ON TIME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922.700,00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2.738.838,37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8253331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OBZ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LAB OP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3.578.580,00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2.469.421,13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0330148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OBZ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Pripravništvo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267.500,00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267.500,00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7016428"/>
                  </a:ext>
                </a:extLst>
              </a:tr>
            </a:tbl>
          </a:graphicData>
        </a:graphic>
      </p:graphicFrame>
      <p:graphicFrame>
        <p:nvGraphicFramePr>
          <p:cNvPr id="7" name="Tablica 6">
            <a:extLst>
              <a:ext uri="{FF2B5EF4-FFF2-40B4-BE49-F238E27FC236}">
                <a16:creationId xmlns:a16="http://schemas.microsoft.com/office/drawing/2014/main" id="{E813C7E7-8238-44AE-9E8B-14112ED165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679759"/>
              </p:ext>
            </p:extLst>
          </p:nvPr>
        </p:nvGraphicFramePr>
        <p:xfrm>
          <a:off x="475793" y="1627040"/>
          <a:ext cx="8229600" cy="179705"/>
        </p:xfrm>
        <a:graphic>
          <a:graphicData uri="http://schemas.openxmlformats.org/drawingml/2006/table">
            <a:tbl>
              <a:tblPr firstRow="1" firstCol="1" bandRow="1"/>
              <a:tblGrid>
                <a:gridCol w="2057400">
                  <a:extLst>
                    <a:ext uri="{9D8B030D-6E8A-4147-A177-3AD203B41FA5}">
                      <a16:colId xmlns:a16="http://schemas.microsoft.com/office/drawing/2014/main" val="2757375685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710333256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16021372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636265975"/>
                    </a:ext>
                  </a:extLst>
                </a:gridCol>
              </a:tblGrid>
              <a:tr h="179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NOSITELJ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NAZIV PROJEKTA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PLAN 2022.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IZMJENE I DOPUNE 2022.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406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7953295"/>
      </p:ext>
    </p:extLst>
  </p:cSld>
  <p:clrMapOvr>
    <a:masterClrMapping/>
  </p:clrMapOvr>
  <p:transition spd="slow" advClick="0" advTm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9903" y="371243"/>
            <a:ext cx="504056" cy="633001"/>
          </a:xfrm>
          <a:prstGeom prst="rect">
            <a:avLst/>
          </a:prstGeom>
        </p:spPr>
      </p:pic>
      <p:graphicFrame>
        <p:nvGraphicFramePr>
          <p:cNvPr id="9" name="Tablica 8">
            <a:extLst>
              <a:ext uri="{FF2B5EF4-FFF2-40B4-BE49-F238E27FC236}">
                <a16:creationId xmlns:a16="http://schemas.microsoft.com/office/drawing/2014/main" id="{C3C7F074-5D91-419B-BEF8-9794F43490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423784"/>
              </p:ext>
            </p:extLst>
          </p:nvPr>
        </p:nvGraphicFramePr>
        <p:xfrm>
          <a:off x="602286" y="1700808"/>
          <a:ext cx="7939428" cy="4564660"/>
        </p:xfrm>
        <a:graphic>
          <a:graphicData uri="http://schemas.openxmlformats.org/drawingml/2006/table">
            <a:tbl>
              <a:tblPr firstRow="1" firstCol="1" bandRow="1"/>
              <a:tblGrid>
                <a:gridCol w="1984857">
                  <a:extLst>
                    <a:ext uri="{9D8B030D-6E8A-4147-A177-3AD203B41FA5}">
                      <a16:colId xmlns:a16="http://schemas.microsoft.com/office/drawing/2014/main" val="364448208"/>
                    </a:ext>
                  </a:extLst>
                </a:gridCol>
                <a:gridCol w="1984857">
                  <a:extLst>
                    <a:ext uri="{9D8B030D-6E8A-4147-A177-3AD203B41FA5}">
                      <a16:colId xmlns:a16="http://schemas.microsoft.com/office/drawing/2014/main" val="1217413978"/>
                    </a:ext>
                  </a:extLst>
                </a:gridCol>
                <a:gridCol w="1984857">
                  <a:extLst>
                    <a:ext uri="{9D8B030D-6E8A-4147-A177-3AD203B41FA5}">
                      <a16:colId xmlns:a16="http://schemas.microsoft.com/office/drawing/2014/main" val="2916994164"/>
                    </a:ext>
                  </a:extLst>
                </a:gridCol>
                <a:gridCol w="1984857">
                  <a:extLst>
                    <a:ext uri="{9D8B030D-6E8A-4147-A177-3AD203B41FA5}">
                      <a16:colId xmlns:a16="http://schemas.microsoft.com/office/drawing/2014/main" val="115740034"/>
                    </a:ext>
                  </a:extLst>
                </a:gridCol>
              </a:tblGrid>
              <a:tr h="1733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ZJZ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AdSWIM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188.000,00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202.673,00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245334"/>
                  </a:ext>
                </a:extLst>
              </a:tr>
              <a:tr h="1733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ZJZ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Pripravništvo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377.000,00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377.000,00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1522751"/>
                  </a:ext>
                </a:extLst>
              </a:tr>
              <a:tr h="2646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DZ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Specijalističko usavršavanje doktora medicine DZ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1.655.000,00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1.743.000,00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3223733"/>
                  </a:ext>
                </a:extLst>
              </a:tr>
              <a:tr h="1733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DZ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En. obnova zgrade RJ Benkovac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4.089.203,00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4.089.203,00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8558872"/>
                  </a:ext>
                </a:extLst>
              </a:tr>
              <a:tr h="1733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PBU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Edukacija ljudski potencijali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9247143"/>
                  </a:ext>
                </a:extLst>
              </a:tr>
              <a:tr h="2646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ZHM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Specijalističko usavršavanje doktora medicine ZHM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257.000,00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2387561"/>
                  </a:ext>
                </a:extLst>
              </a:tr>
              <a:tr h="1733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DSN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Moć osjetila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1.224.066,00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1.080.660,23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1287683"/>
                  </a:ext>
                </a:extLst>
              </a:tr>
              <a:tr h="2646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USTANOVE U ZDRAVSTVU I SOC. SKRBI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30.912.049,00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34.732.520,73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954042"/>
                  </a:ext>
                </a:extLst>
              </a:tr>
              <a:tr h="1733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Centar izvrsnosti Cerovačke špilje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387.000,00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126.921,99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0492675"/>
                  </a:ext>
                </a:extLst>
              </a:tr>
              <a:tr h="1733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Pokret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3971684"/>
                  </a:ext>
                </a:extLst>
              </a:tr>
              <a:tr h="1733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Podrška razvoju rane intervencije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14.280,00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14.280,00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619923"/>
                  </a:ext>
                </a:extLst>
              </a:tr>
              <a:tr h="1733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Firespill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2.675.042,00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1.688.000,00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8117952"/>
                  </a:ext>
                </a:extLst>
              </a:tr>
              <a:tr h="1733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Prizefish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850.000,00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810.844,35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6130515"/>
                  </a:ext>
                </a:extLst>
              </a:tr>
              <a:tr h="1733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Smartfish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760.000,00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724.416,25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9470494"/>
                  </a:ext>
                </a:extLst>
              </a:tr>
              <a:tr h="1733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Sustavi navodnjavanja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12.228.466,92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7.851.621,28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494165"/>
                  </a:ext>
                </a:extLst>
              </a:tr>
              <a:tr h="1733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Argos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905.000,00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190.439,38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8104637"/>
                  </a:ext>
                </a:extLst>
              </a:tr>
              <a:tr h="1733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Centar za školjkarstvo ZŽ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2.050.000,00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987751"/>
                  </a:ext>
                </a:extLst>
              </a:tr>
              <a:tr h="1733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Izgradnja skloništa za životinje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5.825.000,00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5219312"/>
                  </a:ext>
                </a:extLst>
              </a:tr>
              <a:tr h="1733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Readiness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56.841,74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9556874"/>
                  </a:ext>
                </a:extLst>
              </a:tr>
              <a:tr h="1733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Kulturna ruta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194.609,02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9629809"/>
                  </a:ext>
                </a:extLst>
              </a:tr>
              <a:tr h="1733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STEM COUNTY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93.660,00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366225"/>
                  </a:ext>
                </a:extLst>
              </a:tr>
              <a:tr h="1733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En. obnova Perivoj V. Nazora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658.862,77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9395782"/>
                  </a:ext>
                </a:extLst>
              </a:tr>
              <a:tr h="2646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UPRAVNI ODJELI ZADARSKE ŽUPANIJE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25.824.788,92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12.572.496,78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846"/>
                  </a:ext>
                </a:extLst>
              </a:tr>
              <a:tr h="17336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SVEUKUPNO 89 PROJEKTA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180.921.585,46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140.628.090,08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2" marR="661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997629"/>
                  </a:ext>
                </a:extLst>
              </a:tr>
            </a:tbl>
          </a:graphicData>
        </a:graphic>
      </p:graphicFrame>
      <p:graphicFrame>
        <p:nvGraphicFramePr>
          <p:cNvPr id="10" name="Tablica 9">
            <a:extLst>
              <a:ext uri="{FF2B5EF4-FFF2-40B4-BE49-F238E27FC236}">
                <a16:creationId xmlns:a16="http://schemas.microsoft.com/office/drawing/2014/main" id="{132FFB2C-EAA0-4492-B5F2-3F05E1C719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891084"/>
              </p:ext>
            </p:extLst>
          </p:nvPr>
        </p:nvGraphicFramePr>
        <p:xfrm>
          <a:off x="602286" y="1480411"/>
          <a:ext cx="7939428" cy="220397"/>
        </p:xfrm>
        <a:graphic>
          <a:graphicData uri="http://schemas.openxmlformats.org/drawingml/2006/table">
            <a:tbl>
              <a:tblPr firstRow="1" firstCol="1" bandRow="1"/>
              <a:tblGrid>
                <a:gridCol w="1984857">
                  <a:extLst>
                    <a:ext uri="{9D8B030D-6E8A-4147-A177-3AD203B41FA5}">
                      <a16:colId xmlns:a16="http://schemas.microsoft.com/office/drawing/2014/main" val="3170318760"/>
                    </a:ext>
                  </a:extLst>
                </a:gridCol>
                <a:gridCol w="1984857">
                  <a:extLst>
                    <a:ext uri="{9D8B030D-6E8A-4147-A177-3AD203B41FA5}">
                      <a16:colId xmlns:a16="http://schemas.microsoft.com/office/drawing/2014/main" val="83094621"/>
                    </a:ext>
                  </a:extLst>
                </a:gridCol>
                <a:gridCol w="1984857">
                  <a:extLst>
                    <a:ext uri="{9D8B030D-6E8A-4147-A177-3AD203B41FA5}">
                      <a16:colId xmlns:a16="http://schemas.microsoft.com/office/drawing/2014/main" val="3207053472"/>
                    </a:ext>
                  </a:extLst>
                </a:gridCol>
                <a:gridCol w="1984857">
                  <a:extLst>
                    <a:ext uri="{9D8B030D-6E8A-4147-A177-3AD203B41FA5}">
                      <a16:colId xmlns:a16="http://schemas.microsoft.com/office/drawing/2014/main" val="166412078"/>
                    </a:ext>
                  </a:extLst>
                </a:gridCol>
              </a:tblGrid>
              <a:tr h="220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NOSITELJ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NAZIV PROJEKTA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PLAN 2022.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IZMJENE I DOPUNE 2022.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68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1347253"/>
      </p:ext>
    </p:extLst>
  </p:cSld>
  <p:clrMapOvr>
    <a:masterClrMapping/>
  </p:clrMapOvr>
  <p:transition spd="slow" advClick="0" advTm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726886" y="2420888"/>
            <a:ext cx="7960961" cy="1296144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Hvala na pažnji !</a:t>
            </a:r>
          </a:p>
          <a:p>
            <a:r>
              <a:rPr lang="hr-H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Dodatne i detaljnije informacije možete pronaći na službenoj mrežnoj stranici Zadarske županije</a:t>
            </a:r>
          </a:p>
        </p:txBody>
      </p:sp>
      <p:sp>
        <p:nvSpPr>
          <p:cNvPr id="8" name="Pravokutnik 7"/>
          <p:cNvSpPr/>
          <p:nvPr/>
        </p:nvSpPr>
        <p:spPr>
          <a:xfrm>
            <a:off x="697569" y="3789040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>
                <a:hlinkClick r:id="rId3"/>
              </a:rPr>
              <a:t>https://www.zadarska-zupanija.hr/component/content/article?id=479</a:t>
            </a:r>
            <a:endParaRPr lang="hr-HR" dirty="0"/>
          </a:p>
        </p:txBody>
      </p:sp>
      <p:sp>
        <p:nvSpPr>
          <p:cNvPr id="10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039123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4" y="485964"/>
            <a:ext cx="8301608" cy="1143000"/>
          </a:xfrm>
        </p:spPr>
        <p:txBody>
          <a:bodyPr>
            <a:noAutofit/>
          </a:bodyPr>
          <a:lstStyle/>
          <a:p>
            <a:pPr algn="l"/>
            <a:r>
              <a:rPr lang="hr-HR" sz="2400" b="1" dirty="0"/>
              <a:t>Izmjene i dopune proračuna</a:t>
            </a:r>
            <a:r>
              <a:rPr lang="hr-HR" sz="2400" b="1" dirty="0">
                <a:solidFill>
                  <a:srgbClr val="C00000"/>
                </a:solidFill>
              </a:rPr>
              <a:t> </a:t>
            </a:r>
            <a:r>
              <a:rPr lang="hr-HR" sz="2400" b="1" dirty="0"/>
              <a:t>Zadarske županije </a:t>
            </a:r>
            <a:r>
              <a:rPr lang="hr-HR" sz="2400" b="1" i="1" dirty="0">
                <a:solidFill>
                  <a:srgbClr val="C00000"/>
                </a:solidFill>
              </a:rPr>
              <a:t>(sa 64 proračunska korisnika) </a:t>
            </a:r>
            <a:r>
              <a:rPr lang="hr-HR" sz="2400" b="1" dirty="0"/>
              <a:t>za 2022. godinu</a:t>
            </a:r>
            <a:endParaRPr lang="hr-HR" sz="2400" b="1" i="1" dirty="0">
              <a:solidFill>
                <a:srgbClr val="C00000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9112" y="485964"/>
            <a:ext cx="504056" cy="633001"/>
          </a:xfrm>
          <a:prstGeom prst="rect">
            <a:avLst/>
          </a:prstGeom>
        </p:spPr>
      </p:pic>
      <p:graphicFrame>
        <p:nvGraphicFramePr>
          <p:cNvPr id="8" name="Dijagram 7"/>
          <p:cNvGraphicFramePr/>
          <p:nvPr>
            <p:extLst>
              <p:ext uri="{D42A27DB-BD31-4B8C-83A1-F6EECF244321}">
                <p14:modId xmlns:p14="http://schemas.microsoft.com/office/powerpoint/2010/main" val="899138669"/>
              </p:ext>
            </p:extLst>
          </p:nvPr>
        </p:nvGraphicFramePr>
        <p:xfrm>
          <a:off x="5436096" y="2852936"/>
          <a:ext cx="3348880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jagram 8"/>
          <p:cNvGraphicFramePr/>
          <p:nvPr>
            <p:extLst>
              <p:ext uri="{D42A27DB-BD31-4B8C-83A1-F6EECF244321}">
                <p14:modId xmlns:p14="http://schemas.microsoft.com/office/powerpoint/2010/main" val="150023483"/>
              </p:ext>
            </p:extLst>
          </p:nvPr>
        </p:nvGraphicFramePr>
        <p:xfrm>
          <a:off x="251520" y="1988840"/>
          <a:ext cx="4632176" cy="2896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cxnSp>
        <p:nvCxnSpPr>
          <p:cNvPr id="15" name="Ravni poveznik 14"/>
          <p:cNvCxnSpPr/>
          <p:nvPr/>
        </p:nvCxnSpPr>
        <p:spPr>
          <a:xfrm flipH="1">
            <a:off x="4860032" y="3212976"/>
            <a:ext cx="576064" cy="1152128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ni poveznik 16"/>
          <p:cNvCxnSpPr/>
          <p:nvPr/>
        </p:nvCxnSpPr>
        <p:spPr>
          <a:xfrm flipH="1">
            <a:off x="4860032" y="4077072"/>
            <a:ext cx="576064" cy="288032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flipH="1" flipV="1">
            <a:off x="4860032" y="4365104"/>
            <a:ext cx="576064" cy="504056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flipH="1" flipV="1">
            <a:off x="4860032" y="4365104"/>
            <a:ext cx="576064" cy="1296144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43544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5876" y="48596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r-HR" sz="2400" b="1" dirty="0"/>
              <a:t>Izmjene i dopune proračuna Zadarske županije </a:t>
            </a:r>
            <a:r>
              <a:rPr lang="hr-HR" sz="2400" b="1" i="1" dirty="0">
                <a:solidFill>
                  <a:srgbClr val="C00000"/>
                </a:solidFill>
              </a:rPr>
              <a:t>(bez proračunskih korisnika) </a:t>
            </a:r>
            <a:r>
              <a:rPr lang="hr-HR" sz="2400" b="1" dirty="0"/>
              <a:t>za 2022. godinu</a:t>
            </a:r>
            <a:endParaRPr lang="hr-HR" sz="2400" b="1" i="1" dirty="0">
              <a:solidFill>
                <a:srgbClr val="C00000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9112" y="485964"/>
            <a:ext cx="504056" cy="633001"/>
          </a:xfrm>
          <a:prstGeom prst="rect">
            <a:avLst/>
          </a:prstGeom>
        </p:spPr>
      </p:pic>
      <p:graphicFrame>
        <p:nvGraphicFramePr>
          <p:cNvPr id="8" name="Dijagram 7"/>
          <p:cNvGraphicFramePr/>
          <p:nvPr>
            <p:extLst>
              <p:ext uri="{D42A27DB-BD31-4B8C-83A1-F6EECF244321}">
                <p14:modId xmlns:p14="http://schemas.microsoft.com/office/powerpoint/2010/main" val="2724012001"/>
              </p:ext>
            </p:extLst>
          </p:nvPr>
        </p:nvGraphicFramePr>
        <p:xfrm>
          <a:off x="5436096" y="2708920"/>
          <a:ext cx="3348880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jagram 8"/>
          <p:cNvGraphicFramePr/>
          <p:nvPr>
            <p:extLst>
              <p:ext uri="{D42A27DB-BD31-4B8C-83A1-F6EECF244321}">
                <p14:modId xmlns:p14="http://schemas.microsoft.com/office/powerpoint/2010/main" val="1140246608"/>
              </p:ext>
            </p:extLst>
          </p:nvPr>
        </p:nvGraphicFramePr>
        <p:xfrm>
          <a:off x="251520" y="1988840"/>
          <a:ext cx="4632176" cy="2896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cxnSp>
        <p:nvCxnSpPr>
          <p:cNvPr id="15" name="Ravni poveznik 14"/>
          <p:cNvCxnSpPr/>
          <p:nvPr/>
        </p:nvCxnSpPr>
        <p:spPr>
          <a:xfrm flipH="1">
            <a:off x="4860032" y="3212976"/>
            <a:ext cx="576064" cy="1152128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ni poveznik 16"/>
          <p:cNvCxnSpPr/>
          <p:nvPr/>
        </p:nvCxnSpPr>
        <p:spPr>
          <a:xfrm flipH="1">
            <a:off x="4860032" y="4077072"/>
            <a:ext cx="576064" cy="288032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flipH="1" flipV="1">
            <a:off x="4860032" y="4365104"/>
            <a:ext cx="576064" cy="504056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flipH="1" flipV="1">
            <a:off x="4860032" y="4365104"/>
            <a:ext cx="576064" cy="1296144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926445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4946" y="26064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hr-HR" sz="2400" b="1" dirty="0"/>
              <a:t>Proračunski korisnici Zadarske županije</a:t>
            </a:r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444946" y="966738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/>
              <a:t>Zadarska županija ima 64 proračunska korisnika.</a:t>
            </a:r>
          </a:p>
        </p:txBody>
      </p:sp>
      <p:sp>
        <p:nvSpPr>
          <p:cNvPr id="8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1" name="TekstniOkvir 10"/>
          <p:cNvSpPr txBox="1"/>
          <p:nvPr/>
        </p:nvSpPr>
        <p:spPr>
          <a:xfrm>
            <a:off x="179512" y="5696848"/>
            <a:ext cx="9136860" cy="92333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r-HR" b="1" i="1" dirty="0"/>
              <a:t>Od ukupno planiranih prihoda i primitaka na proračunske korisnike se odnosi 1,3 </a:t>
            </a:r>
            <a:r>
              <a:rPr lang="hr-HR" b="1" i="1" dirty="0" err="1"/>
              <a:t>mlrd</a:t>
            </a:r>
            <a:r>
              <a:rPr lang="hr-HR" b="1" i="1" dirty="0"/>
              <a:t>. kuna</a:t>
            </a:r>
          </a:p>
          <a:p>
            <a:r>
              <a:rPr lang="hr-HR" b="1" i="1" dirty="0"/>
              <a:t>ili 82%</a:t>
            </a:r>
            <a:endParaRPr lang="hr-HR" b="1" i="1" u="sng" dirty="0"/>
          </a:p>
          <a:p>
            <a:endParaRPr lang="hr-HR" dirty="0"/>
          </a:p>
        </p:txBody>
      </p:sp>
      <p:graphicFrame>
        <p:nvGraphicFramePr>
          <p:cNvPr id="5" name="Dijagram 4">
            <a:extLst>
              <a:ext uri="{FF2B5EF4-FFF2-40B4-BE49-F238E27FC236}">
                <a16:creationId xmlns:a16="http://schemas.microsoft.com/office/drawing/2014/main" id="{B40B0D62-06DD-4439-9924-E60A1B66B68D}"/>
              </a:ext>
            </a:extLst>
          </p:cNvPr>
          <p:cNvGraphicFramePr/>
          <p:nvPr>
            <p:extLst/>
          </p:nvPr>
        </p:nvGraphicFramePr>
        <p:xfrm>
          <a:off x="768982" y="1342516"/>
          <a:ext cx="7056784" cy="4354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" name="Slika 11">
            <a:extLst>
              <a:ext uri="{FF2B5EF4-FFF2-40B4-BE49-F238E27FC236}">
                <a16:creationId xmlns:a16="http://schemas.microsoft.com/office/drawing/2014/main" id="{60F3BFD6-5792-4A21-B703-544215A1A5F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6265" y="475743"/>
            <a:ext cx="504056" cy="63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998666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6856" y="549856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hr-HR" sz="2400" b="1" dirty="0"/>
              <a:t>„Izvorni” prihodi Zadarske županije</a:t>
            </a:r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8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539552" y="1916832"/>
            <a:ext cx="835292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hr-HR" sz="1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Izmjenama i dopunama za 2022. godinu, ”izvorni” prihodi Zadarske županije kao JLP(R)S iznose 155 </a:t>
            </a:r>
            <a:r>
              <a:rPr lang="hr-HR" sz="16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</a:t>
            </a:r>
            <a:r>
              <a:rPr lang="hr-HR" sz="1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kuna što je 17,8 </a:t>
            </a:r>
            <a:r>
              <a:rPr lang="hr-HR" sz="16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</a:t>
            </a:r>
            <a:r>
              <a:rPr lang="hr-HR" sz="1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kuna više, a odnose se na :</a:t>
            </a:r>
          </a:p>
          <a:p>
            <a:pPr algn="just">
              <a:spcAft>
                <a:spcPts val="0"/>
              </a:spcAft>
            </a:pPr>
            <a:endParaRPr lang="hr-HR" sz="1600" b="1" dirty="0"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  <a:p>
            <a:pPr indent="-1440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hr-HR" sz="1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79 </a:t>
            </a:r>
            <a:r>
              <a:rPr lang="hr-HR" sz="16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</a:t>
            </a:r>
            <a:r>
              <a:rPr lang="hr-HR" sz="1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kuna prihod od poreza na dohodak (13 </a:t>
            </a:r>
            <a:r>
              <a:rPr lang="hr-HR" sz="16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</a:t>
            </a:r>
            <a:r>
              <a:rPr lang="hr-HR" sz="1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kuna više),</a:t>
            </a:r>
          </a:p>
          <a:p>
            <a:pPr indent="-1440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hr-HR" sz="1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22,3 </a:t>
            </a:r>
            <a:r>
              <a:rPr lang="hr-HR" sz="16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</a:t>
            </a:r>
            <a:r>
              <a:rPr lang="hr-HR" sz="1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kuna refundacije/sufinanciranje po projektima (0,5 </a:t>
            </a:r>
            <a:r>
              <a:rPr lang="hr-HR" sz="16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</a:t>
            </a:r>
            <a:r>
              <a:rPr lang="hr-HR" sz="1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kuna više),</a:t>
            </a:r>
          </a:p>
          <a:p>
            <a:pPr lvl="0" indent="-1440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hr-HR" sz="1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17,8 </a:t>
            </a:r>
            <a:r>
              <a:rPr lang="hr-HR" sz="16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</a:t>
            </a:r>
            <a:r>
              <a:rPr lang="hr-HR" sz="1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kuna udio poreza na dohodak za </a:t>
            </a:r>
            <a:r>
              <a:rPr lang="hr-HR" sz="16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finan</a:t>
            </a:r>
            <a:r>
              <a:rPr lang="hr-HR" sz="1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</a:t>
            </a:r>
            <a:r>
              <a:rPr lang="hr-HR" sz="16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dec</a:t>
            </a:r>
            <a:r>
              <a:rPr lang="hr-HR" sz="1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funkcija (2,5 </a:t>
            </a:r>
            <a:r>
              <a:rPr lang="hr-HR" sz="16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</a:t>
            </a:r>
            <a:r>
              <a:rPr lang="hr-HR" sz="1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kuna više),</a:t>
            </a:r>
          </a:p>
          <a:p>
            <a:pPr lvl="0" indent="-1440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hr-HR" sz="1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12,6 </a:t>
            </a:r>
            <a:r>
              <a:rPr lang="hr-HR" sz="16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</a:t>
            </a:r>
            <a:r>
              <a:rPr lang="hr-HR" sz="1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kuna ostali porezni prihodi (1,1 </a:t>
            </a:r>
            <a:r>
              <a:rPr lang="hr-HR" sz="16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</a:t>
            </a:r>
            <a:r>
              <a:rPr lang="hr-HR" sz="1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kuna više),</a:t>
            </a:r>
          </a:p>
          <a:p>
            <a:pPr lvl="0" indent="-1440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hr-HR" sz="1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12,8 </a:t>
            </a:r>
            <a:r>
              <a:rPr lang="hr-HR" sz="16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</a:t>
            </a:r>
            <a:r>
              <a:rPr lang="hr-HR" sz="1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kuna prihodi od imovine (0,2 </a:t>
            </a:r>
            <a:r>
              <a:rPr lang="hr-HR" sz="16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</a:t>
            </a:r>
            <a:r>
              <a:rPr lang="hr-HR" sz="1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kuna više),</a:t>
            </a:r>
          </a:p>
          <a:p>
            <a:pPr lvl="0" indent="-1440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hr-HR" sz="1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  7,5 </a:t>
            </a:r>
            <a:r>
              <a:rPr lang="hr-HR" sz="16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</a:t>
            </a:r>
            <a:r>
              <a:rPr lang="hr-HR" sz="1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kuna prihodi od administrativnih pristojbi (0,1 </a:t>
            </a:r>
            <a:r>
              <a:rPr lang="hr-HR" sz="16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</a:t>
            </a:r>
            <a:r>
              <a:rPr lang="hr-HR" sz="1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kuna više), </a:t>
            </a:r>
          </a:p>
          <a:p>
            <a:pPr indent="-1440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hr-HR" sz="1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  2,0 </a:t>
            </a:r>
            <a:r>
              <a:rPr lang="hr-HR" sz="16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</a:t>
            </a:r>
            <a:r>
              <a:rPr lang="hr-HR" sz="1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kuna sredstva fiskalnog izravnavanja (0,4 </a:t>
            </a:r>
            <a:r>
              <a:rPr lang="hr-HR" sz="16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</a:t>
            </a:r>
            <a:r>
              <a:rPr lang="hr-HR" sz="1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kuna manje)</a:t>
            </a:r>
          </a:p>
          <a:p>
            <a:pPr lvl="0" indent="-1440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hr-HR" sz="1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  0,9 </a:t>
            </a:r>
            <a:r>
              <a:rPr lang="hr-HR" sz="16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</a:t>
            </a:r>
            <a:r>
              <a:rPr lang="hr-HR" sz="1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kuna ostali prihodi (0,7 </a:t>
            </a:r>
            <a:r>
              <a:rPr lang="hr-HR" sz="16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</a:t>
            </a:r>
            <a:r>
              <a:rPr lang="hr-HR" sz="1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kuna više)</a:t>
            </a:r>
          </a:p>
        </p:txBody>
      </p:sp>
    </p:spTree>
    <p:extLst>
      <p:ext uri="{BB962C8B-B14F-4D97-AF65-F5344CB8AC3E}">
        <p14:creationId xmlns:p14="http://schemas.microsoft.com/office/powerpoint/2010/main" val="2266416108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468560" y="363433"/>
            <a:ext cx="822960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6266"/>
            <a:r>
              <a:rPr sz="2400" b="1" spc="-9" dirty="0"/>
              <a:t>Fiskalni </a:t>
            </a:r>
            <a:r>
              <a:rPr sz="2400" b="1" spc="-4" dirty="0"/>
              <a:t>učinak na</a:t>
            </a:r>
            <a:r>
              <a:rPr sz="2400" b="1" spc="18" dirty="0"/>
              <a:t> </a:t>
            </a:r>
            <a:r>
              <a:rPr sz="2400" b="1" spc="-13" dirty="0"/>
              <a:t>proračun</a:t>
            </a:r>
            <a:r>
              <a:rPr lang="hr-HR" sz="2400" b="1" spc="-13" dirty="0"/>
              <a:t> - prihodi</a:t>
            </a:r>
            <a:endParaRPr sz="2400" b="1" spc="-13" dirty="0"/>
          </a:p>
        </p:txBody>
      </p:sp>
      <p:sp>
        <p:nvSpPr>
          <p:cNvPr id="6" name="object 6"/>
          <p:cNvSpPr txBox="1"/>
          <p:nvPr/>
        </p:nvSpPr>
        <p:spPr>
          <a:xfrm>
            <a:off x="314661" y="948690"/>
            <a:ext cx="8229600" cy="612475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11135" marR="4454"/>
            <a:endParaRPr lang="hr-HR" sz="1600" b="1" spc="-13" dirty="0">
              <a:solidFill>
                <a:schemeClr val="tx2">
                  <a:lumMod val="50000"/>
                </a:schemeClr>
              </a:solidFill>
              <a:cs typeface="Calibri"/>
            </a:endParaRPr>
          </a:p>
          <a:p>
            <a:pPr marL="11135" marR="4454" algn="just"/>
            <a:r>
              <a:rPr lang="hr-HR" sz="1600" b="1" spc="-4" dirty="0">
                <a:solidFill>
                  <a:schemeClr val="tx2">
                    <a:lumMod val="50000"/>
                  </a:schemeClr>
                </a:solidFill>
                <a:highlight>
                  <a:srgbClr val="BCCFE6"/>
                </a:highlight>
                <a:cs typeface="Times New Roman" panose="02020603050405020304" pitchFamily="18" charset="0"/>
              </a:rPr>
              <a:t>I</a:t>
            </a:r>
            <a:r>
              <a:rPr sz="1600" b="1" spc="-4" dirty="0" err="1">
                <a:solidFill>
                  <a:schemeClr val="tx2">
                    <a:lumMod val="50000"/>
                  </a:schemeClr>
                </a:solidFill>
                <a:highlight>
                  <a:srgbClr val="BCCFE6"/>
                </a:highlight>
                <a:cs typeface="Times New Roman" panose="02020603050405020304" pitchFamily="18" charset="0"/>
              </a:rPr>
              <a:t>zmjenama</a:t>
            </a:r>
            <a:r>
              <a:rPr sz="1600" b="1" spc="-4" dirty="0">
                <a:solidFill>
                  <a:schemeClr val="tx2">
                    <a:lumMod val="50000"/>
                  </a:schemeClr>
                </a:solidFill>
                <a:highlight>
                  <a:srgbClr val="BCCFE6"/>
                </a:highlight>
                <a:cs typeface="Times New Roman" panose="02020603050405020304" pitchFamily="18" charset="0"/>
              </a:rPr>
              <a:t> </a:t>
            </a:r>
            <a:r>
              <a:rPr sz="1600" b="1" dirty="0" err="1">
                <a:solidFill>
                  <a:schemeClr val="tx2">
                    <a:lumMod val="50000"/>
                  </a:schemeClr>
                </a:solidFill>
                <a:highlight>
                  <a:srgbClr val="BCCFE6"/>
                </a:highlight>
                <a:cs typeface="Times New Roman" panose="02020603050405020304" pitchFamily="18" charset="0"/>
              </a:rPr>
              <a:t>i</a:t>
            </a:r>
            <a:r>
              <a:rPr sz="1600" b="1" dirty="0">
                <a:solidFill>
                  <a:schemeClr val="tx2">
                    <a:lumMod val="50000"/>
                  </a:schemeClr>
                </a:solidFill>
                <a:highlight>
                  <a:srgbClr val="BCCFE6"/>
                </a:highlight>
                <a:cs typeface="Times New Roman" panose="02020603050405020304" pitchFamily="18" charset="0"/>
              </a:rPr>
              <a:t> </a:t>
            </a:r>
            <a:r>
              <a:rPr sz="1600" b="1" spc="-4" dirty="0" err="1">
                <a:solidFill>
                  <a:schemeClr val="tx2">
                    <a:lumMod val="50000"/>
                  </a:schemeClr>
                </a:solidFill>
                <a:highlight>
                  <a:srgbClr val="BCCFE6"/>
                </a:highlight>
                <a:cs typeface="Times New Roman" panose="02020603050405020304" pitchFamily="18" charset="0"/>
              </a:rPr>
              <a:t>dopunama</a:t>
            </a:r>
            <a:r>
              <a:rPr lang="hr-HR" sz="1600" b="1" spc="-4" dirty="0">
                <a:solidFill>
                  <a:schemeClr val="tx2">
                    <a:lumMod val="50000"/>
                  </a:schemeClr>
                </a:solidFill>
                <a:highlight>
                  <a:srgbClr val="BCCFE6"/>
                </a:highlight>
                <a:cs typeface="Times New Roman" panose="02020603050405020304" pitchFamily="18" charset="0"/>
              </a:rPr>
              <a:t>, Proračun Zadarske županije za 2022. godinu povećava se za</a:t>
            </a:r>
            <a:r>
              <a:rPr sz="1600" b="1" dirty="0">
                <a:solidFill>
                  <a:schemeClr val="tx2">
                    <a:lumMod val="50000"/>
                  </a:schemeClr>
                </a:solidFill>
                <a:highlight>
                  <a:srgbClr val="BCCFE6"/>
                </a:highlight>
                <a:cs typeface="Times New Roman" panose="02020603050405020304" pitchFamily="18" charset="0"/>
              </a:rPr>
              <a:t> </a:t>
            </a:r>
            <a:r>
              <a:rPr lang="hr-HR" sz="1600" b="1" spc="-4" dirty="0">
                <a:solidFill>
                  <a:schemeClr val="tx2">
                    <a:lumMod val="50000"/>
                  </a:schemeClr>
                </a:solidFill>
                <a:highlight>
                  <a:srgbClr val="BCCFE6"/>
                </a:highlight>
                <a:cs typeface="Times New Roman" panose="02020603050405020304" pitchFamily="18" charset="0"/>
              </a:rPr>
              <a:t>73.400,000,00 </a:t>
            </a:r>
            <a:r>
              <a:rPr sz="1600" b="1" spc="-4" dirty="0" err="1">
                <a:solidFill>
                  <a:schemeClr val="tx2">
                    <a:lumMod val="50000"/>
                  </a:schemeClr>
                </a:solidFill>
                <a:highlight>
                  <a:srgbClr val="BCCFE6"/>
                </a:highlight>
                <a:cs typeface="Times New Roman" panose="02020603050405020304" pitchFamily="18" charset="0"/>
              </a:rPr>
              <a:t>kuna</a:t>
            </a:r>
            <a:r>
              <a:rPr lang="hr-HR" sz="1600" b="1" spc="-4" dirty="0">
                <a:solidFill>
                  <a:schemeClr val="tx2">
                    <a:lumMod val="50000"/>
                  </a:schemeClr>
                </a:solidFill>
                <a:highlight>
                  <a:srgbClr val="BCCFE6"/>
                </a:highlight>
                <a:cs typeface="Times New Roman" panose="02020603050405020304" pitchFamily="18" charset="0"/>
              </a:rPr>
              <a:t> u odnosu na Plan</a:t>
            </a:r>
            <a:endParaRPr sz="1600" b="1" dirty="0">
              <a:solidFill>
                <a:schemeClr val="tx2">
                  <a:lumMod val="50000"/>
                </a:schemeClr>
              </a:solidFill>
              <a:highlight>
                <a:srgbClr val="BCCFE6"/>
              </a:highlight>
              <a:cs typeface="Times New Roman" panose="02020603050405020304" pitchFamily="18" charset="0"/>
            </a:endParaRPr>
          </a:p>
          <a:p>
            <a:endParaRPr lang="hr-HR" sz="1600" b="1" dirty="0">
              <a:solidFill>
                <a:schemeClr val="tx2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r>
              <a:rPr lang="hr-HR" sz="1600" b="1" dirty="0">
                <a:cs typeface="Times New Roman" panose="02020603050405020304" pitchFamily="18" charset="0"/>
              </a:rPr>
              <a:t>Planira se </a:t>
            </a:r>
            <a:r>
              <a:rPr lang="hr-HR" sz="1600" b="1" u="sng" dirty="0">
                <a:cs typeface="Times New Roman" panose="02020603050405020304" pitchFamily="18" charset="0"/>
              </a:rPr>
              <a:t>smanjenje:</a:t>
            </a:r>
          </a:p>
          <a:p>
            <a:pPr marL="285750" indent="-180000">
              <a:buFont typeface="Arial" panose="020B0604020202020204" pitchFamily="34" charset="0"/>
              <a:buChar char="•"/>
            </a:pPr>
            <a:r>
              <a:rPr lang="en-US" sz="1600" b="1" dirty="0" err="1"/>
              <a:t>prihod</a:t>
            </a:r>
            <a:r>
              <a:rPr lang="hr-HR" sz="1600" b="1" dirty="0"/>
              <a:t>a</a:t>
            </a:r>
            <a:r>
              <a:rPr lang="en-US" sz="1600" b="1" dirty="0"/>
              <a:t> od </a:t>
            </a:r>
            <a:r>
              <a:rPr lang="en-US" sz="1600" b="1" dirty="0" err="1"/>
              <a:t>prodaje</a:t>
            </a:r>
            <a:r>
              <a:rPr lang="en-US" sz="1600" b="1" dirty="0"/>
              <a:t> </a:t>
            </a:r>
            <a:r>
              <a:rPr lang="en-US" sz="1600" b="1" dirty="0" err="1"/>
              <a:t>nefinancijske</a:t>
            </a:r>
            <a:r>
              <a:rPr lang="en-US" sz="1600" b="1" dirty="0"/>
              <a:t> </a:t>
            </a:r>
            <a:r>
              <a:rPr lang="en-US" sz="1600" b="1" dirty="0" err="1"/>
              <a:t>imovine</a:t>
            </a:r>
            <a:r>
              <a:rPr lang="hr-HR" sz="1600" b="1" dirty="0"/>
              <a:t> </a:t>
            </a:r>
            <a:r>
              <a:rPr lang="en-US" sz="1600" b="1" dirty="0"/>
              <a:t>za 4,</a:t>
            </a:r>
            <a:r>
              <a:rPr lang="hr-HR" sz="1600" b="1" dirty="0"/>
              <a:t>3</a:t>
            </a:r>
            <a:r>
              <a:rPr lang="en-US" sz="1600" b="1" dirty="0"/>
              <a:t> mil. </a:t>
            </a:r>
            <a:r>
              <a:rPr lang="hr-HR" sz="1600" b="1" dirty="0"/>
              <a:t>k</a:t>
            </a:r>
            <a:r>
              <a:rPr lang="en-US" sz="1600" b="1" dirty="0"/>
              <a:t>una</a:t>
            </a:r>
            <a:endParaRPr lang="hr-HR" sz="1600" b="1" dirty="0"/>
          </a:p>
          <a:p>
            <a:pPr marL="285750" indent="-180000">
              <a:buFont typeface="Arial" panose="020B0604020202020204" pitchFamily="34" charset="0"/>
              <a:buChar char="•"/>
            </a:pPr>
            <a:r>
              <a:rPr lang="hr-HR" sz="1600" b="1" dirty="0"/>
              <a:t>proračun JLS- 3,3 </a:t>
            </a:r>
            <a:r>
              <a:rPr lang="hr-HR" sz="1600" b="1" dirty="0" err="1"/>
              <a:t>mil</a:t>
            </a:r>
            <a:r>
              <a:rPr lang="hr-HR" sz="1600" b="1" dirty="0"/>
              <a:t>. kuna manje za projekt Izgradnje skloništa za životinje</a:t>
            </a:r>
          </a:p>
          <a:p>
            <a:pPr marL="285750" indent="-180000">
              <a:buFont typeface="Arial" panose="020B0604020202020204" pitchFamily="34" charset="0"/>
              <a:buChar char="•"/>
            </a:pPr>
            <a:r>
              <a:rPr lang="hr-HR" sz="1600" b="1" dirty="0"/>
              <a:t>pomoći iz inozemstva (37,4 </a:t>
            </a:r>
            <a:r>
              <a:rPr lang="hr-HR" sz="1600" b="1" dirty="0" err="1"/>
              <a:t>mil</a:t>
            </a:r>
            <a:r>
              <a:rPr lang="hr-HR" sz="1600" b="1" dirty="0"/>
              <a:t>. kuna) :</a:t>
            </a:r>
          </a:p>
          <a:p>
            <a:pPr marL="285750" indent="-180000">
              <a:buFont typeface="Wingdings" panose="05000000000000000000" pitchFamily="2" charset="2"/>
              <a:buChar char="Ø"/>
            </a:pPr>
            <a:r>
              <a:rPr lang="hr-HR" sz="1600" b="1" dirty="0"/>
              <a:t>      10,4 </a:t>
            </a:r>
            <a:r>
              <a:rPr lang="hr-HR" sz="1600" b="1" dirty="0" err="1"/>
              <a:t>mil</a:t>
            </a:r>
            <a:r>
              <a:rPr lang="hr-HR" sz="1600" b="1" dirty="0"/>
              <a:t>. kuna manje za projekt STREAM, </a:t>
            </a:r>
          </a:p>
          <a:p>
            <a:pPr marL="285750" indent="-180000">
              <a:buFont typeface="Wingdings" panose="05000000000000000000" pitchFamily="2" charset="2"/>
              <a:buChar char="Ø"/>
            </a:pPr>
            <a:r>
              <a:rPr lang="hr-HR" sz="1600" b="1" dirty="0"/>
              <a:t>      5,6 </a:t>
            </a:r>
            <a:r>
              <a:rPr lang="hr-HR" sz="1600" b="1" dirty="0" err="1"/>
              <a:t>mil</a:t>
            </a:r>
            <a:r>
              <a:rPr lang="hr-HR" sz="1600" b="1" dirty="0"/>
              <a:t>. kuna manje za projekt Bolji uvjeti za učenje kroz rad, SŠ Vice Vlatkovića,</a:t>
            </a:r>
          </a:p>
          <a:p>
            <a:pPr marL="285750" indent="-180000">
              <a:buFont typeface="Wingdings" panose="05000000000000000000" pitchFamily="2" charset="2"/>
              <a:buChar char="Ø"/>
            </a:pPr>
            <a:r>
              <a:rPr lang="hr-HR" sz="1600" b="1" dirty="0"/>
              <a:t>      9,2 </a:t>
            </a:r>
            <a:r>
              <a:rPr lang="hr-HR" sz="1600" b="1" dirty="0" err="1"/>
              <a:t>mil</a:t>
            </a:r>
            <a:r>
              <a:rPr lang="hr-HR" sz="1600" b="1" dirty="0"/>
              <a:t>. kuna manje za projekt Budi spreman i kompetentan , SŠ Vice Vlatkovića</a:t>
            </a:r>
          </a:p>
          <a:p>
            <a:pPr marL="285750" indent="-180000">
              <a:buFont typeface="Wingdings" panose="05000000000000000000" pitchFamily="2" charset="2"/>
              <a:buChar char="Ø"/>
            </a:pPr>
            <a:r>
              <a:rPr lang="hr-HR" sz="1600" b="1" dirty="0"/>
              <a:t>      5,8 </a:t>
            </a:r>
            <a:r>
              <a:rPr lang="hr-HR" sz="1600" b="1" dirty="0" err="1"/>
              <a:t>mil</a:t>
            </a:r>
            <a:r>
              <a:rPr lang="hr-HR" sz="1600" b="1" dirty="0"/>
              <a:t>. kuna manje za projekt Izgradnje skloništa za životinje</a:t>
            </a:r>
            <a:endParaRPr lang="en-US" sz="1600" b="1" dirty="0"/>
          </a:p>
          <a:p>
            <a:endParaRPr lang="hr-HR" sz="16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r>
              <a:rPr lang="hr-HR" sz="1600" b="1" dirty="0">
                <a:cs typeface="Times New Roman" panose="02020603050405020304" pitchFamily="18" charset="0"/>
              </a:rPr>
              <a:t>Uz istodobno </a:t>
            </a:r>
            <a:r>
              <a:rPr lang="hr-HR" sz="1600" b="1" u="sng" dirty="0">
                <a:cs typeface="Times New Roman" panose="02020603050405020304" pitchFamily="18" charset="0"/>
              </a:rPr>
              <a:t>povećanje</a:t>
            </a:r>
            <a:r>
              <a:rPr lang="hr-HR" sz="1600" b="1" dirty="0">
                <a:cs typeface="Times New Roman" panose="02020603050405020304" pitchFamily="18" charset="0"/>
              </a:rPr>
              <a:t> prihoda i primitaka po osnovi:</a:t>
            </a:r>
          </a:p>
          <a:p>
            <a:pPr marL="285750" indent="-180000">
              <a:buFont typeface="Arial" panose="020B0604020202020204" pitchFamily="34" charset="0"/>
              <a:buChar char="•"/>
            </a:pPr>
            <a:r>
              <a:rPr lang="hr-HR" sz="1600" b="1" dirty="0"/>
              <a:t>općih prihoda i primitaka za 14,7 </a:t>
            </a:r>
            <a:r>
              <a:rPr lang="hr-HR" sz="1600" b="1" dirty="0" err="1"/>
              <a:t>mil</a:t>
            </a:r>
            <a:r>
              <a:rPr lang="hr-HR" sz="1600" b="1" dirty="0"/>
              <a:t>. kuna, </a:t>
            </a:r>
          </a:p>
          <a:p>
            <a:pPr marL="285750" indent="-180000">
              <a:buFont typeface="Arial" panose="020B0604020202020204" pitchFamily="34" charset="0"/>
              <a:buChar char="•"/>
            </a:pPr>
            <a:r>
              <a:rPr lang="hr-HR" sz="1600" b="1" dirty="0"/>
              <a:t>prihodi za posebne namjene  za 4,8 </a:t>
            </a:r>
            <a:r>
              <a:rPr lang="hr-HR" sz="1600" b="1" dirty="0" err="1"/>
              <a:t>mil</a:t>
            </a:r>
            <a:r>
              <a:rPr lang="hr-HR" sz="1600" b="1" dirty="0"/>
              <a:t>. kuna</a:t>
            </a:r>
          </a:p>
          <a:p>
            <a:pPr marL="285750" indent="-180000">
              <a:buFont typeface="Arial" panose="020B0604020202020204" pitchFamily="34" charset="0"/>
              <a:buChar char="•"/>
            </a:pPr>
            <a:r>
              <a:rPr lang="hr-HR" sz="1600" b="1" dirty="0"/>
              <a:t>vlastiti prihodi - korisnici za 2,6 </a:t>
            </a:r>
            <a:r>
              <a:rPr lang="hr-HR" sz="1600" b="1" dirty="0" err="1"/>
              <a:t>mil</a:t>
            </a:r>
            <a:r>
              <a:rPr lang="hr-HR" sz="1600" b="1" dirty="0"/>
              <a:t>. kuna od čega najviše u ustanovama u srednjem školstvu   i ustanovama u zdravstvu</a:t>
            </a:r>
          </a:p>
          <a:p>
            <a:pPr marL="285750" indent="-180000">
              <a:buFont typeface="Arial" panose="020B0604020202020204" pitchFamily="34" charset="0"/>
              <a:buChar char="•"/>
            </a:pPr>
            <a:r>
              <a:rPr lang="hr-HR" sz="1600" b="1" dirty="0"/>
              <a:t>državni proračun za 58,5 </a:t>
            </a:r>
            <a:r>
              <a:rPr lang="hr-HR" sz="1600" b="1" dirty="0" err="1"/>
              <a:t>mil</a:t>
            </a:r>
            <a:r>
              <a:rPr lang="hr-HR" sz="1600" b="1" dirty="0"/>
              <a:t>. kuna, a najviše zbog prijenosa Ministarstva zdravstva bolničkim ustanovama za podmirenje obveza (45,5 </a:t>
            </a:r>
            <a:r>
              <a:rPr lang="hr-HR" sz="1600" b="1" dirty="0" err="1"/>
              <a:t>mil</a:t>
            </a:r>
            <a:r>
              <a:rPr lang="hr-HR" sz="1600" b="1" dirty="0"/>
              <a:t>. kuna)</a:t>
            </a:r>
          </a:p>
          <a:p>
            <a:pPr marL="285750" indent="-180000">
              <a:buFont typeface="Arial" panose="020B0604020202020204" pitchFamily="34" charset="0"/>
              <a:buChar char="•"/>
            </a:pPr>
            <a:r>
              <a:rPr lang="hr-HR" sz="1600" b="1" dirty="0"/>
              <a:t>refundacije/ sufinanciranje po projektima za 0,5 </a:t>
            </a:r>
            <a:r>
              <a:rPr lang="hr-HR" sz="1600" b="1" dirty="0" err="1"/>
              <a:t>mil</a:t>
            </a:r>
            <a:r>
              <a:rPr lang="hr-HR" sz="1600" b="1" dirty="0"/>
              <a:t>. kuna</a:t>
            </a:r>
          </a:p>
          <a:p>
            <a:pPr marL="285750" indent="-180000">
              <a:buFont typeface="Arial" panose="020B0604020202020204" pitchFamily="34" charset="0"/>
              <a:buChar char="•"/>
            </a:pPr>
            <a:endParaRPr lang="en-US" sz="1600" b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z="1600" b="1" dirty="0">
              <a:solidFill>
                <a:schemeClr val="tx2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endParaRPr lang="hr-HR" sz="1400" b="1" dirty="0">
              <a:solidFill>
                <a:srgbClr val="002060"/>
              </a:solidFill>
            </a:endParaRPr>
          </a:p>
        </p:txBody>
      </p:sp>
      <p:sp>
        <p:nvSpPr>
          <p:cNvPr id="10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025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31640" y="67812"/>
            <a:ext cx="7056784" cy="1048626"/>
          </a:xfrm>
        </p:spPr>
        <p:txBody>
          <a:bodyPr>
            <a:normAutofit/>
          </a:bodyPr>
          <a:lstStyle/>
          <a:p>
            <a:pPr algn="l"/>
            <a:r>
              <a:rPr lang="hr-HR" sz="2400" b="1" dirty="0"/>
              <a:t>Prihodi i primici Proračuna Zadarske županije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4075869"/>
              </p:ext>
            </p:extLst>
          </p:nvPr>
        </p:nvGraphicFramePr>
        <p:xfrm>
          <a:off x="4460574" y="2277556"/>
          <a:ext cx="4507825" cy="3981581"/>
        </p:xfrm>
        <a:graphic>
          <a:graphicData uri="http://schemas.openxmlformats.org/drawingml/2006/table">
            <a:tbl>
              <a:tblPr firstRow="1" lastCol="1">
                <a:tableStyleId>{5A111915-BE36-4E01-A7E5-04B1672EAD32}</a:tableStyleId>
              </a:tblPr>
              <a:tblGrid>
                <a:gridCol w="1627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r>
                        <a:rPr lang="hr-HR" sz="1000" dirty="0"/>
                        <a:t>(u kn)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/>
                        <a:t>Plan za 2022.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/>
                        <a:t> Izmjene i dopune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/>
                        <a:t>Indeks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006">
                <a:tc>
                  <a:txBody>
                    <a:bodyPr/>
                    <a:lstStyle/>
                    <a:p>
                      <a:r>
                        <a:rPr lang="hr-HR" sz="800" b="1" dirty="0"/>
                        <a:t>6 PRIHODI POSLOVANJA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1.528.849.937,02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1.574.262.107,37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/>
                        <a:t>102,97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006">
                <a:tc>
                  <a:txBody>
                    <a:bodyPr/>
                    <a:lstStyle/>
                    <a:p>
                      <a:r>
                        <a:rPr lang="hr-HR" sz="800" dirty="0"/>
                        <a:t>61 PRIHODI</a:t>
                      </a:r>
                      <a:r>
                        <a:rPr lang="hr-HR" sz="800" baseline="0" dirty="0"/>
                        <a:t> OD POREZA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92.780.000,00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109.422.000,00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117,94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006">
                <a:tc>
                  <a:txBody>
                    <a:bodyPr/>
                    <a:lstStyle/>
                    <a:p>
                      <a:r>
                        <a:rPr lang="hr-HR" sz="800" dirty="0"/>
                        <a:t>63 POMOĆI</a:t>
                      </a:r>
                      <a:r>
                        <a:rPr lang="hr-HR" sz="800" baseline="0" dirty="0"/>
                        <a:t> IZ INOZEMSTVA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613.522.365,73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635.372.741,19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103,56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006">
                <a:tc>
                  <a:txBody>
                    <a:bodyPr/>
                    <a:lstStyle/>
                    <a:p>
                      <a:r>
                        <a:rPr lang="hr-HR" sz="800" dirty="0"/>
                        <a:t>64 PRIHODI OD IMOVINE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12.635.246,00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12.900.521,00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102,10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976">
                <a:tc>
                  <a:txBody>
                    <a:bodyPr/>
                    <a:lstStyle/>
                    <a:p>
                      <a:r>
                        <a:rPr lang="hr-HR" sz="800" dirty="0"/>
                        <a:t>65 PRIHODI OD UPRAVNIH</a:t>
                      </a:r>
                      <a:r>
                        <a:rPr lang="hr-HR" sz="800" baseline="0" dirty="0"/>
                        <a:t> I</a:t>
                      </a:r>
                    </a:p>
                    <a:p>
                      <a:r>
                        <a:rPr lang="hr-HR" sz="800" baseline="0" dirty="0"/>
                        <a:t>      ADMIN. PRISTOJBI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74.362.037,00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79.086.515,75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106,35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784">
                <a:tc>
                  <a:txBody>
                    <a:bodyPr/>
                    <a:lstStyle/>
                    <a:p>
                      <a:r>
                        <a:rPr lang="hr-HR" sz="800" dirty="0"/>
                        <a:t>66 PRIHODI OD PRODAJE  PROIZV.</a:t>
                      </a:r>
                      <a:r>
                        <a:rPr lang="hr-HR" sz="800" baseline="0" dirty="0"/>
                        <a:t> </a:t>
                      </a:r>
                    </a:p>
                    <a:p>
                      <a:r>
                        <a:rPr lang="hr-HR" sz="800" baseline="0" dirty="0"/>
                        <a:t>      I ROBE, USLUGA I DONACIJA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84.270.564,33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86.874.265,54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103,09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984">
                <a:tc>
                  <a:txBody>
                    <a:bodyPr/>
                    <a:lstStyle/>
                    <a:p>
                      <a:r>
                        <a:rPr lang="hr-HR" sz="800" dirty="0"/>
                        <a:t>67</a:t>
                      </a:r>
                      <a:r>
                        <a:rPr lang="hr-HR" sz="800" baseline="0" dirty="0"/>
                        <a:t> PRIHODI IZ NADL. PRORAČUNA </a:t>
                      </a:r>
                    </a:p>
                    <a:p>
                      <a:r>
                        <a:rPr lang="hr-HR" sz="800" dirty="0"/>
                        <a:t>      I OD HZZO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648.761.071,00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647.845.549,80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99,86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792">
                <a:tc>
                  <a:txBody>
                    <a:bodyPr/>
                    <a:lstStyle/>
                    <a:p>
                      <a:r>
                        <a:rPr lang="hr-HR" sz="800" dirty="0"/>
                        <a:t>68 KAZNE, UPRAVNE</a:t>
                      </a:r>
                      <a:r>
                        <a:rPr lang="hr-HR" sz="800" baseline="0" dirty="0"/>
                        <a:t> MJERE I OST.</a:t>
                      </a:r>
                    </a:p>
                    <a:p>
                      <a:r>
                        <a:rPr lang="hr-HR" sz="800" baseline="0" dirty="0"/>
                        <a:t>      PRIHODI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2.518.652,96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2.760.514,09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109,60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2192">
                <a:tc>
                  <a:txBody>
                    <a:bodyPr/>
                    <a:lstStyle/>
                    <a:p>
                      <a:r>
                        <a:rPr lang="hr-HR" sz="800" b="1" dirty="0"/>
                        <a:t>7 PRIHODI OD</a:t>
                      </a:r>
                      <a:r>
                        <a:rPr lang="hr-HR" sz="800" b="1" baseline="0" dirty="0"/>
                        <a:t> PRODAJE NEFIN. </a:t>
                      </a:r>
                    </a:p>
                    <a:p>
                      <a:r>
                        <a:rPr lang="hr-HR" sz="800" b="1" baseline="0" dirty="0"/>
                        <a:t>      IMOVINE</a:t>
                      </a:r>
                      <a:endParaRPr lang="hr-HR" sz="8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4.438.478,00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209.557,97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4,72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9256">
                <a:tc>
                  <a:txBody>
                    <a:bodyPr/>
                    <a:lstStyle/>
                    <a:p>
                      <a:r>
                        <a:rPr lang="hr-HR" sz="800" b="1" dirty="0"/>
                        <a:t>8 PRIMICI</a:t>
                      </a:r>
                      <a:r>
                        <a:rPr lang="hr-HR" sz="800" b="1" baseline="0" dirty="0"/>
                        <a:t> OD FIN IMOVINE I </a:t>
                      </a:r>
                    </a:p>
                    <a:p>
                      <a:r>
                        <a:rPr lang="hr-HR" sz="800" b="1" baseline="0" dirty="0"/>
                        <a:t>   ZADUŽIVANJA</a:t>
                      </a:r>
                      <a:endParaRPr lang="hr-HR" sz="8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30.167.566,65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30.226.526,65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/>
                        <a:t>     100,01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053">
                <a:tc>
                  <a:txBody>
                    <a:bodyPr/>
                    <a:lstStyle/>
                    <a:p>
                      <a:r>
                        <a:rPr lang="hr-HR" sz="800" b="1" dirty="0"/>
                        <a:t>9 VLASTITI</a:t>
                      </a:r>
                      <a:r>
                        <a:rPr lang="hr-HR" sz="800" b="1" baseline="0" dirty="0"/>
                        <a:t> IZVORI</a:t>
                      </a:r>
                      <a:endParaRPr lang="hr-HR" sz="8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-54.855.981,67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-22.698.191,99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/>
                        <a:t>       41,38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0280">
                <a:tc>
                  <a:txBody>
                    <a:bodyPr/>
                    <a:lstStyle/>
                    <a:p>
                      <a:pPr algn="l"/>
                      <a:r>
                        <a:rPr lang="hr-HR" sz="1000" b="1" dirty="0">
                          <a:solidFill>
                            <a:schemeClr val="bg1"/>
                          </a:solidFill>
                        </a:rPr>
                        <a:t>UKUPNO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b="1" dirty="0">
                          <a:solidFill>
                            <a:schemeClr val="bg1"/>
                          </a:solidFill>
                        </a:rPr>
                        <a:t>1.508.600.000,00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b="1" dirty="0">
                          <a:solidFill>
                            <a:schemeClr val="bg1"/>
                          </a:solidFill>
                        </a:rPr>
                        <a:t>1.582.000,000,00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="1" dirty="0">
                          <a:solidFill>
                            <a:schemeClr val="bg1"/>
                          </a:solidFill>
                        </a:rPr>
                        <a:t>104,87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5" name="Grafikon 4"/>
          <p:cNvGraphicFramePr/>
          <p:nvPr>
            <p:extLst>
              <p:ext uri="{D42A27DB-BD31-4B8C-83A1-F6EECF244321}">
                <p14:modId xmlns:p14="http://schemas.microsoft.com/office/powerpoint/2010/main" val="1400098729"/>
              </p:ext>
            </p:extLst>
          </p:nvPr>
        </p:nvGraphicFramePr>
        <p:xfrm>
          <a:off x="42597" y="2089885"/>
          <a:ext cx="412812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5"/>
          <p:cNvSpPr txBox="1"/>
          <p:nvPr/>
        </p:nvSpPr>
        <p:spPr>
          <a:xfrm>
            <a:off x="4460574" y="1692848"/>
            <a:ext cx="471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Tablica 1</a:t>
            </a:r>
            <a:r>
              <a:rPr lang="hr-HR" sz="1100" dirty="0">
                <a:solidFill>
                  <a:prstClr val="black"/>
                </a:solidFill>
                <a:cs typeface="Arial" pitchFamily="34" charset="0"/>
              </a:rPr>
              <a:t>. </a:t>
            </a:r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Usporedni prikaz Plana za 2022. te Izmjena i dopuna proračuna za 2022. godinu</a:t>
            </a:r>
          </a:p>
          <a:p>
            <a:endParaRPr lang="hr-HR" sz="1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5"/>
          <p:cNvSpPr/>
          <p:nvPr/>
        </p:nvSpPr>
        <p:spPr>
          <a:xfrm>
            <a:off x="-72432" y="1692848"/>
            <a:ext cx="466728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Grafikon 1. Usporedni prikaz odnosa prihoda poslovanja Plana i Izmjena i dopuna proračuna za 2022. godinu</a:t>
            </a:r>
            <a:endParaRPr lang="vi-VN" sz="1100" b="1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8244" y="532620"/>
            <a:ext cx="504056" cy="633001"/>
          </a:xfrm>
          <a:prstGeom prst="rect">
            <a:avLst/>
          </a:prstGeom>
        </p:spPr>
      </p:pic>
      <p:sp>
        <p:nvSpPr>
          <p:cNvPr id="10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570542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7FD378E-2309-49A3-BF19-04DA3FA8C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19256" cy="51125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r-HR" sz="2000" b="1" dirty="0"/>
              <a:t>RASHODI POSLOVANJA </a:t>
            </a:r>
            <a:r>
              <a:rPr lang="hr-HR" sz="2000" dirty="0"/>
              <a:t>- izmjenama plana iznose </a:t>
            </a:r>
            <a:r>
              <a:rPr lang="hr-HR" sz="2000" b="1" dirty="0"/>
              <a:t>1.403.115.530,17 kuna </a:t>
            </a:r>
            <a:r>
              <a:rPr lang="hr-HR" sz="2000" dirty="0"/>
              <a:t>ili za 7,01% odnosno </a:t>
            </a:r>
            <a:r>
              <a:rPr lang="hr-HR" sz="2000" b="1" dirty="0"/>
              <a:t>91,9 </a:t>
            </a:r>
            <a:r>
              <a:rPr lang="hr-HR" sz="2000" b="1" dirty="0" err="1"/>
              <a:t>mil</a:t>
            </a:r>
            <a:r>
              <a:rPr lang="hr-HR" sz="2000" b="1" dirty="0"/>
              <a:t>. kn </a:t>
            </a:r>
            <a:r>
              <a:rPr lang="hr-HR" sz="2000" dirty="0"/>
              <a:t>više od prvobitnog plana, od kojih: </a:t>
            </a:r>
          </a:p>
          <a:p>
            <a:pPr marL="0" indent="0">
              <a:buNone/>
            </a:pPr>
            <a:endParaRPr lang="hr-HR" sz="2000" dirty="0"/>
          </a:p>
          <a:p>
            <a:r>
              <a:rPr lang="hr-HR" sz="2000" b="1" dirty="0"/>
              <a:t>rashodi za zaposlene </a:t>
            </a:r>
            <a:r>
              <a:rPr lang="hr-HR" sz="2000" dirty="0"/>
              <a:t>- izmjenama povećani za 44,4 </a:t>
            </a:r>
            <a:r>
              <a:rPr lang="hr-HR" sz="2000" dirty="0" err="1"/>
              <a:t>mil</a:t>
            </a:r>
            <a:r>
              <a:rPr lang="hr-HR" sz="2000" dirty="0"/>
              <a:t>. kuna a povećanje se odnosi na rashode za zaposlene (</a:t>
            </a:r>
            <a:r>
              <a:rPr lang="pl-PL" sz="2000" dirty="0"/>
              <a:t>plaće za redovan rad, doprinosi na plaće i ostali rashodi za zaposlene)</a:t>
            </a:r>
            <a:endParaRPr lang="hr-HR" sz="2000" dirty="0"/>
          </a:p>
          <a:p>
            <a:r>
              <a:rPr lang="pl-PL" sz="2000" b="1" dirty="0"/>
              <a:t>materijalni rashodi </a:t>
            </a:r>
            <a:r>
              <a:rPr lang="pl-PL" sz="2000" dirty="0"/>
              <a:t>– novi plan povećan je za 52,5 mil. kuna a povećanje se odnosi na rashode za materijal i energiju, ponajviše kod ustanova u zdravstvu,</a:t>
            </a:r>
          </a:p>
          <a:p>
            <a:r>
              <a:rPr lang="hr-HR" sz="2000" b="1" dirty="0"/>
              <a:t>subvencije</a:t>
            </a:r>
            <a:r>
              <a:rPr lang="hr-HR" sz="2000" dirty="0"/>
              <a:t> – novi plan uvećan je za 0,7 </a:t>
            </a:r>
            <a:r>
              <a:rPr lang="hr-HR" sz="2000" dirty="0" err="1"/>
              <a:t>mil</a:t>
            </a:r>
            <a:r>
              <a:rPr lang="hr-HR" sz="2000" dirty="0"/>
              <a:t>. kuna, a rezultat je povećanja subvencija za potpore u poljoprivredi (za 0,4 </a:t>
            </a:r>
            <a:r>
              <a:rPr lang="hr-HR" sz="2000" dirty="0" err="1"/>
              <a:t>mil</a:t>
            </a:r>
            <a:r>
              <a:rPr lang="hr-HR" sz="2000" dirty="0"/>
              <a:t>. kuna), i 0,3 </a:t>
            </a:r>
            <a:r>
              <a:rPr lang="hr-HR" sz="2000" dirty="0" err="1"/>
              <a:t>mil</a:t>
            </a:r>
            <a:r>
              <a:rPr lang="hr-HR" sz="2000" dirty="0"/>
              <a:t>. kuna povećanja iz EU sredstava u sklopu projekta Medicinska+,</a:t>
            </a:r>
          </a:p>
          <a:p>
            <a:r>
              <a:rPr lang="hr-HR" sz="2000" b="1" dirty="0"/>
              <a:t>pomoći</a:t>
            </a:r>
            <a:r>
              <a:rPr lang="hr-HR" sz="2000" dirty="0"/>
              <a:t> dane u inozemstvo i unutar općeg proračuna - novi plan smanjen za 6,4 </a:t>
            </a:r>
            <a:r>
              <a:rPr lang="hr-HR" sz="2000" dirty="0" err="1"/>
              <a:t>mil</a:t>
            </a:r>
            <a:r>
              <a:rPr lang="hr-HR" sz="2000" dirty="0"/>
              <a:t>. kuna što je rezultat smanjenja prijenosa projektnim partnerima u sklopu projekata: PEPSEA i Stream, Agencije ZADRA NOVA.</a:t>
            </a:r>
          </a:p>
          <a:p>
            <a:pPr marL="0" indent="0">
              <a:buNone/>
            </a:pPr>
            <a:endParaRPr lang="hr-HR" sz="2000" b="1" dirty="0"/>
          </a:p>
          <a:p>
            <a:pPr marL="0" indent="0">
              <a:buNone/>
            </a:pPr>
            <a:r>
              <a:rPr lang="hr-HR" sz="2000" b="1" dirty="0"/>
              <a:t>RASHODI ZA NABAVU NEFINANCIJSKE IMOVINE </a:t>
            </a:r>
            <a:r>
              <a:rPr lang="hr-HR" sz="2000" dirty="0"/>
              <a:t>planirani su u iznosu od 173.934.639,05 kuna ili za 18,8 </a:t>
            </a:r>
            <a:r>
              <a:rPr lang="hr-HR" sz="2000" dirty="0" err="1"/>
              <a:t>mil</a:t>
            </a:r>
            <a:r>
              <a:rPr lang="hr-HR" sz="2000" dirty="0"/>
              <a:t>. kuna – 10% manje od početnog plana, a smanjenje je rezultat prijenosa realizacije kapitalnih ulaganja u 2023. godinu kod projekata:</a:t>
            </a:r>
          </a:p>
          <a:p>
            <a:pPr marL="400050" lvl="1" indent="0">
              <a:buNone/>
            </a:pPr>
            <a:r>
              <a:rPr lang="hr-HR" sz="2000" dirty="0"/>
              <a:t>- Centar za školjkarstvo,</a:t>
            </a:r>
          </a:p>
          <a:p>
            <a:pPr marL="400050" lvl="1" indent="0">
              <a:buNone/>
            </a:pPr>
            <a:r>
              <a:rPr lang="hr-HR" sz="2000" dirty="0"/>
              <a:t>- Izgradnja skloništa za napuštene životinje,</a:t>
            </a:r>
          </a:p>
          <a:p>
            <a:pPr marL="400050" lvl="1" indent="0">
              <a:buNone/>
            </a:pPr>
            <a:r>
              <a:rPr lang="hr-HR" sz="2000" dirty="0"/>
              <a:t>- Stream,</a:t>
            </a:r>
          </a:p>
          <a:p>
            <a:pPr marL="400050" lvl="1" indent="0">
              <a:buNone/>
            </a:pPr>
            <a:r>
              <a:rPr lang="hr-HR" sz="2000" dirty="0"/>
              <a:t>- Bolji uvjeti za učenje kroz rad,</a:t>
            </a:r>
          </a:p>
          <a:p>
            <a:pPr marL="400050" lvl="1" indent="0">
              <a:buNone/>
            </a:pPr>
            <a:r>
              <a:rPr lang="hr-HR" sz="2000" dirty="0"/>
              <a:t>- Budi spreman i kompetentan.</a:t>
            </a:r>
          </a:p>
        </p:txBody>
      </p:sp>
      <p:sp>
        <p:nvSpPr>
          <p:cNvPr id="2" name="Pravokutnik 1">
            <a:extLst>
              <a:ext uri="{FF2B5EF4-FFF2-40B4-BE49-F238E27FC236}">
                <a16:creationId xmlns:a16="http://schemas.microsoft.com/office/drawing/2014/main" id="{49C15DF3-11FA-462E-841C-28CBCD34132E}"/>
              </a:ext>
            </a:extLst>
          </p:cNvPr>
          <p:cNvSpPr/>
          <p:nvPr/>
        </p:nvSpPr>
        <p:spPr>
          <a:xfrm>
            <a:off x="1547664" y="215642"/>
            <a:ext cx="58326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spc="-9" dirty="0">
                <a:solidFill>
                  <a:prstClr val="black"/>
                </a:solidFill>
                <a:ea typeface="+mj-ea"/>
                <a:cs typeface="+mj-cs"/>
              </a:rPr>
              <a:t>Fiskalni </a:t>
            </a:r>
            <a:r>
              <a:rPr lang="pl-PL" sz="2400" b="1" spc="-4" dirty="0">
                <a:solidFill>
                  <a:prstClr val="black"/>
                </a:solidFill>
                <a:ea typeface="+mj-ea"/>
                <a:cs typeface="+mj-cs"/>
              </a:rPr>
              <a:t>učinak na</a:t>
            </a:r>
            <a:r>
              <a:rPr lang="pl-PL" sz="2400" b="1" spc="18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pl-PL" sz="2400" b="1" spc="-13" dirty="0">
                <a:solidFill>
                  <a:prstClr val="black"/>
                </a:solidFill>
                <a:ea typeface="+mj-ea"/>
                <a:cs typeface="+mj-cs"/>
              </a:rPr>
              <a:t>proračun - rashodi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915342159"/>
      </p:ext>
    </p:extLst>
  </p:cSld>
  <p:clrMapOvr>
    <a:masterClrMapping/>
  </p:clrMapOvr>
  <p:transition spd="slow" advClick="0" advTm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95636" y="116632"/>
            <a:ext cx="6696744" cy="934943"/>
          </a:xfrm>
        </p:spPr>
        <p:txBody>
          <a:bodyPr>
            <a:noAutofit/>
          </a:bodyPr>
          <a:lstStyle/>
          <a:p>
            <a:pPr algn="l"/>
            <a:r>
              <a:rPr lang="hr-HR" sz="2400" b="1" dirty="0"/>
              <a:t>Rashodi i izdaci Proračuna Zadarske županije 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633116"/>
              </p:ext>
            </p:extLst>
          </p:nvPr>
        </p:nvGraphicFramePr>
        <p:xfrm>
          <a:off x="4419802" y="2535794"/>
          <a:ext cx="4680520" cy="3364524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962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6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8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2076">
                <a:tc>
                  <a:txBody>
                    <a:bodyPr/>
                    <a:lstStyle/>
                    <a:p>
                      <a:r>
                        <a:rPr lang="hr-HR" sz="1000" dirty="0"/>
                        <a:t>(u kn)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/>
                        <a:t>Plan za 2022.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/>
                        <a:t>Izmjene i dopune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/>
                        <a:t>Indeks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dirty="0"/>
                        <a:t>3</a:t>
                      </a:r>
                      <a:r>
                        <a:rPr lang="hr-HR" sz="800" baseline="0" dirty="0"/>
                        <a:t> RASHODI POSLOVANJA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/>
                        <a:t>1.311.225.364,98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1.403.115.530,17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107,01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dirty="0"/>
                        <a:t>31 RASHODI ZA</a:t>
                      </a:r>
                      <a:r>
                        <a:rPr lang="hr-HR" sz="800" baseline="0" dirty="0"/>
                        <a:t> ZAPOSLENE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790.533.975,22</a:t>
                      </a:r>
                      <a:endParaRPr lang="hr-HR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834.915.997,68</a:t>
                      </a:r>
                      <a:endParaRPr lang="hr-HR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105,61</a:t>
                      </a:r>
                      <a:endParaRPr lang="hr-HR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dirty="0"/>
                        <a:t>32 MATERIJALNI</a:t>
                      </a:r>
                      <a:r>
                        <a:rPr lang="hr-HR" sz="800" baseline="0" dirty="0"/>
                        <a:t> RASHODI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403.159.968,38</a:t>
                      </a:r>
                      <a:endParaRPr lang="hr-HR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455.657.792,97</a:t>
                      </a:r>
                      <a:endParaRPr lang="hr-HR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113,02</a:t>
                      </a:r>
                      <a:endParaRPr lang="hr-HR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dirty="0"/>
                        <a:t>34 FINANCIJSKI RASHODI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2.553.464,84</a:t>
                      </a:r>
                      <a:endParaRPr lang="hr-HR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2.598.250,94</a:t>
                      </a:r>
                      <a:endParaRPr lang="hr-HR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101,75</a:t>
                      </a:r>
                      <a:endParaRPr lang="hr-HR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dirty="0"/>
                        <a:t>35 SUBVENCIJE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8.864.607,39</a:t>
                      </a:r>
                      <a:endParaRPr lang="hr-HR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9.580.837,98</a:t>
                      </a:r>
                      <a:endParaRPr lang="hr-HR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108,08</a:t>
                      </a:r>
                      <a:endParaRPr lang="hr-HR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9752">
                <a:tc>
                  <a:txBody>
                    <a:bodyPr/>
                    <a:lstStyle/>
                    <a:p>
                      <a:r>
                        <a:rPr lang="hr-HR" sz="800" dirty="0"/>
                        <a:t>36 POMOĆI DANE</a:t>
                      </a:r>
                      <a:r>
                        <a:rPr lang="hr-HR" sz="800" baseline="0" dirty="0"/>
                        <a:t> U INOZ. I UNUTAR </a:t>
                      </a:r>
                    </a:p>
                    <a:p>
                      <a:r>
                        <a:rPr lang="hr-HR" sz="800" baseline="0" dirty="0"/>
                        <a:t>      OPĆEG PRORAČUNA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61.245.439,53</a:t>
                      </a:r>
                      <a:endParaRPr lang="hr-HR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54.885.031,89</a:t>
                      </a:r>
                      <a:endParaRPr lang="hr-HR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89,61</a:t>
                      </a:r>
                      <a:endParaRPr lang="hr-HR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4512">
                <a:tc>
                  <a:txBody>
                    <a:bodyPr/>
                    <a:lstStyle/>
                    <a:p>
                      <a:r>
                        <a:rPr lang="hr-HR" sz="800" dirty="0"/>
                        <a:t>37 NAKNADE</a:t>
                      </a:r>
                      <a:r>
                        <a:rPr lang="hr-HR" sz="800" baseline="0" dirty="0"/>
                        <a:t> GRAĐANA I KUĆANSTAVA</a:t>
                      </a:r>
                    </a:p>
                    <a:p>
                      <a:r>
                        <a:rPr lang="hr-HR" sz="800" baseline="0" dirty="0"/>
                        <a:t>     OD OSIG. I DRUGE NAKNADE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24.204.708,00</a:t>
                      </a:r>
                      <a:endParaRPr lang="hr-HR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24.846.225,28</a:t>
                      </a:r>
                      <a:endParaRPr lang="hr-HR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102,65</a:t>
                      </a:r>
                      <a:endParaRPr lang="hr-HR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dirty="0"/>
                        <a:t>38 OSTALI RASHODI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20.663.201,62</a:t>
                      </a:r>
                      <a:endParaRPr lang="hr-HR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20.631.393,43</a:t>
                      </a:r>
                      <a:endParaRPr lang="hr-HR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99,85</a:t>
                      </a:r>
                      <a:endParaRPr lang="hr-HR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dirty="0"/>
                        <a:t>4 RASHODI ZA NAB. NEFIN. IMOVINE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192.752.372,02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173.934.639,05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90,24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1940">
                <a:tc>
                  <a:txBody>
                    <a:bodyPr/>
                    <a:lstStyle/>
                    <a:p>
                      <a:r>
                        <a:rPr lang="hr-HR" sz="800" dirty="0"/>
                        <a:t>5 IZDACI ZA</a:t>
                      </a:r>
                      <a:r>
                        <a:rPr lang="hr-HR" sz="800" baseline="0" dirty="0"/>
                        <a:t> FIN. IMOVINU I OTPLATU </a:t>
                      </a:r>
                    </a:p>
                    <a:p>
                      <a:r>
                        <a:rPr lang="hr-HR" sz="800" baseline="0" dirty="0"/>
                        <a:t>   ZAJMOVA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4.622.263,00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4.949.830,78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107,09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2076">
                <a:tc>
                  <a:txBody>
                    <a:bodyPr/>
                    <a:lstStyle/>
                    <a:p>
                      <a:r>
                        <a:rPr lang="hr-HR" sz="1000" baseline="0" dirty="0"/>
                        <a:t>UKUPNO</a:t>
                      </a:r>
                      <a:endParaRPr lang="hr-HR" sz="10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1.508.600.000,00</a:t>
                      </a:r>
                      <a:endParaRPr lang="hr-HR" sz="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1.582.000.000,00</a:t>
                      </a:r>
                      <a:endParaRPr lang="hr-HR" sz="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104,87</a:t>
                      </a:r>
                      <a:endParaRPr lang="hr-HR" sz="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5" name="Grafikon 4"/>
          <p:cNvGraphicFramePr/>
          <p:nvPr>
            <p:extLst>
              <p:ext uri="{D42A27DB-BD31-4B8C-83A1-F6EECF244321}">
                <p14:modId xmlns:p14="http://schemas.microsoft.com/office/powerpoint/2010/main" val="534172973"/>
              </p:ext>
            </p:extLst>
          </p:nvPr>
        </p:nvGraphicFramePr>
        <p:xfrm>
          <a:off x="108012" y="2426732"/>
          <a:ext cx="396044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Pravokutnik 5"/>
          <p:cNvSpPr/>
          <p:nvPr/>
        </p:nvSpPr>
        <p:spPr>
          <a:xfrm>
            <a:off x="4650971" y="1806970"/>
            <a:ext cx="446449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Tablica 2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Usporedni prikaz Plana za 2022. te Izmjena i dopuna proračuna za 2022. godinu</a:t>
            </a:r>
          </a:p>
        </p:txBody>
      </p:sp>
      <p:sp>
        <p:nvSpPr>
          <p:cNvPr id="7" name="TextBox 15"/>
          <p:cNvSpPr txBox="1"/>
          <p:nvPr/>
        </p:nvSpPr>
        <p:spPr>
          <a:xfrm>
            <a:off x="108012" y="1814888"/>
            <a:ext cx="46440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 Grafikon 2</a:t>
            </a:r>
            <a:r>
              <a:rPr lang="hr-HR" sz="1100" dirty="0">
                <a:solidFill>
                  <a:prstClr val="black"/>
                </a:solidFill>
                <a:cs typeface="Arial" pitchFamily="34" charset="0"/>
              </a:rPr>
              <a:t>. </a:t>
            </a:r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 Usporedni prikaz odnosa rashoda poslovanja Plana i Izmjena i dopuna proračuna za 2022. godinu</a:t>
            </a:r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6265" y="475743"/>
            <a:ext cx="504056" cy="633001"/>
          </a:xfrm>
          <a:prstGeom prst="rect">
            <a:avLst/>
          </a:prstGeom>
        </p:spPr>
      </p:pic>
      <p:sp>
        <p:nvSpPr>
          <p:cNvPr id="11" name="TekstniOkvir 10"/>
          <p:cNvSpPr txBox="1"/>
          <p:nvPr/>
        </p:nvSpPr>
        <p:spPr>
          <a:xfrm>
            <a:off x="129478" y="2274184"/>
            <a:ext cx="7920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>
                <a:solidFill>
                  <a:prstClr val="black"/>
                </a:solidFill>
              </a:rPr>
              <a:t>(</a:t>
            </a:r>
            <a:r>
              <a:rPr lang="hr-HR" sz="1000" b="1" dirty="0">
                <a:solidFill>
                  <a:prstClr val="black"/>
                </a:solidFill>
              </a:rPr>
              <a:t>mil. kn</a:t>
            </a:r>
            <a:r>
              <a:rPr lang="hr-HR" sz="1100" b="1" dirty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681443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11696</TotalTime>
  <Words>2382</Words>
  <Application>Microsoft Office PowerPoint</Application>
  <PresentationFormat>Prikaz na zaslonu (4:3)</PresentationFormat>
  <Paragraphs>667</Paragraphs>
  <Slides>17</Slides>
  <Notes>5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23" baseType="lpstr">
      <vt:lpstr>Arial</vt:lpstr>
      <vt:lpstr>Calibri</vt:lpstr>
      <vt:lpstr>Gabriola</vt:lpstr>
      <vt:lpstr>Times New Roman</vt:lpstr>
      <vt:lpstr>Wingdings</vt:lpstr>
      <vt:lpstr>Office tema</vt:lpstr>
      <vt:lpstr>  REPUBLIKA HRVATSKA ZADARSKA ŽUPANIJA  Izmjene i dopune proračuna Zadarske županije za 2022. godinu  - vodič za građane -  </vt:lpstr>
      <vt:lpstr>Izmjene i dopune proračuna Zadarske županije (sa 64 proračunska korisnika) za 2022. godinu</vt:lpstr>
      <vt:lpstr>Izmjene i dopune proračuna Zadarske županije (bez proračunskih korisnika) za 2022. godinu</vt:lpstr>
      <vt:lpstr>Proračunski korisnici Zadarske županije</vt:lpstr>
      <vt:lpstr>„Izvorni” prihodi Zadarske županije</vt:lpstr>
      <vt:lpstr>Fiskalni učinak na proračun - prihodi</vt:lpstr>
      <vt:lpstr>Prihodi i primici Proračuna Zadarske županije</vt:lpstr>
      <vt:lpstr>PowerPoint prezentacija</vt:lpstr>
      <vt:lpstr>Rashodi i izdaci Proračuna Zadarske županije </vt:lpstr>
      <vt:lpstr>  </vt:lpstr>
      <vt:lpstr>  </vt:lpstr>
      <vt:lpstr>Najznačajnije promjene su unutar sljedećih odjela:</vt:lpstr>
      <vt:lpstr>Prihodi po nositeljima projekata Zadarske županije i proračunskih korisnika u 2022. godini </vt:lpstr>
      <vt:lpstr>PowerPoint prezentacija</vt:lpstr>
      <vt:lpstr>PowerPoint prezentacija</vt:lpstr>
      <vt:lpstr>PowerPoint prezentacija</vt:lpstr>
      <vt:lpstr>PowerPoint prezentacija</vt:lpstr>
    </vt:vector>
  </TitlesOfParts>
  <Company>ZADARSKA ŽUPANIJA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POLUGODIŠNJI IZVJEŠTAJ O IZVRŠENJU PRORAČUNA ZADARSKE ŽUPANIJE ZA 2014. g.</dc:title>
  <dc:creator>Katarina</dc:creator>
  <cp:lastModifiedBy>Iva Vanjak</cp:lastModifiedBy>
  <cp:revision>1508</cp:revision>
  <cp:lastPrinted>2022-11-10T08:24:54Z</cp:lastPrinted>
  <dcterms:created xsi:type="dcterms:W3CDTF">2014-10-06T07:52:48Z</dcterms:created>
  <dcterms:modified xsi:type="dcterms:W3CDTF">2022-11-10T12:42:17Z</dcterms:modified>
</cp:coreProperties>
</file>