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0" r:id="rId2"/>
    <p:sldId id="327" r:id="rId3"/>
    <p:sldId id="297" r:id="rId4"/>
    <p:sldId id="298" r:id="rId5"/>
    <p:sldId id="328" r:id="rId6"/>
    <p:sldId id="329" r:id="rId7"/>
    <p:sldId id="330" r:id="rId8"/>
    <p:sldId id="293" r:id="rId9"/>
    <p:sldId id="316" r:id="rId10"/>
    <p:sldId id="332" r:id="rId11"/>
    <p:sldId id="334" r:id="rId12"/>
    <p:sldId id="336" r:id="rId13"/>
    <p:sldId id="337" r:id="rId14"/>
    <p:sldId id="324" r:id="rId15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A2CB9B"/>
    <a:srgbClr val="567A5F"/>
    <a:srgbClr val="CC6600"/>
    <a:srgbClr val="3366FF"/>
    <a:srgbClr val="00CC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Tamni stil 1 - Isticanj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Stil teme 2 - Isticanj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rednji stil 4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5195" autoAdjust="0"/>
  </p:normalViewPr>
  <p:slideViewPr>
    <p:cSldViewPr>
      <p:cViewPr>
        <p:scale>
          <a:sx n="100" d="100"/>
          <a:sy n="100" d="100"/>
        </p:scale>
        <p:origin x="-204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arina\Desktop\Zupanija%20ka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9323711506802"/>
          <c:y val="0.16713366270850016"/>
          <c:w val="0.43296920000341882"/>
          <c:h val="0.5518234902004356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List1!$A$2:$A$11</c:f>
              <c:strCache>
                <c:ptCount val="10"/>
                <c:pt idx="0">
                  <c:v>PRIHODI OD POREZA </c:v>
                </c:pt>
                <c:pt idx="1">
                  <c:v>POMOĆI IZ INOZ. I OST. SUBJEKATA</c:v>
                </c:pt>
                <c:pt idx="2">
                  <c:v>PRIHODI OD IMOVINE</c:v>
                </c:pt>
                <c:pt idx="3">
                  <c:v>PRIHODI OD ADMIN. PRISTOJBI</c:v>
                </c:pt>
                <c:pt idx="4">
                  <c:v>PRIHODI OD PRODAJE ROBE, USLUGA, DONACIJA </c:v>
                </c:pt>
                <c:pt idx="5">
                  <c:v>PRIHODI IZ NADLEŽ. PRORAČ. I OD HZZO</c:v>
                </c:pt>
                <c:pt idx="6">
                  <c:v>OSTALI PRIHODI </c:v>
                </c:pt>
                <c:pt idx="7">
                  <c:v>PRIHODI OD PRODAJE NEFIN. IMOVINE</c:v>
                </c:pt>
                <c:pt idx="8">
                  <c:v>PRIMICI OD FIN. IMOVINE I ZADUŽIVANJA</c:v>
                </c:pt>
                <c:pt idx="9">
                  <c:v>VLASTITI IZVORI 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7.4999999999999997E-2</c:v>
                </c:pt>
                <c:pt idx="1">
                  <c:v>0.2329</c:v>
                </c:pt>
                <c:pt idx="2">
                  <c:v>1.7100000000000001E-2</c:v>
                </c:pt>
                <c:pt idx="3">
                  <c:v>7.8299999999999995E-2</c:v>
                </c:pt>
                <c:pt idx="4">
                  <c:v>7.1499999999999994E-2</c:v>
                </c:pt>
                <c:pt idx="5">
                  <c:v>0.48380000000000001</c:v>
                </c:pt>
                <c:pt idx="6">
                  <c:v>1.1000000000000001E-3</c:v>
                </c:pt>
                <c:pt idx="7">
                  <c:v>1.1000000000000001E-3</c:v>
                </c:pt>
                <c:pt idx="8">
                  <c:v>5.1999999999999998E-3</c:v>
                </c:pt>
                <c:pt idx="9">
                  <c:v>3.4000000000000002E-2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000726415013761"/>
          <c:y val="0"/>
          <c:w val="0.3999927358498665"/>
          <c:h val="0.99999662199695016"/>
        </c:manualLayout>
      </c:layout>
      <c:overlay val="0"/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868731225001504"/>
          <c:y val="0"/>
          <c:w val="0.38451726721316115"/>
          <c:h val="1"/>
        </c:manualLayout>
      </c:layout>
      <c:overlay val="0"/>
      <c:txPr>
        <a:bodyPr/>
        <a:lstStyle/>
        <a:p>
          <a:pPr>
            <a:defRPr sz="800"/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9323711506802"/>
          <c:y val="0.16713366270850052"/>
          <c:w val="0.43296920000341882"/>
          <c:h val="0.5518234902004356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dLbls>
            <c:dLbl>
              <c:idx val="0"/>
              <c:layout>
                <c:manualLayout>
                  <c:x val="-0.16171365574765198"/>
                  <c:y val="0.175435027916288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399831642637997"/>
                  <c:y val="-9.4417613729193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831386256227941E-2"/>
                  <c:y val="6.431611084607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527992616205034E-2"/>
                  <c:y val="9.03821144055889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8112090109645931E-2"/>
                  <c:y val="-6.5869587475030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816818205564026E-2"/>
                  <c:y val="-5.4974333917546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3719077325065321E-2"/>
                  <c:y val="-6.9146512065552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10100384003364575"/>
                  <c:y val="-2.4778142564658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8.2373326040696328E-3"/>
                  <c:y val="-4.6354871245242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List1!$A$2:$A$10</c:f>
              <c:strCache>
                <c:ptCount val="9"/>
                <c:pt idx="0">
                  <c:v>RASHODI ZA ZAPOSLENE</c:v>
                </c:pt>
                <c:pt idx="1">
                  <c:v>MATERIJALNI RASHODI</c:v>
                </c:pt>
                <c:pt idx="2">
                  <c:v>FINANCIJSKI RASHODI</c:v>
                </c:pt>
                <c:pt idx="3">
                  <c:v>SUBVENCIJE</c:v>
                </c:pt>
                <c:pt idx="4">
                  <c:v>POMOĆI DANE U INOZ.</c:v>
                </c:pt>
                <c:pt idx="5">
                  <c:v>NAKNADE GRAĐ. I KUĆ. IZ PRORAČUNA</c:v>
                </c:pt>
                <c:pt idx="6">
                  <c:v>OSTALI RASHODI</c:v>
                </c:pt>
                <c:pt idx="7">
                  <c:v>RASHODI ZA NABAVU NEFIN. IMOVINE</c:v>
                </c:pt>
                <c:pt idx="8">
                  <c:v>IZDACI ZA FIN. IMOVINU I OTPLATU ZAJMOVA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0.44469999999999998</c:v>
                </c:pt>
                <c:pt idx="1">
                  <c:v>0.37030000000000002</c:v>
                </c:pt>
                <c:pt idx="2">
                  <c:v>1.1000000000000001E-3</c:v>
                </c:pt>
                <c:pt idx="3">
                  <c:v>3.8E-3</c:v>
                </c:pt>
                <c:pt idx="4">
                  <c:v>3.1600000000000003E-2</c:v>
                </c:pt>
                <c:pt idx="5">
                  <c:v>1.89E-2</c:v>
                </c:pt>
                <c:pt idx="6">
                  <c:v>1.7299999999999999E-2</c:v>
                </c:pt>
                <c:pt idx="7">
                  <c:v>0.10100000000000001</c:v>
                </c:pt>
                <c:pt idx="8">
                  <c:v>1.6999999999999999E-3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895033030518252"/>
          <c:y val="0"/>
          <c:w val="0.39999273584986683"/>
          <c:h val="0.99999662199694983"/>
        </c:manualLayout>
      </c:layout>
      <c:overlay val="0"/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0576483565371"/>
          <c:y val="0.12605897440754033"/>
          <c:w val="0.72584668171790356"/>
          <c:h val="0.75421640629026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72</c:v>
                </c:pt>
                <c:pt idx="8">
                  <c:v>81</c:v>
                </c:pt>
                <c:pt idx="9">
                  <c:v>92</c:v>
                </c:pt>
              </c:numCache>
            </c:numRef>
          </c:cat>
          <c:val>
            <c:numRef>
              <c:f>List1!$B$2:$B$11</c:f>
              <c:numCache>
                <c:formatCode>#,##0.00</c:formatCode>
                <c:ptCount val="10"/>
                <c:pt idx="0">
                  <c:v>64160319.229999997</c:v>
                </c:pt>
                <c:pt idx="1">
                  <c:v>137943803.69</c:v>
                </c:pt>
                <c:pt idx="2">
                  <c:v>14476406.83</c:v>
                </c:pt>
                <c:pt idx="3">
                  <c:v>8042507.7300000004</c:v>
                </c:pt>
                <c:pt idx="4" formatCode="General">
                  <c:v>0</c:v>
                </c:pt>
                <c:pt idx="5" formatCode="General">
                  <c:v>0</c:v>
                </c:pt>
                <c:pt idx="6">
                  <c:v>74167.61</c:v>
                </c:pt>
                <c:pt idx="7">
                  <c:v>758687.19</c:v>
                </c:pt>
                <c:pt idx="8">
                  <c:v>4452903.57</c:v>
                </c:pt>
                <c:pt idx="9">
                  <c:v>3020526.88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72</c:v>
                </c:pt>
                <c:pt idx="8">
                  <c:v>81</c:v>
                </c:pt>
                <c:pt idx="9">
                  <c:v>92</c:v>
                </c:pt>
              </c:numCache>
            </c:numRef>
          </c:cat>
          <c:val>
            <c:numRef>
              <c:f>List1!$C$2:$C$11</c:f>
              <c:numCache>
                <c:formatCode>#,##0.00</c:formatCode>
                <c:ptCount val="10"/>
                <c:pt idx="0">
                  <c:v>0</c:v>
                </c:pt>
                <c:pt idx="1">
                  <c:v>61455054.310000002</c:v>
                </c:pt>
                <c:pt idx="2">
                  <c:v>138891.49</c:v>
                </c:pt>
                <c:pt idx="3">
                  <c:v>59058281.200000003</c:v>
                </c:pt>
                <c:pt idx="4">
                  <c:v>61208890.640000001</c:v>
                </c:pt>
                <c:pt idx="5">
                  <c:v>414095641</c:v>
                </c:pt>
                <c:pt idx="6">
                  <c:v>796711.27</c:v>
                </c:pt>
                <c:pt idx="7">
                  <c:v>155195.32999999999</c:v>
                </c:pt>
                <c:pt idx="8" formatCode="General">
                  <c:v>0</c:v>
                </c:pt>
                <c:pt idx="9">
                  <c:v>26073500.469999999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340160"/>
        <c:axId val="151341696"/>
      </c:barChart>
      <c:catAx>
        <c:axId val="15134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151341696"/>
        <c:crossesAt val="0"/>
        <c:auto val="1"/>
        <c:lblAlgn val="ctr"/>
        <c:lblOffset val="100"/>
        <c:noMultiLvlLbl val="0"/>
      </c:catAx>
      <c:valAx>
        <c:axId val="151341696"/>
        <c:scaling>
          <c:orientation val="minMax"/>
          <c:max val="500000000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 smtClean="0"/>
                  <a:t>(mil.</a:t>
                </a:r>
                <a:r>
                  <a:rPr lang="hr-HR" sz="1000" baseline="0" dirty="0" smtClean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98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151340160"/>
        <c:crosses val="autoZero"/>
        <c:crossBetween val="between"/>
        <c:majorUnit val="100000000"/>
        <c:minorUnit val="50000000"/>
        <c:dispUnits>
          <c:builtInUnit val="millions"/>
        </c:dispUnits>
      </c:valAx>
      <c:spPr>
        <a:solidFill>
          <a:srgbClr val="FFFF00">
            <a:alpha val="10000"/>
          </a:srgbClr>
        </a:solidFill>
      </c:spPr>
    </c:plotArea>
    <c:legend>
      <c:legendPos val="t"/>
      <c:layout/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0576483565371"/>
          <c:y val="0.13724727753561194"/>
          <c:w val="0.72584668171790356"/>
          <c:h val="0.743028073509079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41</c:v>
                </c:pt>
                <c:pt idx="8">
                  <c:v>42</c:v>
                </c:pt>
                <c:pt idx="9">
                  <c:v>45</c:v>
                </c:pt>
                <c:pt idx="10">
                  <c:v>5</c:v>
                </c:pt>
              </c:numCache>
            </c:numRef>
          </c:cat>
          <c:val>
            <c:numRef>
              <c:f>List1!$B$2:$B$12</c:f>
              <c:numCache>
                <c:formatCode>#,##0.00</c:formatCode>
                <c:ptCount val="11"/>
                <c:pt idx="0">
                  <c:v>34210760.530000001</c:v>
                </c:pt>
                <c:pt idx="1">
                  <c:v>75639485.579999998</c:v>
                </c:pt>
                <c:pt idx="2">
                  <c:v>624641.57999999996</c:v>
                </c:pt>
                <c:pt idx="3">
                  <c:v>3001753.83</c:v>
                </c:pt>
                <c:pt idx="4">
                  <c:v>38730171.210000001</c:v>
                </c:pt>
                <c:pt idx="5">
                  <c:v>14349512.130000001</c:v>
                </c:pt>
                <c:pt idx="6">
                  <c:v>12130779.390000001</c:v>
                </c:pt>
                <c:pt idx="7">
                  <c:v>0</c:v>
                </c:pt>
                <c:pt idx="8">
                  <c:v>13320572.800000001</c:v>
                </c:pt>
                <c:pt idx="9">
                  <c:v>12664966.98</c:v>
                </c:pt>
                <c:pt idx="10">
                  <c:v>1393923.79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41</c:v>
                </c:pt>
                <c:pt idx="8">
                  <c:v>42</c:v>
                </c:pt>
                <c:pt idx="9">
                  <c:v>45</c:v>
                </c:pt>
                <c:pt idx="10">
                  <c:v>5</c:v>
                </c:pt>
              </c:numCache>
            </c:numRef>
          </c:cat>
          <c:val>
            <c:numRef>
              <c:f>List1!$C$2:$C$12</c:f>
              <c:numCache>
                <c:formatCode>#,##0.00</c:formatCode>
                <c:ptCount val="11"/>
                <c:pt idx="0">
                  <c:v>320512065.00999999</c:v>
                </c:pt>
                <c:pt idx="1">
                  <c:v>213733332.81</c:v>
                </c:pt>
                <c:pt idx="2">
                  <c:v>254495.91</c:v>
                </c:pt>
                <c:pt idx="3">
                  <c:v>0</c:v>
                </c:pt>
                <c:pt idx="4">
                  <c:v>2328603</c:v>
                </c:pt>
                <c:pt idx="5">
                  <c:v>446725.66</c:v>
                </c:pt>
                <c:pt idx="6">
                  <c:v>1403878.77</c:v>
                </c:pt>
                <c:pt idx="7">
                  <c:v>38090</c:v>
                </c:pt>
                <c:pt idx="8">
                  <c:v>45794432.18</c:v>
                </c:pt>
                <c:pt idx="9">
                  <c:v>7056471.9900000002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288064"/>
        <c:axId val="151293952"/>
      </c:barChart>
      <c:catAx>
        <c:axId val="15128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151293952"/>
        <c:crossesAt val="0"/>
        <c:auto val="1"/>
        <c:lblAlgn val="ctr"/>
        <c:lblOffset val="100"/>
        <c:noMultiLvlLbl val="0"/>
      </c:catAx>
      <c:valAx>
        <c:axId val="151293952"/>
        <c:scaling>
          <c:orientation val="minMax"/>
          <c:max val="400000000"/>
          <c:min val="0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 smtClean="0"/>
                  <a:t>(mil.</a:t>
                </a:r>
                <a:r>
                  <a:rPr lang="hr-HR" sz="1000" baseline="0" dirty="0" smtClean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98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151288064"/>
        <c:crosses val="autoZero"/>
        <c:crossBetween val="between"/>
        <c:majorUnit val="100000000"/>
        <c:minorUnit val="50000000"/>
        <c:dispUnits>
          <c:builtInUnit val="millions"/>
        </c:dispUnits>
      </c:valAx>
      <c:spPr>
        <a:solidFill>
          <a:srgbClr val="FFFF00">
            <a:alpha val="10000"/>
          </a:srgbClr>
        </a:solidFill>
      </c:spPr>
    </c:plotArea>
    <c:legend>
      <c:legendPos val="t"/>
      <c:layout>
        <c:manualLayout>
          <c:xMode val="edge"/>
          <c:yMode val="edge"/>
          <c:x val="0.16044199454028998"/>
          <c:y val="3.4088226308187981E-2"/>
          <c:w val="0.63239694678733327"/>
          <c:h val="5.4987424768895413E-2"/>
        </c:manualLayout>
      </c:layout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63842955502484"/>
          <c:y val="3.3323473846917161E-2"/>
          <c:w val="0.57110271916689692"/>
          <c:h val="0.933353052306165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List1!$A$2:$A$11</c:f>
              <c:strCache>
                <c:ptCount val="10"/>
                <c:pt idx="0">
                  <c:v>10. Pravni i zajednički poslovi</c:v>
                </c:pt>
                <c:pt idx="1">
                  <c:v>9. Razvoj i europski procesi</c:v>
                </c:pt>
                <c:pt idx="2">
                  <c:v>8. Pom. dobro, more i promet</c:v>
                </c:pt>
                <c:pt idx="3">
                  <c:v>7. Poljop., ribar., vodno gosp., rural. i otočni razvoj</c:v>
                </c:pt>
                <c:pt idx="4">
                  <c:v>6. Gospodarstvo, turizam, infrastruktura i EU fondovi</c:v>
                </c:pt>
                <c:pt idx="5">
                  <c:v>5. Prostorno uređenje, zaštita okoliša i komunalni poslovi</c:v>
                </c:pt>
                <c:pt idx="6">
                  <c:v>4. Zdravstvo, socijalna skrb, udruge i mladi</c:v>
                </c:pt>
                <c:pt idx="7">
                  <c:v>3. Obrazovanje, kultura i šport</c:v>
                </c:pt>
                <c:pt idx="8">
                  <c:v>2. Financije i proračun</c:v>
                </c:pt>
                <c:pt idx="9">
                  <c:v>1. Ured župana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9.2999999999999992E-3</c:v>
                </c:pt>
                <c:pt idx="1">
                  <c:v>3.8399999999999997E-2</c:v>
                </c:pt>
                <c:pt idx="2">
                  <c:v>7.9000000000000008E-3</c:v>
                </c:pt>
                <c:pt idx="3">
                  <c:v>9.7000000000000003E-3</c:v>
                </c:pt>
                <c:pt idx="4">
                  <c:v>7.9000000000000008E-3</c:v>
                </c:pt>
                <c:pt idx="5">
                  <c:v>9.7000000000000003E-3</c:v>
                </c:pt>
                <c:pt idx="6">
                  <c:v>0.73419999999999996</c:v>
                </c:pt>
                <c:pt idx="7">
                  <c:v>0.15060000000000001</c:v>
                </c:pt>
                <c:pt idx="8">
                  <c:v>2.9499999999999998E-2</c:v>
                </c:pt>
                <c:pt idx="9">
                  <c:v>2.8E-3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1750912"/>
        <c:axId val="151753856"/>
      </c:barChart>
      <c:catAx>
        <c:axId val="1517509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 baseline="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151753856"/>
        <c:crosses val="autoZero"/>
        <c:auto val="1"/>
        <c:lblAlgn val="ctr"/>
        <c:lblOffset val="100"/>
        <c:noMultiLvlLbl val="0"/>
      </c:catAx>
      <c:valAx>
        <c:axId val="151753856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151750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475935278593815"/>
          <c:y val="4.1277919474668301E-2"/>
          <c:w val="0.51632764847621671"/>
          <c:h val="0.91744416105066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List1!$A$2:$A$10</c:f>
              <c:strCache>
                <c:ptCount val="9"/>
                <c:pt idx="0">
                  <c:v>Zaštita okoliša</c:v>
                </c:pt>
                <c:pt idx="1">
                  <c:v>Socijalna zaštita</c:v>
                </c:pt>
                <c:pt idx="2">
                  <c:v>Ekonomski poslovi</c:v>
                </c:pt>
                <c:pt idx="3">
                  <c:v>Rekreacija, kultura i religija</c:v>
                </c:pt>
                <c:pt idx="4">
                  <c:v>Zdravstvo</c:v>
                </c:pt>
                <c:pt idx="5">
                  <c:v>Usluge unapređ. stan. i zajednice</c:v>
                </c:pt>
                <c:pt idx="6">
                  <c:v>Opće javne usluge</c:v>
                </c:pt>
                <c:pt idx="7">
                  <c:v>Javni red i sigurnost</c:v>
                </c:pt>
                <c:pt idx="8">
                  <c:v>Obrazovanje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6.0000000000000001E-3</c:v>
                </c:pt>
                <c:pt idx="1">
                  <c:v>3.0200000000000001E-2</c:v>
                </c:pt>
                <c:pt idx="2">
                  <c:v>2.2499999999999999E-2</c:v>
                </c:pt>
                <c:pt idx="3">
                  <c:v>0.02</c:v>
                </c:pt>
                <c:pt idx="4">
                  <c:v>0.71889999999999998</c:v>
                </c:pt>
                <c:pt idx="5">
                  <c:v>3.9E-2</c:v>
                </c:pt>
                <c:pt idx="6">
                  <c:v>4.7600000000000003E-2</c:v>
                </c:pt>
                <c:pt idx="7">
                  <c:v>1E-3</c:v>
                </c:pt>
                <c:pt idx="8">
                  <c:v>0.1143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2056960"/>
        <c:axId val="152058496"/>
      </c:barChart>
      <c:catAx>
        <c:axId val="152056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152058496"/>
        <c:crosses val="autoZero"/>
        <c:auto val="1"/>
        <c:lblAlgn val="ctr"/>
        <c:lblOffset val="100"/>
        <c:noMultiLvlLbl val="0"/>
      </c:catAx>
      <c:valAx>
        <c:axId val="152058496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152056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E9FBC-FA62-4DD8-A4E9-0540C36874AF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AAF0AC7-97D3-4AB9-BE1B-90CD9809A5E6}">
      <dgm:prSet phldrT="[Teks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600" b="1" dirty="0" smtClean="0">
              <a:solidFill>
                <a:schemeClr val="accent5">
                  <a:lumMod val="50000"/>
                </a:schemeClr>
              </a:solidFill>
            </a:rPr>
            <a:t>Ukupno raspoloživa sredstva razdoblja                        58.276.855,88 kn </a:t>
          </a:r>
          <a:endParaRPr lang="hr-HR" sz="1600" b="1" dirty="0">
            <a:solidFill>
              <a:schemeClr val="accent5">
                <a:lumMod val="50000"/>
              </a:schemeClr>
            </a:solidFill>
          </a:endParaRPr>
        </a:p>
      </dgm:t>
    </dgm:pt>
    <dgm:pt modelId="{55692CB6-1FDF-4901-8ECF-BECF9FC67258}" type="parTrans" cxnId="{452E9059-DB28-49DD-9DF4-D43BCF970D4F}">
      <dgm:prSet/>
      <dgm:spPr/>
      <dgm:t>
        <a:bodyPr/>
        <a:lstStyle/>
        <a:p>
          <a:endParaRPr lang="hr-HR"/>
        </a:p>
      </dgm:t>
    </dgm:pt>
    <dgm:pt modelId="{105F0615-B0F8-4647-908D-C22FD50C68BD}" type="sibTrans" cxnId="{452E9059-DB28-49DD-9DF4-D43BCF970D4F}">
      <dgm:prSet/>
      <dgm:spPr/>
      <dgm:t>
        <a:bodyPr/>
        <a:lstStyle/>
        <a:p>
          <a:endParaRPr lang="hr-HR"/>
        </a:p>
      </dgm:t>
    </dgm:pt>
    <dgm:pt modelId="{AACF7570-A36E-451F-944C-D881E25C7796}">
      <dgm:prSet phldrT="[Teks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r"/>
          <a:r>
            <a:rPr lang="hr-HR" sz="1600" b="1" dirty="0" smtClean="0">
              <a:solidFill>
                <a:schemeClr val="accent2">
                  <a:lumMod val="50000"/>
                </a:schemeClr>
              </a:solidFill>
            </a:rPr>
            <a:t>Ukupno rashodi i izdaci                                                  797.634.632,56 kn</a:t>
          </a:r>
          <a:endParaRPr lang="hr-HR" sz="1600" b="1" dirty="0">
            <a:solidFill>
              <a:schemeClr val="accent2">
                <a:lumMod val="50000"/>
              </a:schemeClr>
            </a:solidFill>
          </a:endParaRPr>
        </a:p>
      </dgm:t>
    </dgm:pt>
    <dgm:pt modelId="{E5684BEA-7287-4533-9962-4B4553D576F5}" type="sibTrans" cxnId="{846889AD-A61A-4324-BD49-3308FD3C2690}">
      <dgm:prSet/>
      <dgm:spPr/>
      <dgm:t>
        <a:bodyPr/>
        <a:lstStyle/>
        <a:p>
          <a:endParaRPr lang="hr-HR"/>
        </a:p>
      </dgm:t>
    </dgm:pt>
    <dgm:pt modelId="{6376AF60-6D29-4D84-BE11-062DA553FF74}" type="parTrans" cxnId="{846889AD-A61A-4324-BD49-3308FD3C2690}">
      <dgm:prSet/>
      <dgm:spPr/>
      <dgm:t>
        <a:bodyPr/>
        <a:lstStyle/>
        <a:p>
          <a:endParaRPr lang="hr-HR"/>
        </a:p>
      </dgm:t>
    </dgm:pt>
    <dgm:pt modelId="{879848F8-0A6A-4A74-BFAD-236797ABFB51}">
      <dgm:prSet phldrT="[Teks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r"/>
          <a:r>
            <a:rPr lang="hr-HR" sz="1600" b="1" dirty="0" smtClean="0">
              <a:solidFill>
                <a:schemeClr val="accent1">
                  <a:lumMod val="50000"/>
                </a:schemeClr>
              </a:solidFill>
            </a:rPr>
            <a:t>Ukupno prihodi                                                                855.911.488,44 kn</a:t>
          </a:r>
          <a:endParaRPr lang="hr-HR" sz="1600" b="1" dirty="0">
            <a:solidFill>
              <a:schemeClr val="accent1">
                <a:lumMod val="50000"/>
              </a:schemeClr>
            </a:solidFill>
          </a:endParaRPr>
        </a:p>
      </dgm:t>
    </dgm:pt>
    <dgm:pt modelId="{3AD11DD6-C71D-4161-8CBD-E0BD70BC73EF}" type="sibTrans" cxnId="{9163DC34-797A-405E-9D8E-41281D81A2DB}">
      <dgm:prSet/>
      <dgm:spPr/>
      <dgm:t>
        <a:bodyPr/>
        <a:lstStyle/>
        <a:p>
          <a:endParaRPr lang="hr-HR"/>
        </a:p>
      </dgm:t>
    </dgm:pt>
    <dgm:pt modelId="{F74ACBD0-CF20-4573-BBF7-FCAD724FDA3F}" type="parTrans" cxnId="{9163DC34-797A-405E-9D8E-41281D81A2DB}">
      <dgm:prSet/>
      <dgm:spPr/>
      <dgm:t>
        <a:bodyPr/>
        <a:lstStyle/>
        <a:p>
          <a:endParaRPr lang="hr-HR"/>
        </a:p>
      </dgm:t>
    </dgm:pt>
    <dgm:pt modelId="{2460F13D-6841-40E9-9F7F-2743CC61407A}">
      <dgm:prSet phldrT="[Teks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r"/>
          <a:r>
            <a:rPr lang="hr-HR" sz="1400" b="1" dirty="0" smtClean="0">
              <a:solidFill>
                <a:schemeClr val="accent1">
                  <a:lumMod val="50000"/>
                </a:schemeClr>
              </a:solidFill>
            </a:rPr>
            <a:t>Prihodi i primici                                                                                  826.817.461,09 kn</a:t>
          </a:r>
        </a:p>
        <a:p>
          <a:pPr algn="r"/>
          <a:r>
            <a:rPr lang="hr-HR" sz="1400" b="1" dirty="0" smtClean="0">
              <a:solidFill>
                <a:schemeClr val="accent1">
                  <a:lumMod val="50000"/>
                </a:schemeClr>
              </a:solidFill>
            </a:rPr>
            <a:t>Višak prihoda iz prethodne godine                                                   29.094.027,35 kn              </a:t>
          </a:r>
          <a:endParaRPr lang="hr-HR" sz="1400" b="1" dirty="0">
            <a:solidFill>
              <a:schemeClr val="accent1">
                <a:lumMod val="50000"/>
              </a:schemeClr>
            </a:solidFill>
          </a:endParaRPr>
        </a:p>
      </dgm:t>
    </dgm:pt>
    <dgm:pt modelId="{F4B5B354-36C8-4A2E-8380-D293D120C322}" type="sibTrans" cxnId="{66859697-6B66-45CC-86B2-2BE16F6ED0EA}">
      <dgm:prSet/>
      <dgm:spPr/>
      <dgm:t>
        <a:bodyPr/>
        <a:lstStyle/>
        <a:p>
          <a:endParaRPr lang="hr-HR"/>
        </a:p>
      </dgm:t>
    </dgm:pt>
    <dgm:pt modelId="{AE73323C-F116-4C3A-9F9B-B39D043FB674}" type="parTrans" cxnId="{66859697-6B66-45CC-86B2-2BE16F6ED0EA}">
      <dgm:prSet/>
      <dgm:spPr/>
      <dgm:t>
        <a:bodyPr/>
        <a:lstStyle/>
        <a:p>
          <a:endParaRPr lang="hr-HR"/>
        </a:p>
      </dgm:t>
    </dgm:pt>
    <dgm:pt modelId="{FB8E0C7F-41E7-4D3A-BC4A-3C1AAC217FA6}" type="pres">
      <dgm:prSet presAssocID="{3D3E9FBC-FA62-4DD8-A4E9-0540C36874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8C06ADF-85DD-4C88-9A6E-4FC10D4E0E94}" type="pres">
      <dgm:prSet presAssocID="{FAAF0AC7-97D3-4AB9-BE1B-90CD9809A5E6}" presName="boxAndChildren" presStyleCnt="0"/>
      <dgm:spPr/>
    </dgm:pt>
    <dgm:pt modelId="{A26A1724-EABA-42DF-AE04-5F5C5B5537AD}" type="pres">
      <dgm:prSet presAssocID="{FAAF0AC7-97D3-4AB9-BE1B-90CD9809A5E6}" presName="parentTextBox" presStyleLbl="node1" presStyleIdx="0" presStyleCnt="4"/>
      <dgm:spPr/>
      <dgm:t>
        <a:bodyPr/>
        <a:lstStyle/>
        <a:p>
          <a:endParaRPr lang="hr-HR"/>
        </a:p>
      </dgm:t>
    </dgm:pt>
    <dgm:pt modelId="{392FDB35-4341-46F4-B89E-B806BA1E55B6}" type="pres">
      <dgm:prSet presAssocID="{E5684BEA-7287-4533-9962-4B4553D576F5}" presName="sp" presStyleCnt="0"/>
      <dgm:spPr/>
    </dgm:pt>
    <dgm:pt modelId="{6607F988-2B2D-4151-886A-A5FD7D35ABEE}" type="pres">
      <dgm:prSet presAssocID="{AACF7570-A36E-451F-944C-D881E25C7796}" presName="arrowAndChildren" presStyleCnt="0"/>
      <dgm:spPr/>
    </dgm:pt>
    <dgm:pt modelId="{B054AC71-C63D-49AD-AFD5-BC663B4D6905}" type="pres">
      <dgm:prSet presAssocID="{AACF7570-A36E-451F-944C-D881E25C7796}" presName="parentTextArrow" presStyleLbl="node1" presStyleIdx="1" presStyleCnt="4"/>
      <dgm:spPr/>
      <dgm:t>
        <a:bodyPr/>
        <a:lstStyle/>
        <a:p>
          <a:endParaRPr lang="hr-HR"/>
        </a:p>
      </dgm:t>
    </dgm:pt>
    <dgm:pt modelId="{D3143838-F1F8-4488-B4A2-E48FB853834B}" type="pres">
      <dgm:prSet presAssocID="{3AD11DD6-C71D-4161-8CBD-E0BD70BC73EF}" presName="sp" presStyleCnt="0"/>
      <dgm:spPr/>
    </dgm:pt>
    <dgm:pt modelId="{AC0AAB3B-09BF-4E3E-8499-0B1F3C1403A8}" type="pres">
      <dgm:prSet presAssocID="{879848F8-0A6A-4A74-BFAD-236797ABFB51}" presName="arrowAndChildren" presStyleCnt="0"/>
      <dgm:spPr/>
    </dgm:pt>
    <dgm:pt modelId="{07B008A7-B86D-44B6-8308-12A46F7E0156}" type="pres">
      <dgm:prSet presAssocID="{879848F8-0A6A-4A74-BFAD-236797ABFB51}" presName="parentTextArrow" presStyleLbl="node1" presStyleIdx="2" presStyleCnt="4"/>
      <dgm:spPr/>
      <dgm:t>
        <a:bodyPr/>
        <a:lstStyle/>
        <a:p>
          <a:endParaRPr lang="hr-HR"/>
        </a:p>
      </dgm:t>
    </dgm:pt>
    <dgm:pt modelId="{4D557FCC-7417-4EBD-AFCF-76720DA2F009}" type="pres">
      <dgm:prSet presAssocID="{F4B5B354-36C8-4A2E-8380-D293D120C322}" presName="sp" presStyleCnt="0"/>
      <dgm:spPr/>
    </dgm:pt>
    <dgm:pt modelId="{A5988F9C-705B-480E-AEE9-1B4EADCC7B2D}" type="pres">
      <dgm:prSet presAssocID="{2460F13D-6841-40E9-9F7F-2743CC61407A}" presName="arrowAndChildren" presStyleCnt="0"/>
      <dgm:spPr/>
    </dgm:pt>
    <dgm:pt modelId="{034DFE96-C7D7-49CB-BA35-3484CA918C15}" type="pres">
      <dgm:prSet presAssocID="{2460F13D-6841-40E9-9F7F-2743CC61407A}" presName="parentTextArrow" presStyleLbl="node1" presStyleIdx="3" presStyleCnt="4"/>
      <dgm:spPr/>
      <dgm:t>
        <a:bodyPr/>
        <a:lstStyle/>
        <a:p>
          <a:endParaRPr lang="hr-HR"/>
        </a:p>
      </dgm:t>
    </dgm:pt>
  </dgm:ptLst>
  <dgm:cxnLst>
    <dgm:cxn modelId="{C2DEDED1-CCC4-429B-AE2D-5A59E6D5C862}" type="presOf" srcId="{AACF7570-A36E-451F-944C-D881E25C7796}" destId="{B054AC71-C63D-49AD-AFD5-BC663B4D6905}" srcOrd="0" destOrd="0" presId="urn:microsoft.com/office/officeart/2005/8/layout/process4"/>
    <dgm:cxn modelId="{9163DC34-797A-405E-9D8E-41281D81A2DB}" srcId="{3D3E9FBC-FA62-4DD8-A4E9-0540C36874AF}" destId="{879848F8-0A6A-4A74-BFAD-236797ABFB51}" srcOrd="1" destOrd="0" parTransId="{F74ACBD0-CF20-4573-BBF7-FCAD724FDA3F}" sibTransId="{3AD11DD6-C71D-4161-8CBD-E0BD70BC73EF}"/>
    <dgm:cxn modelId="{9CB96ADF-DC38-451F-A774-BF95769FE166}" type="presOf" srcId="{FAAF0AC7-97D3-4AB9-BE1B-90CD9809A5E6}" destId="{A26A1724-EABA-42DF-AE04-5F5C5B5537AD}" srcOrd="0" destOrd="0" presId="urn:microsoft.com/office/officeart/2005/8/layout/process4"/>
    <dgm:cxn modelId="{A14A77DB-D033-40FA-BBEE-999AF7F66EAC}" type="presOf" srcId="{3D3E9FBC-FA62-4DD8-A4E9-0540C36874AF}" destId="{FB8E0C7F-41E7-4D3A-BC4A-3C1AAC217FA6}" srcOrd="0" destOrd="0" presId="urn:microsoft.com/office/officeart/2005/8/layout/process4"/>
    <dgm:cxn modelId="{846889AD-A61A-4324-BD49-3308FD3C2690}" srcId="{3D3E9FBC-FA62-4DD8-A4E9-0540C36874AF}" destId="{AACF7570-A36E-451F-944C-D881E25C7796}" srcOrd="2" destOrd="0" parTransId="{6376AF60-6D29-4D84-BE11-062DA553FF74}" sibTransId="{E5684BEA-7287-4533-9962-4B4553D576F5}"/>
    <dgm:cxn modelId="{452E9059-DB28-49DD-9DF4-D43BCF970D4F}" srcId="{3D3E9FBC-FA62-4DD8-A4E9-0540C36874AF}" destId="{FAAF0AC7-97D3-4AB9-BE1B-90CD9809A5E6}" srcOrd="3" destOrd="0" parTransId="{55692CB6-1FDF-4901-8ECF-BECF9FC67258}" sibTransId="{105F0615-B0F8-4647-908D-C22FD50C68BD}"/>
    <dgm:cxn modelId="{405223CE-D853-44D8-8830-2A66919250F3}" type="presOf" srcId="{879848F8-0A6A-4A74-BFAD-236797ABFB51}" destId="{07B008A7-B86D-44B6-8308-12A46F7E0156}" srcOrd="0" destOrd="0" presId="urn:microsoft.com/office/officeart/2005/8/layout/process4"/>
    <dgm:cxn modelId="{66859697-6B66-45CC-86B2-2BE16F6ED0EA}" srcId="{3D3E9FBC-FA62-4DD8-A4E9-0540C36874AF}" destId="{2460F13D-6841-40E9-9F7F-2743CC61407A}" srcOrd="0" destOrd="0" parTransId="{AE73323C-F116-4C3A-9F9B-B39D043FB674}" sibTransId="{F4B5B354-36C8-4A2E-8380-D293D120C322}"/>
    <dgm:cxn modelId="{C71E8A44-E755-4EB4-82B3-5ADBEB25BB8C}" type="presOf" srcId="{2460F13D-6841-40E9-9F7F-2743CC61407A}" destId="{034DFE96-C7D7-49CB-BA35-3484CA918C15}" srcOrd="0" destOrd="0" presId="urn:microsoft.com/office/officeart/2005/8/layout/process4"/>
    <dgm:cxn modelId="{6838F7BE-B49E-4ED3-B7AB-5C0F511B8388}" type="presParOf" srcId="{FB8E0C7F-41E7-4D3A-BC4A-3C1AAC217FA6}" destId="{88C06ADF-85DD-4C88-9A6E-4FC10D4E0E94}" srcOrd="0" destOrd="0" presId="urn:microsoft.com/office/officeart/2005/8/layout/process4"/>
    <dgm:cxn modelId="{ECFDA474-3678-4F35-B830-F7B5365C0FF3}" type="presParOf" srcId="{88C06ADF-85DD-4C88-9A6E-4FC10D4E0E94}" destId="{A26A1724-EABA-42DF-AE04-5F5C5B5537AD}" srcOrd="0" destOrd="0" presId="urn:microsoft.com/office/officeart/2005/8/layout/process4"/>
    <dgm:cxn modelId="{9DC19C42-F67E-4A0A-BBCB-F27EEB3A8C66}" type="presParOf" srcId="{FB8E0C7F-41E7-4D3A-BC4A-3C1AAC217FA6}" destId="{392FDB35-4341-46F4-B89E-B806BA1E55B6}" srcOrd="1" destOrd="0" presId="urn:microsoft.com/office/officeart/2005/8/layout/process4"/>
    <dgm:cxn modelId="{8CD68D2D-AD6F-4E28-8335-447A9B9143BD}" type="presParOf" srcId="{FB8E0C7F-41E7-4D3A-BC4A-3C1AAC217FA6}" destId="{6607F988-2B2D-4151-886A-A5FD7D35ABEE}" srcOrd="2" destOrd="0" presId="urn:microsoft.com/office/officeart/2005/8/layout/process4"/>
    <dgm:cxn modelId="{29C97ED1-59F2-4F41-8491-DDFA8EB88B48}" type="presParOf" srcId="{6607F988-2B2D-4151-886A-A5FD7D35ABEE}" destId="{B054AC71-C63D-49AD-AFD5-BC663B4D6905}" srcOrd="0" destOrd="0" presId="urn:microsoft.com/office/officeart/2005/8/layout/process4"/>
    <dgm:cxn modelId="{682C7187-464B-4133-BDBC-55A62EB38286}" type="presParOf" srcId="{FB8E0C7F-41E7-4D3A-BC4A-3C1AAC217FA6}" destId="{D3143838-F1F8-4488-B4A2-E48FB853834B}" srcOrd="3" destOrd="0" presId="urn:microsoft.com/office/officeart/2005/8/layout/process4"/>
    <dgm:cxn modelId="{EE1B1F85-623F-44BB-89E7-3435CEB2404D}" type="presParOf" srcId="{FB8E0C7F-41E7-4D3A-BC4A-3C1AAC217FA6}" destId="{AC0AAB3B-09BF-4E3E-8499-0B1F3C1403A8}" srcOrd="4" destOrd="0" presId="urn:microsoft.com/office/officeart/2005/8/layout/process4"/>
    <dgm:cxn modelId="{756A89F9-BB39-40DC-8989-2C1F9298B576}" type="presParOf" srcId="{AC0AAB3B-09BF-4E3E-8499-0B1F3C1403A8}" destId="{07B008A7-B86D-44B6-8308-12A46F7E0156}" srcOrd="0" destOrd="0" presId="urn:microsoft.com/office/officeart/2005/8/layout/process4"/>
    <dgm:cxn modelId="{3AD75EC7-CDA6-47D7-A784-A378733B8DB9}" type="presParOf" srcId="{FB8E0C7F-41E7-4D3A-BC4A-3C1AAC217FA6}" destId="{4D557FCC-7417-4EBD-AFCF-76720DA2F009}" srcOrd="5" destOrd="0" presId="urn:microsoft.com/office/officeart/2005/8/layout/process4"/>
    <dgm:cxn modelId="{D43E22D2-7AB1-499F-B5AD-15DC7951A4B9}" type="presParOf" srcId="{FB8E0C7F-41E7-4D3A-BC4A-3C1AAC217FA6}" destId="{A5988F9C-705B-480E-AEE9-1B4EADCC7B2D}" srcOrd="6" destOrd="0" presId="urn:microsoft.com/office/officeart/2005/8/layout/process4"/>
    <dgm:cxn modelId="{EC191AC4-20F0-43B8-9AB4-781DFB047E82}" type="presParOf" srcId="{A5988F9C-705B-480E-AEE9-1B4EADCC7B2D}" destId="{034DFE96-C7D7-49CB-BA35-3484CA918C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A1724-EABA-42DF-AE04-5F5C5B5537AD}">
      <dsp:nvSpPr>
        <dsp:cNvPr id="0" name=""/>
        <dsp:cNvSpPr/>
      </dsp:nvSpPr>
      <dsp:spPr>
        <a:xfrm>
          <a:off x="0" y="2834983"/>
          <a:ext cx="6048672" cy="620225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5">
                  <a:lumMod val="50000"/>
                </a:schemeClr>
              </a:solidFill>
            </a:rPr>
            <a:t>Ukupno raspoloživa sredstva razdoblja                        58.276.855,88 kn </a:t>
          </a:r>
          <a:endParaRPr lang="hr-HR" sz="16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0" y="2834983"/>
        <a:ext cx="6048672" cy="620225"/>
      </dsp:txXfrm>
    </dsp:sp>
    <dsp:sp modelId="{B054AC71-C63D-49AD-AFD5-BC663B4D6905}">
      <dsp:nvSpPr>
        <dsp:cNvPr id="0" name=""/>
        <dsp:cNvSpPr/>
      </dsp:nvSpPr>
      <dsp:spPr>
        <a:xfrm rot="10800000">
          <a:off x="0" y="1890380"/>
          <a:ext cx="6048672" cy="953906"/>
        </a:xfrm>
        <a:prstGeom prst="upArrowCallou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2">
                  <a:lumMod val="50000"/>
                </a:schemeClr>
              </a:solidFill>
            </a:rPr>
            <a:t>Ukupno rashodi i izdaci                                                  797.634.632,56 kn</a:t>
          </a:r>
          <a:endParaRPr lang="hr-HR" sz="1600" b="1" kern="1200" dirty="0">
            <a:solidFill>
              <a:schemeClr val="accent2">
                <a:lumMod val="50000"/>
              </a:schemeClr>
            </a:solidFill>
          </a:endParaRPr>
        </a:p>
      </dsp:txBody>
      <dsp:txXfrm rot="10800000">
        <a:off x="0" y="1890380"/>
        <a:ext cx="6048672" cy="619820"/>
      </dsp:txXfrm>
    </dsp:sp>
    <dsp:sp modelId="{07B008A7-B86D-44B6-8308-12A46F7E0156}">
      <dsp:nvSpPr>
        <dsp:cNvPr id="0" name=""/>
        <dsp:cNvSpPr/>
      </dsp:nvSpPr>
      <dsp:spPr>
        <a:xfrm rot="10800000">
          <a:off x="0" y="945777"/>
          <a:ext cx="6048672" cy="953906"/>
        </a:xfrm>
        <a:prstGeom prst="upArrowCallou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1">
                  <a:lumMod val="50000"/>
                </a:schemeClr>
              </a:solidFill>
            </a:rPr>
            <a:t>Ukupno prihodi                                                                855.911.488,44 kn</a:t>
          </a:r>
          <a:endParaRPr lang="hr-HR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 rot="10800000">
        <a:off x="0" y="945777"/>
        <a:ext cx="6048672" cy="619820"/>
      </dsp:txXfrm>
    </dsp:sp>
    <dsp:sp modelId="{034DFE96-C7D7-49CB-BA35-3484CA918C15}">
      <dsp:nvSpPr>
        <dsp:cNvPr id="0" name=""/>
        <dsp:cNvSpPr/>
      </dsp:nvSpPr>
      <dsp:spPr>
        <a:xfrm rot="10800000">
          <a:off x="0" y="1175"/>
          <a:ext cx="6048672" cy="953906"/>
        </a:xfrm>
        <a:prstGeom prst="upArrowCallou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>
              <a:solidFill>
                <a:schemeClr val="accent1">
                  <a:lumMod val="50000"/>
                </a:schemeClr>
              </a:solidFill>
            </a:rPr>
            <a:t>Prihodi i primici                                                                                  826.817.461,09 kn</a:t>
          </a:r>
        </a:p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>
              <a:solidFill>
                <a:schemeClr val="accent1">
                  <a:lumMod val="50000"/>
                </a:schemeClr>
              </a:solidFill>
            </a:rPr>
            <a:t>Višak prihoda iz prethodne godine                                                   29.094.027,35 kn              </a:t>
          </a:r>
          <a:endParaRPr lang="hr-HR" sz="1400" b="1" kern="1200" dirty="0">
            <a:solidFill>
              <a:schemeClr val="accent1">
                <a:lumMod val="50000"/>
              </a:schemeClr>
            </a:solidFill>
          </a:endParaRPr>
        </a:p>
      </dsp:txBody>
      <dsp:txXfrm rot="10800000">
        <a:off x="0" y="1175"/>
        <a:ext cx="6048672" cy="619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0.55377</cdr:x>
      <cdr:y>0.10638</cdr:y>
    </cdr:from>
    <cdr:to>
      <cdr:x>0.66852</cdr:x>
      <cdr:y>0.17021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2432430" y="360040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0.50459</cdr:x>
      <cdr:y>0.04255</cdr:y>
    </cdr:from>
    <cdr:to>
      <cdr:x>0.66852</cdr:x>
      <cdr:y>0.12766</cdr:y>
    </cdr:to>
    <cdr:sp macro="" textlink="">
      <cdr:nvSpPr>
        <cdr:cNvPr id="4" name="TekstniOkvir 3"/>
        <cdr:cNvSpPr txBox="1"/>
      </cdr:nvSpPr>
      <cdr:spPr>
        <a:xfrm xmlns:a="http://schemas.openxmlformats.org/drawingml/2006/main">
          <a:off x="2216406" y="144016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900" b="1" dirty="0" smtClean="0"/>
            <a:t>11,43</a:t>
          </a:r>
          <a:r>
            <a:rPr lang="hr-HR" sz="1100" b="1" dirty="0" smtClean="0"/>
            <a:t>%</a:t>
          </a:r>
          <a:endParaRPr lang="hr-HR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11.05.18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11.05.18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12" tIns="45706" rIns="91412" bIns="45706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6843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4963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11.05.18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11.05.18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11.05.18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11.05.18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11.05.18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11.05.18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11.05.18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11.05.18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11.05.18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11.05.18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11.05.18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11.05.18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REPUBLIKA HRVATSKA</a:t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3100" b="1" dirty="0" smtClean="0">
                <a:solidFill>
                  <a:srgbClr val="121284"/>
                </a:solidFill>
              </a:rPr>
              <a:t>GODIŠNJI IZVJEŠTAJ O IZVRŠENJU PRORAČUNA ZADARSKE ŽUPANIJE ZA 2017. GODINU</a:t>
            </a:r>
            <a:br>
              <a:rPr lang="hr-HR" sz="3100" b="1" dirty="0" smtClean="0">
                <a:solidFill>
                  <a:srgbClr val="121284"/>
                </a:solidFill>
              </a:rPr>
            </a:br>
            <a:r>
              <a:rPr lang="hr-HR" sz="2900" dirty="0" smtClean="0">
                <a:solidFill>
                  <a:srgbClr val="121284"/>
                </a:solidFill>
              </a:rPr>
              <a:t>-</a:t>
            </a:r>
            <a:r>
              <a:rPr lang="hr-HR" sz="3100" dirty="0" smtClean="0">
                <a:solidFill>
                  <a:srgbClr val="121284"/>
                </a:solidFill>
              </a:rPr>
              <a:t> </a:t>
            </a:r>
            <a:r>
              <a:rPr lang="hr-HR" sz="2900" dirty="0" smtClean="0">
                <a:solidFill>
                  <a:srgbClr val="121284"/>
                </a:solidFill>
              </a:rPr>
              <a:t>vodič za građane -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552728" cy="127048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hr-HR" sz="2400" b="1" dirty="0" smtClean="0"/>
              <a:t>Nacrt prijedloga Godišnjeg izvještaja o izvršenju proračuna Zadarske županije za 2017. godinu razmatran je na 8. sjednici Kolegija župana Zadarske županije 9. svibnja 2018. godine.</a:t>
            </a:r>
            <a:endParaRPr lang="hr-HR" sz="2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2400" b="1" dirty="0" smtClean="0">
                <a:solidFill>
                  <a:srgbClr val="002060"/>
                </a:solidFill>
              </a:rPr>
              <a:t>Zadar, svibanj 2018.</a:t>
            </a:r>
            <a:endParaRPr lang="hr-HR" sz="2400" b="1" dirty="0">
              <a:solidFill>
                <a:srgbClr val="002060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071810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755576" y="312939"/>
            <a:ext cx="647282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 smtClean="0"/>
              <a:t>Ostvarenje prihoda po projektima Zadarske županije u 2017. godini</a:t>
            </a:r>
            <a:endParaRPr lang="hr-HR" sz="1600" b="1" dirty="0"/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1" name="Tablic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764572"/>
              </p:ext>
            </p:extLst>
          </p:nvPr>
        </p:nvGraphicFramePr>
        <p:xfrm>
          <a:off x="899592" y="692696"/>
          <a:ext cx="4968552" cy="5319303"/>
        </p:xfrm>
        <a:graphic>
          <a:graphicData uri="http://schemas.openxmlformats.org/drawingml/2006/table">
            <a:tbl>
              <a:tblPr firstRow="1" firstCol="1" bandRow="1"/>
              <a:tblGrid>
                <a:gridCol w="339331"/>
                <a:gridCol w="2447305"/>
                <a:gridCol w="1008112"/>
                <a:gridCol w="1173804"/>
              </a:tblGrid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r.b</a:t>
                      </a:r>
                      <a:r>
                        <a:rPr lang="hr-HR" sz="10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Naziv projekta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Plan 2017.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Ostvarenje </a:t>
                      </a:r>
                      <a:r>
                        <a:rPr lang="hr-HR" sz="10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2017.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</a:t>
                      </a: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+ KA201 OŠ Nin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27.924,05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Urban </a:t>
                      </a: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green</a:t>
                      </a: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belts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75.156,56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Ruins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6.587,45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Hera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15.250.490,68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10.437.677,41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Roof</a:t>
                      </a: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of</a:t>
                      </a: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rock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106.188,66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146.695,15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 </a:t>
                      </a: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Cia</a:t>
                      </a: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of</a:t>
                      </a: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sme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17.058,62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Blue</a:t>
                      </a: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Skills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327.135,62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42.038,24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Hives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385.625,02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325.880,16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Skills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118.432,70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159.204,05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Hazadr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531.888,95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490.611,84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Eco </a:t>
                      </a: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Sea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939.756,21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573.862,76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EU parlament - GJB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46.376,01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46.376,01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Save H20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807.415,50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807.415,50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Cowork</a:t>
                      </a: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net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369.568,77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546.084,09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Gaging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222.838,51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187.376,72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Bee </a:t>
                      </a: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Promoted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67.889,79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67.158,75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Pescar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328.027,57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310.083,64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Pescar</a:t>
                      </a: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-Zadra Nova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4.362,50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2.815,32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Europa </a:t>
                      </a: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Direct</a:t>
                      </a: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Zadar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113.716,07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108.112,07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Step</a:t>
                      </a: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Forward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30.494,02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39.467,73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21.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CGO Biljane Donje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291.883,00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317.808,82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22.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Upravljajmo budućnosti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98.840,81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23.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Erasmus+ GJB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63.000,00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28.583,70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Inkluzija 2016/2017 (OŠ + SŠ)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1.811.221,51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1.728.677,91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Inkluzija 2017/2018 (OŠ + SŠ)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690.139,58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683.604,32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26.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Listen stories GJB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114.766,00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93.637,50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27.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Erasmus+ KA1-HTU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341.387,72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340.974,72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28.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My Europe, My life, My future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90.168,68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69.806,16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29.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Healthy future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92.521,00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69.511,38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Tesla je znao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618.841,76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532.032,94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31.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Razminiranje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7.331.222,65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7.267.791,58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32.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Prip. lepeze za mlade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74.924,08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74.924,08</a:t>
                      </a: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9311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611560" y="456414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 smtClean="0"/>
              <a:t>Ostvarenje prihoda </a:t>
            </a:r>
            <a:r>
              <a:rPr lang="hr-HR" sz="1600" b="1" dirty="0"/>
              <a:t>po projektima Zadarske županije u 2017. godini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1" name="Tablic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871041"/>
              </p:ext>
            </p:extLst>
          </p:nvPr>
        </p:nvGraphicFramePr>
        <p:xfrm>
          <a:off x="827584" y="1118965"/>
          <a:ext cx="4824536" cy="4876800"/>
        </p:xfrm>
        <a:graphic>
          <a:graphicData uri="http://schemas.openxmlformats.org/drawingml/2006/table">
            <a:tbl>
              <a:tblPr firstRow="1" firstCol="1" bandRow="1"/>
              <a:tblGrid>
                <a:gridCol w="343550"/>
                <a:gridCol w="2320746"/>
                <a:gridCol w="936104"/>
                <a:gridCol w="1224136"/>
              </a:tblGrid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33.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Učinkovito upravljanje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116.311,66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487.383,72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 KA2+ OŠ Nin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10.000,00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35.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Microsoft </a:t>
                      </a: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Showcase</a:t>
                      </a: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Schools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5.000,00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36.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</a:t>
                      </a: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+ </a:t>
                      </a: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V.Vlatković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73.898,56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73.898,56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37.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</a:t>
                      </a: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+ </a:t>
                      </a: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S.Ožanić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606.253,42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604.175,40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38.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</a:t>
                      </a: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+ Medicinska škola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102.907,54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62.018,39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39.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</a:t>
                      </a: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KA1+ OŠ Nin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10.000,00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40.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</a:t>
                      </a: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201 OŠ Nin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45.000,00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41.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</a:t>
                      </a: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+ KA219 Gračac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68.000,00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30.555,97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42. 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Erasmus+ KA219 HTU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154.900,00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44.600,42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43.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</a:t>
                      </a: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+ KA219 GVN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20.000,00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662,00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44.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Post fin i dig pismeni V.Vlatković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585.573,85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45.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</a:t>
                      </a: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KA101+ OŠ Nin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188.000,00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129.620,88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46.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Erasmus</a:t>
                      </a: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KA219+ OŠ Nin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20.075,92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47.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Irene - Zadra Nova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987.975,14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906.439,90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48.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Irene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124.047,39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49.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Foster children rights - Zadra Nova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89.600,12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50.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Projekti Zdravstvo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500.250,00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555.617,35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51.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Energetska obnova - </a:t>
                      </a: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V.Nazor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263.687,30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52.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Energetska obnova - OŠ Pag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100.688,71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53.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Holistic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1.148.397,78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595.675,43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54.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CB green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71.323,26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63.834,10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55.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CB green - Zadra Nova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7.489,16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56.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Coworking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39.900,06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90.601,27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57.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Code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136.707,00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136.707,25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58.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Canonying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1.366,41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59.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Blue Smart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182.067,57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161.157,15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60.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Stronger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1.911,10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61.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Cent. kompet. za nove tehnol. CENT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1.500.593,00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62.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Poboljšanje pristupa PZZ na otocima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606.589,00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584.581,25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63.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Izgr. i oprem. dnevnih bolnica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18.500.000,00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1.736.118,00</a:t>
                      </a: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UKUPNO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57.525.219,76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31.901.003,83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ic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82775"/>
              </p:ext>
            </p:extLst>
          </p:nvPr>
        </p:nvGraphicFramePr>
        <p:xfrm>
          <a:off x="827584" y="966565"/>
          <a:ext cx="4824536" cy="152400"/>
        </p:xfrm>
        <a:graphic>
          <a:graphicData uri="http://schemas.openxmlformats.org/drawingml/2006/table">
            <a:tbl>
              <a:tblPr firstRow="1" firstCol="1" bandRow="1"/>
              <a:tblGrid>
                <a:gridCol w="344994"/>
                <a:gridCol w="2319302"/>
                <a:gridCol w="936104"/>
                <a:gridCol w="1224136"/>
              </a:tblGrid>
              <a:tr h="1440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r.b</a:t>
                      </a:r>
                      <a:r>
                        <a:rPr lang="hr-HR" sz="10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Naziv projekta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Plan 2017.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Ostvarenje 2017</a:t>
                      </a:r>
                      <a:r>
                        <a:rPr lang="hr-HR" sz="10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</a:t>
                      </a:r>
                      <a:endParaRPr lang="hr-HR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9311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611560" y="11641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 smtClean="0"/>
              <a:t>Izvršenje rashoda po </a:t>
            </a:r>
            <a:r>
              <a:rPr lang="hr-HR" sz="1600" b="1" dirty="0"/>
              <a:t>projektima Zadarske županije u 2017. godini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430755"/>
              </p:ext>
            </p:extLst>
          </p:nvPr>
        </p:nvGraphicFramePr>
        <p:xfrm>
          <a:off x="683568" y="354568"/>
          <a:ext cx="5112568" cy="6134100"/>
        </p:xfrm>
        <a:graphic>
          <a:graphicData uri="http://schemas.openxmlformats.org/drawingml/2006/table">
            <a:tbl>
              <a:tblPr firstRow="1" firstCol="1" bandRow="1"/>
              <a:tblGrid>
                <a:gridCol w="338166"/>
                <a:gridCol w="2686170"/>
                <a:gridCol w="1008112"/>
                <a:gridCol w="1080120"/>
              </a:tblGrid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r.b</a:t>
                      </a: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Naziv projekta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 2017.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Izvršenje 2017.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Erasmus+KA 1 - Nin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10.000,00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Erasmus+KA 2 - Nin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10.000,00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Microsoft Showcase Schools - OŠ Nin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5.000,00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Erasmus + 201 -OŠ Nin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45.000,00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27.924,05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Erasmus + KA101 -OŠ Nin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188.000,00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129.620,88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Energetska obnova OŠ Pag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100.688,71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Erasmus+ KA219 OŠ Nin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20.075,92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Primjena inov.metoda S.Ožanić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64.632,39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ERASMUS +GJB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63.000,00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28.583,70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Listen Stories Engaged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114.766,00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93.637,50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Prir.lepeza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za mlade znanstven. GVN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74.924,08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74.924,08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Erasmus+ KA1 - HTU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565.455,32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577.663,43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My Europe, My life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90.168,68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69.806,16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Healthy future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92.521,00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69.511,38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Erasmus+ SŠ Medicinska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102.907,54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62.018,39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Erasmus+ V. Vlatkovića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73.898,56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73.898,56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Erasmus+ P.S.Ožanića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606.253,42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539.543,01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Energ. obnova zgrade u Perivoju V. Nazora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263.687,30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Erasmus+ KA219 SŠ Gračac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68.000,00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30.555,97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Postanimo fin. i digit. pismeni - V. Vlatkovića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585.573,85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Erasmus+ KA219 Hot.turistička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154.900,00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44.600,42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Erasmus+ KA219 GVN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20.000,00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662,00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Inkluzija 2016/2017 (OŠ + SŠ)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1.311.967,27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1.309.565,51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Inkluzija 2017/2018 (OŠ + SŠ)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690.139,58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683.604,32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Poboljšanje pristupa PZZ na otocima ZŽ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606.589,00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584.581,25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26.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Projekt izgradnje dnevnih bolnica -OB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18.500.000,00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1.543.425,00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MELAdetect - UO za zdravstvo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484.068,00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301.637,93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CGO Biljane Donje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291.883,00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291.883,00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Razminiranje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20.000,00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CENT - UO za gospodarstvo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1.500.593,00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Europa Direct Zadar - UO za gospodarstvo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24.599,19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14.706,00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Hera - UO za gospodarstvo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4.468.932,09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33.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Irene - UO za gospodarstvo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51.430,00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Sparc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Cerovačke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10.000,00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9185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530771" y="0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 smtClean="0"/>
              <a:t>Izvršenje rashoda po </a:t>
            </a:r>
            <a:r>
              <a:rPr lang="hr-HR" sz="1600" b="1" dirty="0"/>
              <a:t>projektima Zadarske županije u 2017. godini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571740"/>
              </p:ext>
            </p:extLst>
          </p:nvPr>
        </p:nvGraphicFramePr>
        <p:xfrm>
          <a:off x="611560" y="350488"/>
          <a:ext cx="5040560" cy="6134100"/>
        </p:xfrm>
        <a:graphic>
          <a:graphicData uri="http://schemas.openxmlformats.org/drawingml/2006/table">
            <a:tbl>
              <a:tblPr firstRow="1" firstCol="1" bandRow="1"/>
              <a:tblGrid>
                <a:gridCol w="427252"/>
                <a:gridCol w="2293050"/>
                <a:gridCol w="1297535"/>
                <a:gridCol w="1022723"/>
              </a:tblGrid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r.b</a:t>
                      </a: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Naziv projekta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 2017.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Izvršenje 2017.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35.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Stronger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7.096,80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1.911,00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36.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CENT - Inovacija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16.251,55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16.494,74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37.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RI2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Intergate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183.798,07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159.474,15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38.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Netword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239.430,99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142.653,21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Rosie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78.257,15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42.192,51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Centar za edukaciju I razvoj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14.900,00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41.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Canyoning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1.366,41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1.366,41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42.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CB green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7.489,16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14.978,32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Code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148.882,00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146.952,57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44.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Smart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Commuting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69.276,22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57.851,65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45.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MELAdetect - Zadra Nova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60.803,68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14.563,02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46.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Chestnut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258.081,12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223.241,85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47.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Mobilitas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327.397,50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197.477,18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48.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Sirocco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1.563,00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1.563,00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49.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Foster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children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rights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46.374,94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46.374,94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Urban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green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belts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259.594,00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248.460,71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51.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Cowork ne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479.276,20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584.427,42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52.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Gaging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222.838,51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222.838,51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53.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Učinkovito upravljanje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532.939,76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517.709,60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54.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Pescar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4.362,50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2.815,32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55.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Irene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987.975,14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906.439,90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Ruins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96.824,55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94.383,78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57.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Pescar - UO za poljoprivredu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417.935,41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310.083,64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SN Donja Baštica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258.237,50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243.437,02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SN Lišansko polje - Žažvić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45.000,00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7.564,16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Forest Bio Energy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380.391,07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358.404,75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61.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Save H2O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807.415,50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807.415,50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62.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Skills+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246.000,00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232.262,51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63.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Blue Smart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182.067,55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161.157,15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64.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Europa Direct Zadar - Uo za razvoj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88.396,14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92.685,33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65.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Hera - UO za razvoj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9.231.127,91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9.231.127,91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66.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Razminiranje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7.311.222,65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7.311.222,65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67.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Irene - UO za razvoj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79.267,39</a:t>
                      </a:r>
                      <a:endParaRPr lang="hr-HR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118.146,93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UKUPNO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54.286.785,96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29.154.738,19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648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4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   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696143" y="3789040"/>
            <a:ext cx="777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u="sng" dirty="0" smtClean="0">
                <a:solidFill>
                  <a:srgbClr val="0070C0"/>
                </a:solidFill>
              </a:rPr>
              <a:t>https</a:t>
            </a:r>
            <a:r>
              <a:rPr lang="hr-HR" u="sng" dirty="0">
                <a:solidFill>
                  <a:srgbClr val="0070C0"/>
                </a:solidFill>
              </a:rPr>
              <a:t>://www.zadarska-zupanija.hr/component/content/article?id=479</a:t>
            </a:r>
          </a:p>
        </p:txBody>
      </p:sp>
      <p:sp>
        <p:nvSpPr>
          <p:cNvPr id="9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 smtClean="0"/>
              <a:t>Izvršenje proračuna</a:t>
            </a:r>
            <a:endParaRPr lang="hr-HR" sz="28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932559"/>
              </p:ext>
            </p:extLst>
          </p:nvPr>
        </p:nvGraphicFramePr>
        <p:xfrm>
          <a:off x="1619672" y="2348880"/>
          <a:ext cx="6048672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Ravni poveznik 15"/>
          <p:cNvCxnSpPr/>
          <p:nvPr/>
        </p:nvCxnSpPr>
        <p:spPr>
          <a:xfrm>
            <a:off x="4572000" y="4077072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>
            <a:off x="4572000" y="4941168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>
            <a:off x="4572000" y="5013176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Slika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0" y="6488668"/>
            <a:ext cx="27029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</a:t>
            </a:r>
            <a:r>
              <a:rPr lang="hr-HR" b="1" u="sng" dirty="0" err="1" smtClean="0">
                <a:solidFill>
                  <a:srgbClr val="002060"/>
                </a:solidFill>
                <a:latin typeface="Gabriola" panose="04040605051002020D02" pitchFamily="82" charset="0"/>
              </a:rPr>
              <a:t>financir</a:t>
            </a:r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 </a:t>
            </a:r>
            <a:r>
              <a:rPr lang="hr-HR" b="1" u="sng" smtClean="0">
                <a:solidFill>
                  <a:srgbClr val="002060"/>
                </a:solidFill>
                <a:latin typeface="Gabriola" panose="04040605051002020D02" pitchFamily="82" charset="0"/>
              </a:rPr>
              <a:t>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1619672" y="1556792"/>
            <a:ext cx="604867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Godišnji izvještaj o izvršenju proračuna                  </a:t>
            </a:r>
          </a:p>
          <a:p>
            <a:pPr algn="ctr"/>
            <a:r>
              <a:rPr lang="hr-HR" b="1" dirty="0" smtClean="0"/>
              <a:t> Zadarske županije za 2017. godinu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Odnos planiranih i ostvarenih prihoda  i primitaka za 2017. godinu</a:t>
            </a:r>
            <a:br>
              <a:rPr lang="hr-HR" sz="3100" b="1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4572000" y="2060848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1. Prikaz udjela  grupa prihoda i primitaka u ukupnom ostvarenju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Proračuna Zadarske županije za 2017. god.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107504" y="2060848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100" b="1" dirty="0" smtClean="0">
              <a:cs typeface="Arial" pitchFamily="34" charset="0"/>
            </a:endParaRPr>
          </a:p>
          <a:p>
            <a:r>
              <a:rPr lang="hr-HR" sz="1100" b="1" dirty="0" smtClean="0">
                <a:cs typeface="Arial" pitchFamily="34" charset="0"/>
              </a:rPr>
              <a:t>Tablica 1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</a:t>
            </a:r>
            <a:r>
              <a:rPr lang="hr-HR" sz="1100" b="1" dirty="0" smtClean="0">
                <a:cs typeface="Arial" pitchFamily="34" charset="0"/>
              </a:rPr>
              <a:t>rihodi i primici Proračuna Zadarske županije za 2017. god.</a:t>
            </a:r>
          </a:p>
          <a:p>
            <a:endParaRPr lang="hr-HR" sz="1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1" name="Pravokutnik 20"/>
          <p:cNvSpPr/>
          <p:nvPr/>
        </p:nvSpPr>
        <p:spPr>
          <a:xfrm>
            <a:off x="7668344" y="116632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2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956624"/>
              </p:ext>
            </p:extLst>
          </p:nvPr>
        </p:nvGraphicFramePr>
        <p:xfrm>
          <a:off x="72000" y="2484889"/>
          <a:ext cx="4500000" cy="405452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16224"/>
                <a:gridCol w="963010"/>
                <a:gridCol w="1073879"/>
                <a:gridCol w="446887"/>
              </a:tblGrid>
              <a:tr h="267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Naziv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 err="1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Izvršenje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hr-HR" sz="800" b="1" i="0" u="none" strike="noStrike" noProof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HODI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POSLOVANJA 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850.929.207,62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821.450.675,00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96,54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780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POREZA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63.090.000,00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64.160.319,23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101,70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694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POMOĆI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IZ INOZ. I OSTALIH SUBJEKATA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185.683.039,53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199.398.858,00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107,39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11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IMOVINE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14.952.474,81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14.615.298,32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97,75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ADMINISTRATIVNIH PRISTOJBI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72.636.883,14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67.100.788,93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92,38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PRODAJE PROIZVODA I ROBE, USLUGA,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DONACIJA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62.956.796,32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61.208.890,64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97,22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IZ NADLEŽ. PRORAČ. I OD HZZO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TEMELJEM UGOVOR. OBVEZA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450.913.013,82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414.095.641,00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91,83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KAZNE,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UPR. MJERE I </a:t>
                      </a: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OSTALI PRIHODI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697.000,00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870.878,88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124,95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PRODAJE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NEFIN.</a:t>
                      </a:r>
                      <a:r>
                        <a:rPr lang="hr-HR" sz="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</a:t>
                      </a:r>
                      <a:endParaRPr lang="hr-HR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936.974,19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913.882,52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106,35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PRIMICI</a:t>
                      </a:r>
                      <a:r>
                        <a:rPr lang="pl-PL" sz="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</a:t>
                      </a:r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FIN.</a:t>
                      </a:r>
                      <a:r>
                        <a:rPr lang="pl-PL" sz="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 I ZADUŽIVANJA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4.502.350,00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4.452.903,57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98,90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5631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I PRIMICI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856.368.531,81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826.817.461,09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96,54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72971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REZULTAT POSLOVANJA IZ PRETHODNE GODINE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29.131.468,19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29.094.027,35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99,87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716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UKUPNO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885.500.000,00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855.911.488,44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96,65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14652"/>
              </p:ext>
            </p:extLst>
          </p:nvPr>
        </p:nvGraphicFramePr>
        <p:xfrm>
          <a:off x="4644008" y="2569259"/>
          <a:ext cx="445614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Pravokutnik 14"/>
          <p:cNvSpPr/>
          <p:nvPr/>
        </p:nvSpPr>
        <p:spPr>
          <a:xfrm>
            <a:off x="179512" y="1196752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/>
              <a:t>Prihodi i primici proračuna Zadarske županije </a:t>
            </a:r>
            <a:r>
              <a:rPr lang="hr-HR" sz="1400" dirty="0" smtClean="0"/>
              <a:t>sastoje se od: </a:t>
            </a:r>
          </a:p>
          <a:p>
            <a:pPr>
              <a:buFont typeface="+mj-lt"/>
              <a:buAutoNum type="arabicPeriod"/>
            </a:pPr>
            <a:r>
              <a:rPr lang="hr-HR" sz="1400" dirty="0" smtClean="0"/>
              <a:t> prihoda poslovanja, </a:t>
            </a:r>
          </a:p>
          <a:p>
            <a:pPr>
              <a:buFont typeface="+mj-lt"/>
              <a:buAutoNum type="arabicPeriod"/>
            </a:pPr>
            <a:r>
              <a:rPr lang="hr-HR" sz="1400" dirty="0" smtClean="0"/>
              <a:t> prihoda od prodaje nefinancijske imovine i </a:t>
            </a:r>
          </a:p>
          <a:p>
            <a:pPr>
              <a:buFont typeface="+mj-lt"/>
              <a:buAutoNum type="arabicPeriod"/>
            </a:pPr>
            <a:r>
              <a:rPr lang="hr-HR" sz="1400" dirty="0" smtClean="0"/>
              <a:t> primitaka od financijske imovine i zaduživanja.</a:t>
            </a:r>
            <a:endParaRPr lang="hr-H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Odnos planiranih i izvršenih rashoda  i  izdataka za 2017. godinu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2" name="TextBox 21"/>
          <p:cNvSpPr txBox="1"/>
          <p:nvPr/>
        </p:nvSpPr>
        <p:spPr>
          <a:xfrm>
            <a:off x="4714844" y="980728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2222140735"/>
              </p:ext>
            </p:extLst>
          </p:nvPr>
        </p:nvGraphicFramePr>
        <p:xfrm>
          <a:off x="4553945" y="2348880"/>
          <a:ext cx="4536951" cy="402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14844" y="1772816"/>
            <a:ext cx="44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3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Prikaz udjela  grupa rashoda i izdataka u ukupnom ostvarenju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proračuna Zadarske županije za 2017. god.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79512" y="1412776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 </a:t>
            </a: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od: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poslovanja,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za nabavu nefinancijske imovine i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izdataka za financijsku imovinu i otplatu zajmova.</a:t>
            </a: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70992" y="2263260"/>
            <a:ext cx="4429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3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R</a:t>
            </a:r>
            <a:r>
              <a:rPr lang="hr-HR" sz="1100" b="1" dirty="0" smtClean="0">
                <a:cs typeface="Arial" pitchFamily="34" charset="0"/>
              </a:rPr>
              <a:t>ashodi i izdaci Proračuna Zadarske županije za 2017. god.</a:t>
            </a: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9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150643"/>
              </p:ext>
            </p:extLst>
          </p:nvPr>
        </p:nvGraphicFramePr>
        <p:xfrm>
          <a:off x="4571999" y="2492896"/>
          <a:ext cx="4536679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3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648193"/>
              </p:ext>
            </p:extLst>
          </p:nvPr>
        </p:nvGraphicFramePr>
        <p:xfrm>
          <a:off x="36504" y="2636912"/>
          <a:ext cx="4500000" cy="339564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15216"/>
                <a:gridCol w="964018"/>
                <a:gridCol w="1073879"/>
                <a:gridCol w="446887"/>
              </a:tblGrid>
              <a:tr h="267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Naziv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 err="1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Izvršenje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hr-HR" sz="800" b="1" i="0" u="none" strike="noStrike" noProof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RASHODI POSLOVANJA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762.466.823,73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baseline="0" dirty="0" smtClean="0">
                          <a:latin typeface="CIDFont+F1"/>
                        </a:rPr>
                        <a:t>717.366.174,82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0" i="0" u="none" strike="noStrike" baseline="0" dirty="0" smtClean="0">
                          <a:latin typeface="CIDFont+F2"/>
                        </a:rPr>
                        <a:t>94,08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9780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ZA ZAPOSLENE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363.846.229,25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354.722.825,54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97,49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694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MATERIJALNI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334.452.856,25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289.372.818,39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86,52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911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FINANCIJSKI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baseline="0" dirty="0" smtClean="0">
                          <a:latin typeface="CIDFont+F2"/>
                        </a:rPr>
                        <a:t>1.153.449,32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baseline="0" dirty="0" smtClean="0">
                          <a:latin typeface="CIDFont+F1"/>
                        </a:rPr>
                        <a:t>879.137,49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baseline="0" dirty="0" smtClean="0">
                          <a:latin typeface="CIDFont+F2"/>
                        </a:rPr>
                        <a:t>76,22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SUBVENCIJE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baseline="0" dirty="0" smtClean="0">
                          <a:latin typeface="CIDFont+F2"/>
                        </a:rPr>
                        <a:t>3.046.950,00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baseline="0" dirty="0" smtClean="0">
                          <a:latin typeface="CIDFont+F1"/>
                        </a:rPr>
                        <a:t>3.001.723,24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baseline="0" dirty="0" smtClean="0">
                          <a:latin typeface="CIDFont+F2"/>
                        </a:rPr>
                        <a:t>98,52</a:t>
                      </a:r>
                      <a:endParaRPr lang="hr-H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POMOĆI DANE U INOZEMSTVO I UNUTAR OPĆEG PRORAČUNA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baseline="0" dirty="0" smtClean="0">
                          <a:latin typeface="CIDFont+F2"/>
                        </a:rPr>
                        <a:t>31.592.690,82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baseline="0" dirty="0" smtClean="0">
                          <a:latin typeface="CIDFont+F1"/>
                        </a:rPr>
                        <a:t>41.058.774,21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baseline="0" dirty="0" smtClean="0">
                          <a:latin typeface="CIDFont+F2"/>
                        </a:rPr>
                        <a:t>129,96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NAKNADE GRAĐA. I KUĆAN. OD                    OSIGURA. I DR. NAKNADE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baseline="0" dirty="0" smtClean="0">
                          <a:latin typeface="CIDFont+F2"/>
                        </a:rPr>
                        <a:t>14.134.153,17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baseline="0" dirty="0" smtClean="0">
                          <a:latin typeface="CIDFont+F1"/>
                        </a:rPr>
                        <a:t>14.796.237,79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baseline="0" dirty="0" smtClean="0">
                          <a:latin typeface="CIDFont+F2"/>
                        </a:rPr>
                        <a:t>104,68</a:t>
                      </a:r>
                      <a:endParaRPr lang="hr-H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OSTALI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baseline="0" dirty="0" smtClean="0">
                          <a:latin typeface="CIDFont+F2"/>
                        </a:rPr>
                        <a:t>14.240.494,92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baseline="0" dirty="0" smtClean="0">
                          <a:latin typeface="CIDFont+F1"/>
                        </a:rPr>
                        <a:t>13.534.658,16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baseline="0" dirty="0" smtClean="0">
                          <a:latin typeface="CIDFont+F2"/>
                        </a:rPr>
                        <a:t>95,04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ZA NABAVU NEFIN. IMOVINE</a:t>
                      </a:r>
                      <a:endParaRPr lang="hr-HR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baseline="0" dirty="0" smtClean="0">
                          <a:latin typeface="CIDFont+F2"/>
                        </a:rPr>
                        <a:t>121.639.252,48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baseline="0" dirty="0" smtClean="0">
                          <a:latin typeface="CIDFont+F1"/>
                        </a:rPr>
                        <a:t>78.874.533,95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baseline="0" dirty="0" smtClean="0">
                          <a:latin typeface="CIDFont+F2"/>
                        </a:rPr>
                        <a:t>64,84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8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IZDACI ZA FINANCIJSKU IMOVINU I OTPLATE ZAJMOVa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baseline="0" dirty="0" smtClean="0">
                          <a:latin typeface="CIDFont+F1"/>
                        </a:rPr>
                        <a:t>1.393.923,79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baseline="0" dirty="0" smtClean="0">
                          <a:latin typeface="CIDFont+F1"/>
                        </a:rPr>
                        <a:t>1.393.923,79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UKUPNO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885.500.000,00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797.634.632,56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90,08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6944" y="785689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Proračunski korisnici Zadarske županije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2620888"/>
          </a:xfr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1800" b="1" u="sng" dirty="0" smtClean="0">
                <a:solidFill>
                  <a:schemeClr val="bg1"/>
                </a:solidFill>
              </a:rPr>
              <a:t>Proračunski korisnici Zadarske županije su:</a:t>
            </a:r>
          </a:p>
          <a:p>
            <a:pPr>
              <a:buNone/>
            </a:pPr>
            <a:endParaRPr lang="hr-HR" sz="1600" b="1" u="sng" dirty="0" smtClean="0">
              <a:solidFill>
                <a:schemeClr val="bg1"/>
              </a:solidFill>
            </a:endParaRPr>
          </a:p>
          <a:p>
            <a:r>
              <a:rPr lang="hr-HR" sz="1600" b="1" dirty="0" smtClean="0">
                <a:solidFill>
                  <a:schemeClr val="bg1"/>
                </a:solidFill>
              </a:rPr>
              <a:t>Osnovne škole osim onih na području grada Zadra - 27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Sve srednje škole i Đački dom Zadar - 20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Sve ustanove u zdravstvu i Dom za stare i nemoćne - 7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Kazalište lutaka, Narodni muzej - 2 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Zavod za prostorno uređenje, JU Natura </a:t>
            </a:r>
            <a:r>
              <a:rPr lang="hr-HR" sz="1600" b="1" dirty="0" err="1" smtClean="0">
                <a:solidFill>
                  <a:schemeClr val="bg1"/>
                </a:solidFill>
              </a:rPr>
              <a:t>jadera</a:t>
            </a:r>
            <a:r>
              <a:rPr lang="hr-HR" sz="1600" b="1" dirty="0" smtClean="0">
                <a:solidFill>
                  <a:schemeClr val="bg1"/>
                </a:solidFill>
              </a:rPr>
              <a:t> - 2 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ZADRA, AGRRA, INOVACIJA - 3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Vijeća nacionalnih manjina (albanska, bošnjačka, srpska) - 3</a:t>
            </a:r>
          </a:p>
          <a:p>
            <a:endParaRPr lang="hr-HR" sz="1600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5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395536" y="443711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Zadarska županija ima 64 proračunska korisnika.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5498891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6336704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/>
              <a:t>Prihodi i primici Zadarske županije i proračunskih korisnika</a:t>
            </a:r>
            <a:endParaRPr lang="hr-HR" sz="24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997313"/>
              </p:ext>
            </p:extLst>
          </p:nvPr>
        </p:nvGraphicFramePr>
        <p:xfrm>
          <a:off x="179513" y="1844824"/>
          <a:ext cx="4824535" cy="41943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104"/>
              </a:tblGrid>
              <a:tr h="373752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PRIHODA I PRIMITAKA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Zadarska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županija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 PRIHODI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 POREZA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64.160.319,23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64.160.319,23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 POMOĆI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IZ INOZEMSTVA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137.943.803,69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61.455.054,31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199.398.858,00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 PRIHODI OD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14.476.406,83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138.891,49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14.615.298,32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06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 PRIHODI OD UPRAVNIH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ADMIN. PRISTOJBI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8.042.507,73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59.058.281,20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67.100.788,93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982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 PRIHODI OD PRODAJE  PROIZV.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ROBE, USLUGA I DONACIJA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61.208.890,64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61.208.890,64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 PRIHODI IZ NADL. PRORAČUNA </a:t>
                      </a: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OD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HZZO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414.095.641,00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414.095.641,00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 KAZNE, UPRAVNE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MJERE I OSTALI PRIHODI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74.167,61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796.711,27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870.878,88 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 PRIHODI OD PRODAJE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PROIZVEDENE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DUG. IMOVINE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758.687,19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155.195,33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913.882,52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  PRIMLJENI POVRATI GLAVNICA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DANIH ZAJMOVA I DEPOZITA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4.452.903,57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4.452.903,57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PRIHODI I PRIMICI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229.908.795,85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596.908.655,24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826.817.451,09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 REZULTAT POSLOVANJA IZ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hr-HR" sz="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PRETHODNE GODINE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3.020.526,88 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26.073.500,47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29.094.027,35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r>
                        <a:rPr lang="hr-HR" sz="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232.929.322,73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622.982.165,71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855.911.488,44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 UKUPNIM PRIHODIMA</a:t>
                      </a:r>
                      <a:r>
                        <a:rPr lang="hr-HR" sz="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PRIMICIMA (BEZ 92)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27,80%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72,20%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100,00%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017755"/>
              </p:ext>
            </p:extLst>
          </p:nvPr>
        </p:nvGraphicFramePr>
        <p:xfrm>
          <a:off x="5220072" y="2132856"/>
          <a:ext cx="4392488" cy="4540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Grafikon 4.</a:t>
            </a:r>
            <a:r>
              <a:rPr kumimoji="0" lang="hr-HR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ukupnim prihodima i primicima za 2017. godinu</a:t>
            </a:r>
            <a:endParaRPr kumimoji="0" lang="hr-HR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/>
              <a:t>Tablica 4. Odnos prihoda i primitaka Zadarske županije</a:t>
            </a:r>
            <a:br>
              <a:rPr lang="hr-HR" sz="1100" b="1" dirty="0" smtClean="0"/>
            </a:br>
            <a:r>
              <a:rPr lang="hr-HR" sz="1100" b="1" dirty="0" smtClean="0"/>
              <a:t>                  i proračunskih korisnika</a:t>
            </a:r>
            <a:endParaRPr lang="hr-HR" sz="1100" dirty="0"/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727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067128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/>
              <a:t>Rashodi i izdaci Zadarske županije i proračunskih korisnika</a:t>
            </a:r>
            <a:endParaRPr lang="hr-HR" sz="24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753531"/>
              </p:ext>
            </p:extLst>
          </p:nvPr>
        </p:nvGraphicFramePr>
        <p:xfrm>
          <a:off x="5220072" y="2132856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Grafikon </a:t>
            </a:r>
            <a:r>
              <a:rPr lang="hr-HR" sz="1100" b="1" dirty="0">
                <a:latin typeface="+mj-lt"/>
                <a:ea typeface="+mj-ea"/>
                <a:cs typeface="+mj-cs"/>
              </a:rPr>
              <a:t>5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hr-HR" sz="1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ukupnim rashodima i izdacima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Zadarske županije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za 2017. godinu</a:t>
            </a:r>
            <a:endParaRPr kumimoji="0" lang="hr-HR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/>
              <a:t>Tablica 5. Odnos rashoda i izdataka Zadarske županije</a:t>
            </a:r>
            <a:br>
              <a:rPr lang="hr-HR" sz="1100" b="1" dirty="0" smtClean="0"/>
            </a:br>
            <a:r>
              <a:rPr lang="hr-HR" sz="1100" b="1" dirty="0" smtClean="0"/>
              <a:t>                  i proračunskih korisnika</a:t>
            </a:r>
            <a:endParaRPr lang="hr-HR" sz="1100" dirty="0"/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3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47304"/>
              </p:ext>
            </p:extLst>
          </p:nvPr>
        </p:nvGraphicFramePr>
        <p:xfrm>
          <a:off x="107503" y="1916832"/>
          <a:ext cx="4896544" cy="409414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8233"/>
                <a:gridCol w="908159"/>
                <a:gridCol w="950076"/>
                <a:gridCol w="950076"/>
              </a:tblGrid>
              <a:tr h="373752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RASHODA I IZDATAKA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Zadarska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županija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RASHODI ZA ZAPOSLENE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34.210.760,53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320.512.065,01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354.722.825,54</a:t>
                      </a:r>
                      <a:endParaRPr kumimoji="0" lang="hr-HR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MATERIJALNI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75.639.485,58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213.733.332,81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289.372.818,39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FINANCIJSKI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624.641,58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254.495,91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baseline="0" smtClean="0">
                          <a:latin typeface="CIDFont+F1"/>
                        </a:rPr>
                        <a:t>         879.137,49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506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SUBVENCIJE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3.001.753,83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baseline="0" smtClean="0">
                          <a:latin typeface="CIDFont+F1"/>
                        </a:rPr>
                        <a:t>     3.001.723,24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982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POMOĆI DANE U INOZEMSTVO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UNUTAR OPĆEG PRORAČUNA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38.730.171,21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2.328.603,00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baseline="0" smtClean="0">
                          <a:latin typeface="CIDFont+F1"/>
                        </a:rPr>
                        <a:t>   41.058.774,21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NAKNADE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GRAĐANIMA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KUĆANSTVIMA IZ PRORAČUNA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14.349.512,13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446.725,66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baseline="0" smtClean="0">
                          <a:latin typeface="CIDFont+F1"/>
                        </a:rPr>
                        <a:t>  14.796.237,79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OSTALI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12.130.779,39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1.403.878,77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baseline="0" smtClean="0">
                          <a:latin typeface="CIDFont+F1"/>
                        </a:rPr>
                        <a:t>  13.534.658,16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RASHODI ZA NABAVU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NEPROIZVEDENE IMOVINE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38.090,00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38.090,00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RASHODI ZA NABAVU PROIZVEDENE DUGO. IMOVINE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13.320.572,80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45.794.432,18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59.115.004,98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RASHODI ZA DODATNA ULAGANJA NA NEFIN.</a:t>
                      </a:r>
                      <a:r>
                        <a:rPr lang="hr-HR" sz="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IMOVINI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12.664.966,98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7.056.471,99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19.721.438,97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IZDACI  ZA FINANCIJSKU</a:t>
                      </a:r>
                      <a:r>
                        <a:rPr lang="hr-HR" sz="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IMOVINU I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OTPLATU ZAJMOVA</a:t>
                      </a:r>
                      <a:endParaRPr lang="hr-HR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1.393.923,79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1.393.923,79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206.066.537,23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591.568.095,33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797.634.632,56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</a:t>
                      </a:r>
                      <a:r>
                        <a:rPr lang="hr-HR" sz="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UKUPNIM RASHODIMA I IZDACIMA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25,83%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74,17%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100,00%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7657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334560"/>
              </p:ext>
            </p:extLst>
          </p:nvPr>
        </p:nvGraphicFramePr>
        <p:xfrm>
          <a:off x="107504" y="1700808"/>
          <a:ext cx="4320480" cy="351636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90966"/>
                <a:gridCol w="1447525"/>
                <a:gridCol w="1025805"/>
                <a:gridCol w="1008112"/>
                <a:gridCol w="648072"/>
              </a:tblGrid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Upravni odjeli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201</a:t>
                      </a:r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Izvršenje</a:t>
                      </a:r>
                      <a:r>
                        <a:rPr lang="hr-HR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000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Ured župana 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2.391.500,00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2.015.842,29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9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Financije i proračun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22.370.036,40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21.689.380,22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</a:t>
                      </a:r>
                      <a:r>
                        <a:rPr lang="hr-HR" sz="800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4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Obrazovanje, kult. i šport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125.400.224,35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113.171.196,38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2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Zdravstvo, soc. skrb, udruge     i mladi</a:t>
                      </a:r>
                      <a:endParaRPr lang="sv-SE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658.537.918,57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597.637.371,98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90,75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5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vi-VN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</a:t>
                      </a:r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hr-HR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uređenje</a:t>
                      </a:r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zaštita</a:t>
                      </a:r>
                      <a:r>
                        <a:rPr lang="hr-HR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okoliša i kom. poslovi</a:t>
                      </a:r>
                      <a:endParaRPr lang="vi-VN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9.019.631,69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8.521.077,86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94,47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9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6.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Gospod., turizam, </a:t>
                      </a:r>
                      <a:r>
                        <a:rPr lang="hr-HR" sz="800" b="1" u="none" strike="noStrike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</a:t>
                      </a:r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i EU fondovi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25.016.599,67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15.796.553,58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8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800" b="1" u="none" strike="noStrike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Poljop</a:t>
                      </a:r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.,</a:t>
                      </a:r>
                      <a:r>
                        <a:rPr lang="hr-HR" sz="8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ribar., vodno </a:t>
                      </a:r>
                      <a:r>
                        <a:rPr lang="hr-HR" sz="800" b="1" u="none" strike="noStrike" baseline="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gospod</a:t>
                      </a:r>
                      <a:r>
                        <a:rPr lang="hr-HR" sz="8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., </a:t>
                      </a:r>
                      <a:r>
                        <a:rPr lang="hr-HR" sz="800" b="1" u="none" strike="noStrike" baseline="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rural</a:t>
                      </a:r>
                      <a:r>
                        <a:rPr lang="hr-HR" sz="8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i </a:t>
                      </a:r>
                      <a:r>
                        <a:rPr lang="hr-HR" sz="800" b="1" u="none" strike="noStrike" baseline="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otoč</a:t>
                      </a:r>
                      <a:r>
                        <a:rPr lang="hr-HR" sz="8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razvoj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7.522.752,34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7.038.419,68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93,56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4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Pom.</a:t>
                      </a:r>
                      <a:r>
                        <a:rPr lang="hr-HR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dobro, more i promet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9.133.924,71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7.191.575,81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78,73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1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Razvoj i europski procesi 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17.828.660,74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17.867.829,47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2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Pravni </a:t>
                      </a:r>
                      <a:r>
                        <a:rPr lang="pl-PL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zajednički poslovi 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8.278.661,53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6.705.385,29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I IZDACI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885.500.000,00</a:t>
                      </a:r>
                      <a:endParaRPr lang="en-US" sz="8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797.634.632,56</a:t>
                      </a:r>
                      <a:endParaRPr lang="en-US" sz="8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90,08</a:t>
                      </a:r>
                      <a:endParaRPr lang="en-US" sz="8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0" y="4005064"/>
            <a:ext cx="5214974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50" b="1" dirty="0" smtClean="0">
                <a:cs typeface="Arial" pitchFamily="34" charset="0"/>
              </a:rPr>
              <a:t>   </a:t>
            </a:r>
            <a:endParaRPr lang="hr-HR" sz="1100" b="1" dirty="0" smtClean="0">
              <a:cs typeface="Arial" pitchFamily="34" charset="0"/>
            </a:endParaRPr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411464" y="501423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1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organizacijskoj k</a:t>
            </a: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lasifikaciji</a:t>
            </a:r>
            <a:endParaRPr kumimoji="0" lang="hr-HR" sz="1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3889797845"/>
              </p:ext>
            </p:extLst>
          </p:nvPr>
        </p:nvGraphicFramePr>
        <p:xfrm>
          <a:off x="4751513" y="1772816"/>
          <a:ext cx="4392487" cy="3411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204084" y="51650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7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2574108053"/>
              </p:ext>
            </p:extLst>
          </p:nvPr>
        </p:nvGraphicFramePr>
        <p:xfrm>
          <a:off x="4731858" y="1916832"/>
          <a:ext cx="439248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650545"/>
              </p:ext>
            </p:extLst>
          </p:nvPr>
        </p:nvGraphicFramePr>
        <p:xfrm>
          <a:off x="323528" y="1916832"/>
          <a:ext cx="3960439" cy="2664295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440159"/>
                <a:gridCol w="1008112"/>
                <a:gridCol w="1008112"/>
                <a:gridCol w="504056"/>
              </a:tblGrid>
              <a:tr h="282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OPIS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za 2017.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Izvršenje</a:t>
                      </a:r>
                      <a:r>
                        <a:rPr lang="hr-HR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Opće javne usluge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40.684.735,58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37.953.073,50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93,29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 Javni red i sigurnost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800.000,00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800.000,00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Ekonomski poslovi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20.874.569,62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17.973.977,58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86,10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Zaštita okoliša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5.012.564,28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4.820.093,88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96,16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43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 Usluge unapređenja stanovanja i </a:t>
                      </a:r>
                      <a:r>
                        <a:rPr lang="hr-HR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zajed</a:t>
                      </a: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42.302.052,20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31.059.889,86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73,42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Zdravstvo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632.042.336,00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572.486.723,16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90,58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43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 Rekreacija, kultura i religija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17.385.620,47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16.001.503,62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92,04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 Obrazovanje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99.751.935,29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91.022.900,80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91,25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Socijalna zaštita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25.252.262,77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24.122.546,37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95,53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884.106.076,21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796.240.708,77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90,06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13245</TotalTime>
  <Words>2355</Words>
  <Application>Microsoft Office PowerPoint</Application>
  <PresentationFormat>Prikaz na zaslonu (4:3)</PresentationFormat>
  <Paragraphs>991</Paragraphs>
  <Slides>14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Office tema</vt:lpstr>
      <vt:lpstr> REPUBLIKA HRVATSKA ZADARSKA ŽUPANIJA  GODIŠNJI IZVJEŠTAJ O IZVRŠENJU PRORAČUNA ZADARSKE ŽUPANIJE ZA 2017. GODINU - vodič za građane - </vt:lpstr>
      <vt:lpstr>Izvršenje proračuna</vt:lpstr>
      <vt:lpstr>  Odnos planiranih i ostvarenih prihoda  i primitaka za 2017. godinu  </vt:lpstr>
      <vt:lpstr> Odnos planiranih i izvršenih rashoda  i  izdataka za 2017. godinu  </vt:lpstr>
      <vt:lpstr>Proračunski korisnici Zadarske županije</vt:lpstr>
      <vt:lpstr>Prihodi i primici Zadarske županije i proračunskih korisnika</vt:lpstr>
      <vt:lpstr>Rashodi i izdaci Zadarske županije i proračunskih korisnika</vt:lpstr>
      <vt:lpstr>  </vt:lpstr>
      <vt:lpstr>  </vt:lpstr>
      <vt:lpstr>Ostvarenje prihoda po projektima Zadarske županije u 2017. godini</vt:lpstr>
      <vt:lpstr>Ostvarenje prihoda po projektima Zadarske županije u 2017. godini</vt:lpstr>
      <vt:lpstr>Izvršenje rashoda po projektima Zadarske županije u 2017. godini</vt:lpstr>
      <vt:lpstr>Izvršenje rashoda po projektima Zadarske županije u 2017. godini</vt:lpstr>
      <vt:lpstr>PowerPointova prezentacija</vt:lpstr>
    </vt:vector>
  </TitlesOfParts>
  <Company>ZADARSKA ŽUPANIJA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korisnik</cp:lastModifiedBy>
  <cp:revision>1138</cp:revision>
  <cp:lastPrinted>2018-05-11T09:40:45Z</cp:lastPrinted>
  <dcterms:created xsi:type="dcterms:W3CDTF">2014-10-06T07:52:48Z</dcterms:created>
  <dcterms:modified xsi:type="dcterms:W3CDTF">2018-05-11T11:00:08Z</dcterms:modified>
</cp:coreProperties>
</file>