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2"/>
    <p:sldId id="333" r:id="rId3"/>
    <p:sldId id="340" r:id="rId4"/>
    <p:sldId id="334" r:id="rId5"/>
    <p:sldId id="335" r:id="rId6"/>
    <p:sldId id="337" r:id="rId7"/>
    <p:sldId id="293" r:id="rId8"/>
    <p:sldId id="316" r:id="rId9"/>
    <p:sldId id="338" r:id="rId10"/>
    <p:sldId id="339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24" r:id="rId19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8A094"/>
    <a:srgbClr val="A2CB9B"/>
    <a:srgbClr val="E8F7AF"/>
    <a:srgbClr val="470999"/>
    <a:srgbClr val="006666"/>
    <a:srgbClr val="567A5F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2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87775627269486"/>
          <c:y val="8.0830224532282613E-2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explosion val="37"/>
          <c:dPt>
            <c:idx val="0"/>
            <c:bubble3D val="0"/>
            <c:explosion val="42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27C-4519-9AF0-322FA3C62744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27C-4519-9AF0-322FA3C62744}"/>
              </c:ext>
            </c:extLst>
          </c:dPt>
          <c:dPt>
            <c:idx val="2"/>
            <c:bubble3D val="0"/>
            <c:explosion val="47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27C-4519-9AF0-322FA3C62744}"/>
              </c:ext>
            </c:extLst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7C-4519-9AF0-322FA3C62744}"/>
                </c:ext>
              </c:extLst>
            </c:dLbl>
            <c:dLbl>
              <c:idx val="1"/>
              <c:layout>
                <c:manualLayout>
                  <c:x val="-0.1423331130849009"/>
                  <c:y val="-7.7201892759171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7C-4519-9AF0-322FA3C62744}"/>
                </c:ext>
              </c:extLst>
            </c:dLbl>
            <c:dLbl>
              <c:idx val="2"/>
              <c:layout>
                <c:manualLayout>
                  <c:x val="0"/>
                  <c:y val="-5.3542403114855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7C-4519-9AF0-322FA3C62744}"/>
                </c:ext>
              </c:extLst>
            </c:dLbl>
            <c:dLbl>
              <c:idx val="3"/>
              <c:layout>
                <c:manualLayout>
                  <c:x val="-3.0941981105413126E-2"/>
                  <c:y val="0.138999501660355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16767727562435E-2"/>
                      <c:h val="3.90530615286452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242-485A-9758-31E7D1C43546}"/>
                </c:ext>
              </c:extLst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  <c:pt idx="3">
                  <c:v>VLASTITI IZVORI (VIŠAK/MANJAK)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0.97719999999999996</c:v>
                </c:pt>
                <c:pt idx="1">
                  <c:v>3.0999999999999999E-3</c:v>
                </c:pt>
                <c:pt idx="2">
                  <c:v>1.8100000000000002E-2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7C-4519-9AF0-322FA3C62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0"/>
      </c:pieChart>
    </c:plotArea>
    <c:legend>
      <c:legendPos val="b"/>
      <c:legendEntry>
        <c:idx val="0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63396269810177"/>
          <c:y val="0.74320092402416249"/>
          <c:w val="0.78931556337794828"/>
          <c:h val="0.25679907597583751"/>
        </c:manualLayout>
      </c:layout>
      <c:overlay val="0"/>
      <c:txPr>
        <a:bodyPr/>
        <a:lstStyle/>
        <a:p>
          <a:pPr>
            <a:defRPr sz="1000">
              <a:latin typeface="Calibri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B w="6350"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6670800285086E-2"/>
          <c:y val="8.3985377286121668E-2"/>
          <c:w val="0.92525463627731086"/>
          <c:h val="0.6537939021268168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ln>
              <a:solidFill>
                <a:schemeClr val="bg2">
                  <a:lumMod val="10000"/>
                </a:schemeClr>
              </a:solidFill>
            </a:ln>
          </c:spPr>
          <c:explosion val="25"/>
          <c:dPt>
            <c:idx val="0"/>
            <c:bubble3D val="0"/>
            <c:explosion val="4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CE7-4DF2-992F-97C155D97791}"/>
              </c:ext>
            </c:extLst>
          </c:dPt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CE7-4DF2-992F-97C155D97791}"/>
              </c:ext>
            </c:extLst>
          </c:dPt>
          <c:dPt>
            <c:idx val="2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CE7-4DF2-992F-97C155D97791}"/>
              </c:ext>
            </c:extLst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87,17%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E7-4DF2-992F-97C155D97791}"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E7-4DF2-992F-97C155D97791}"/>
                </c:ext>
              </c:extLst>
            </c:dLbl>
            <c:dLbl>
              <c:idx val="2"/>
              <c:layout>
                <c:manualLayout>
                  <c:x val="-3.0333370911682649E-3"/>
                  <c:y val="-4.61919575073668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0,75%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42561518321863"/>
                      <c:h val="5.82978702849441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CE7-4DF2-992F-97C155D97791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0.87170000000000003</c:v>
                </c:pt>
                <c:pt idx="1">
                  <c:v>0.1217</c:v>
                </c:pt>
                <c:pt idx="2">
                  <c:v>7.4999999999999997E-3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E7-4DF2-992F-97C155D97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60382739892004"/>
          <c:y val="2.9649202649127716E-2"/>
          <c:w val="0.58436166117281618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0,56%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B6-490A-90E0-78672F671D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B6-490A-90E0-78672F671DF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0,56%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B6-490A-90E0-78672F671D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2,09%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B6-490A-90E0-78672F671DF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4,79%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B6-490A-90E0-78672F671DF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1,50%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B6-490A-90E0-78672F671DF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54,42%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B6-490A-90E0-78672F671DF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31,67%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B6-490A-90E0-78672F671DF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3,67%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B6-490A-90E0-78672F671DF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0,17%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B6-490A-90E0-78672F671D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upr. imovnom </c:v>
                </c:pt>
                <c:pt idx="1">
                  <c:v>9. Pravni i zajednički poslovi </c:v>
                </c:pt>
                <c:pt idx="2">
                  <c:v>8. Pom. dobro, more i promet </c:v>
                </c:pt>
                <c:pt idx="3">
                  <c:v>7. Poljop., ribarstvo, vodno gosp., ruralni i otočni razvoj </c:v>
                </c:pt>
                <c:pt idx="4">
                  <c:v>6. Gosp., turizma, infrastr. i EU fondovi </c:v>
                </c:pt>
                <c:pt idx="5">
                  <c:v>5. Prostorno uređenje, zaštita okol. i kom. poslovi </c:v>
                </c:pt>
                <c:pt idx="6">
                  <c:v>4. Zdravstvo, soc. skrb, udruge i mladi </c:v>
                </c:pt>
                <c:pt idx="7">
                  <c:v>3. Obrazovanje, kult. i šport</c:v>
                </c:pt>
                <c:pt idx="8">
                  <c:v>2. Financije i proračun </c:v>
                </c:pt>
                <c:pt idx="9">
                  <c:v>1. Ured župana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5.5999999999999999E-3</c:v>
                </c:pt>
                <c:pt idx="1">
                  <c:v>5.7000000000000002E-3</c:v>
                </c:pt>
                <c:pt idx="2">
                  <c:v>5.5999999999999999E-3</c:v>
                </c:pt>
                <c:pt idx="3">
                  <c:v>2.0899999999999998E-2</c:v>
                </c:pt>
                <c:pt idx="4">
                  <c:v>4.7899999999999998E-2</c:v>
                </c:pt>
                <c:pt idx="5">
                  <c:v>1.4999999999999999E-2</c:v>
                </c:pt>
                <c:pt idx="6">
                  <c:v>0.54420000000000002</c:v>
                </c:pt>
                <c:pt idx="7">
                  <c:v>0.31669999999999998</c:v>
                </c:pt>
                <c:pt idx="8">
                  <c:v>3.6700000000000003E-2</c:v>
                </c:pt>
                <c:pt idx="9">
                  <c:v>1.6999999999999999E-3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6-490A-90E0-78672F671D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89778800"/>
        <c:axId val="1989771728"/>
        <c:extLst/>
      </c:barChart>
      <c:catAx>
        <c:axId val="198977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89771728"/>
        <c:crosses val="autoZero"/>
        <c:auto val="1"/>
        <c:lblAlgn val="ctr"/>
        <c:lblOffset val="100"/>
        <c:noMultiLvlLbl val="0"/>
      </c:catAx>
      <c:valAx>
        <c:axId val="19897717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98977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4091738123373501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67-4FF1-96CB-50E3E41D34F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67-4FF1-96CB-50E3E41D34F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67-4FF1-96CB-50E3E41D34F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67-4FF1-96CB-50E3E41D34F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67-4FF1-96CB-50E3E41D34F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67-4FF1-96CB-50E3E41D34F8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67-4FF1-96CB-50E3E41D34F8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67-4FF1-96CB-50E3E41D3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2.4799999999999999E-2</c:v>
                </c:pt>
                <c:pt idx="1">
                  <c:v>0.30430000000000001</c:v>
                </c:pt>
                <c:pt idx="2">
                  <c:v>1.15E-2</c:v>
                </c:pt>
                <c:pt idx="3">
                  <c:v>0.51939999999999997</c:v>
                </c:pt>
                <c:pt idx="4">
                  <c:v>5.4800000000000001E-2</c:v>
                </c:pt>
                <c:pt idx="5">
                  <c:v>1.12E-2</c:v>
                </c:pt>
                <c:pt idx="6">
                  <c:v>2.1499999999999998E-2</c:v>
                </c:pt>
                <c:pt idx="7">
                  <c:v>2E-3</c:v>
                </c:pt>
                <c:pt idx="8">
                  <c:v>5.0500000000000003E-2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67-4FF1-96CB-50E3E41D34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89783696"/>
        <c:axId val="1989784240"/>
      </c:barChart>
      <c:catAx>
        <c:axId val="1989783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89784240"/>
        <c:crosses val="autoZero"/>
        <c:auto val="1"/>
        <c:lblAlgn val="ctr"/>
        <c:lblOffset val="100"/>
        <c:noMultiLvlLbl val="0"/>
      </c:catAx>
      <c:valAx>
        <c:axId val="1989784240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1989783696"/>
        <c:crosses val="autoZero"/>
        <c:crossBetween val="between"/>
      </c:valAx>
      <c:spPr>
        <a:solidFill>
          <a:schemeClr val="accent4">
            <a:lumMod val="40000"/>
            <a:lumOff val="6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sz="1400" b="1" dirty="0">
              <a:solidFill>
                <a:srgbClr val="002060"/>
              </a:solidFill>
            </a:rPr>
            <a:t>Prihodi i primici </a:t>
          </a:r>
          <a:r>
            <a:rPr lang="hr-HR" sz="1400" b="1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400" b="1" dirty="0">
              <a:solidFill>
                <a:srgbClr val="002060"/>
              </a:solidFill>
            </a:rPr>
            <a:t> 1.448.823.268,97 kn</a:t>
          </a: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1400" b="1" dirty="0">
              <a:solidFill>
                <a:srgbClr val="002060"/>
              </a:solidFill>
            </a:rPr>
            <a:t>Vlastiti izvori (višak/manjak) prihoda iz prethodne godine </a:t>
          </a:r>
          <a:r>
            <a:rPr lang="hr-HR" sz="1400" b="1" dirty="0">
              <a:solidFill>
                <a:srgbClr val="002060"/>
              </a:solidFill>
              <a:latin typeface="Times New Roman"/>
              <a:cs typeface="Times New Roman"/>
            </a:rPr>
            <a:t>→2.176.731,03</a:t>
          </a:r>
          <a:endParaRPr lang="hr-HR" sz="1400" b="1" dirty="0">
            <a:solidFill>
              <a:srgbClr val="002060"/>
            </a:solidFill>
          </a:endParaRPr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sz="1400" b="1" dirty="0"/>
            <a:t>Rashodi i izdaci </a:t>
          </a:r>
          <a:r>
            <a:rPr lang="hr-HR" sz="1400" b="1" dirty="0">
              <a:latin typeface="Times New Roman"/>
              <a:cs typeface="Times New Roman"/>
            </a:rPr>
            <a:t>→ </a:t>
          </a:r>
          <a:r>
            <a:rPr lang="hr-HR" sz="1400" b="1" dirty="0"/>
            <a:t>1.451.000.000,00 kn</a:t>
          </a:r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</dgm:pt>
    <dgm:pt modelId="{A414F0C5-DD5C-4066-95F0-4F7FA91A38E9}" type="pres">
      <dgm:prSet presAssocID="{1DB8DC99-D35A-4223-BD85-F68ED6C62FF2}" presName="parentLin" presStyleCnt="0"/>
      <dgm:spPr/>
    </dgm:pt>
    <dgm:pt modelId="{E8196252-B420-43E8-9828-3124379EC670}" type="pres">
      <dgm:prSet presAssocID="{1DB8DC99-D35A-4223-BD85-F68ED6C62FF2}" presName="parentLeftMargin" presStyleLbl="node1" presStyleIdx="0" presStyleCnt="3"/>
      <dgm:spPr/>
    </dgm:pt>
    <dgm:pt modelId="{4981C8DB-4C1C-4358-8500-B5F48EC7587F}" type="pres">
      <dgm:prSet presAssocID="{1DB8DC99-D35A-4223-BD85-F68ED6C62FF2}" presName="parentText" presStyleLbl="node1" presStyleIdx="0" presStyleCnt="3" custScaleX="142857" custScaleY="224864">
        <dgm:presLayoutVars>
          <dgm:chMax val="0"/>
          <dgm:bulletEnabled val="1"/>
        </dgm:presLayoutVars>
      </dgm:prSet>
      <dgm:spPr/>
    </dgm:pt>
    <dgm:pt modelId="{3E27C463-2134-4CE2-81B9-CBA843123559}" type="pres">
      <dgm:prSet presAssocID="{1DB8DC99-D35A-4223-BD85-F68ED6C62FF2}" presName="negativeSpace" presStyleCnt="0"/>
      <dgm:spPr/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</dgm:pt>
    <dgm:pt modelId="{E1928073-0EDE-46F4-95EC-15E5C6208B1E}" type="pres">
      <dgm:prSet presAssocID="{74A7E9DE-96A0-4811-8EBA-D02691DF4983}" presName="spaceBetweenRectangles" presStyleCnt="0"/>
      <dgm:spPr/>
    </dgm:pt>
    <dgm:pt modelId="{AD8B9457-143E-4330-8237-DAC195152381}" type="pres">
      <dgm:prSet presAssocID="{6F61644F-3D98-4B0F-ADCC-D6478A21C2F0}" presName="parentLin" presStyleCnt="0"/>
      <dgm:spPr/>
    </dgm:pt>
    <dgm:pt modelId="{74F2F1D2-70EE-4570-9EB7-FDCA9A07234C}" type="pres">
      <dgm:prSet presAssocID="{6F61644F-3D98-4B0F-ADCC-D6478A21C2F0}" presName="parentLeftMargin" presStyleLbl="node1" presStyleIdx="0" presStyleCnt="3"/>
      <dgm:spPr/>
    </dgm:pt>
    <dgm:pt modelId="{0A3F990C-CC27-4C2E-8773-6EC1427BF3C7}" type="pres">
      <dgm:prSet presAssocID="{6F61644F-3D98-4B0F-ADCC-D6478A21C2F0}" presName="parentText" presStyleLbl="node1" presStyleIdx="1" presStyleCnt="3" custScaleX="142857" custScaleY="210260">
        <dgm:presLayoutVars>
          <dgm:chMax val="0"/>
          <dgm:bulletEnabled val="1"/>
        </dgm:presLayoutVars>
      </dgm:prSet>
      <dgm:spPr/>
    </dgm:pt>
    <dgm:pt modelId="{2C6004EA-D810-466A-8339-9B7C842D2C73}" type="pres">
      <dgm:prSet presAssocID="{6F61644F-3D98-4B0F-ADCC-D6478A21C2F0}" presName="negativeSpace" presStyleCnt="0"/>
      <dgm:spPr/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</dgm:pt>
    <dgm:pt modelId="{664C7DC4-31BD-405E-88C4-06B674E88CBA}" type="pres">
      <dgm:prSet presAssocID="{FEED7CBD-8AA1-44AA-95FF-24F0F476B6CE}" presName="spaceBetweenRectangles" presStyleCnt="0"/>
      <dgm:spPr/>
    </dgm:pt>
    <dgm:pt modelId="{52E95BF8-B6B9-4E21-8294-434A245A2965}" type="pres">
      <dgm:prSet presAssocID="{E3160682-CCB9-4AF6-880E-2F87ECC66255}" presName="parentLin" presStyleCnt="0"/>
      <dgm:spPr/>
    </dgm:pt>
    <dgm:pt modelId="{67D96E31-69C4-44F9-AAA6-6D4114640D9F}" type="pres">
      <dgm:prSet presAssocID="{E3160682-CCB9-4AF6-880E-2F87ECC66255}" presName="parentLeftMargin" presStyleLbl="node1" presStyleIdx="1" presStyleCnt="3"/>
      <dgm:spPr/>
    </dgm:pt>
    <dgm:pt modelId="{45186DC0-E01C-49BC-979F-F37A4A4E2488}" type="pres">
      <dgm:prSet presAssocID="{E3160682-CCB9-4AF6-880E-2F87ECC66255}" presName="parentText" presStyleLbl="node1" presStyleIdx="2" presStyleCnt="3" custScaleX="142857" custScaleY="212670">
        <dgm:presLayoutVars>
          <dgm:chMax val="0"/>
          <dgm:bulletEnabled val="1"/>
        </dgm:presLayoutVars>
      </dgm:prSet>
      <dgm:spPr/>
    </dgm:pt>
    <dgm:pt modelId="{BBD03EC6-1DA2-4128-BC41-7056DDF393FE}" type="pres">
      <dgm:prSet presAssocID="{E3160682-CCB9-4AF6-880E-2F87ECC66255}" presName="negativeSpace" presStyleCnt="0"/>
      <dgm:spPr/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DEEB42CF-04F5-4FEE-BDE4-E70BA35758D7}" type="presParOf" srcId="{AFE17CD3-89E7-438D-9FE0-89070C29B761}" destId="{52E95BF8-B6B9-4E21-8294-434A245A2965}" srcOrd="8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9" destOrd="0" presId="urn:microsoft.com/office/officeart/2005/8/layout/list1"/>
    <dgm:cxn modelId="{16AD6BB0-E23C-4CAB-9E71-E195C24A6585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2021.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>
              <a:solidFill>
                <a:srgbClr val="002060"/>
              </a:solidFill>
            </a:rPr>
            <a:t>1.451.000.000,00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2022.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1.344.000.000,00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/>
            <a:t> za 2023.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1.342.000.000,00 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b="1" u="sng" dirty="0">
              <a:solidFill>
                <a:schemeClr val="accent3">
                  <a:lumMod val="20000"/>
                  <a:lumOff val="80000"/>
                </a:schemeClr>
              </a:solidFill>
            </a:rPr>
            <a:t>Prihodi i primici</a:t>
          </a: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>
              <a:solidFill>
                <a:srgbClr val="002060"/>
              </a:solidFill>
            </a:rPr>
            <a:t>259.026.208,84 kn</a:t>
          </a: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b="1" u="sng" dirty="0"/>
            <a:t>Višak prihoda iz prethodne godine</a:t>
          </a:r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22.187.500,00 kn</a:t>
          </a: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hr-HR" b="1" u="sng" dirty="0"/>
            <a:t>Rashodi i izdaci</a:t>
          </a:r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>
              <a:solidFill>
                <a:schemeClr val="tx2">
                  <a:lumMod val="75000"/>
                </a:schemeClr>
              </a:solidFill>
            </a:rPr>
            <a:t>281.213.708,84 kn</a:t>
          </a: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</dgm:pt>
    <dgm:pt modelId="{DD7A56F5-5E0C-414D-AF2C-FB86E60EA96C}" type="pres">
      <dgm:prSet presAssocID="{232A567F-04B6-4416-A29E-E0DAAE320021}" presName="boxAndChildren" presStyleCnt="0"/>
      <dgm:spPr/>
    </dgm:pt>
    <dgm:pt modelId="{CE43CAE6-7D7C-4C21-9C6E-640373FEAF18}" type="pres">
      <dgm:prSet presAssocID="{232A567F-04B6-4416-A29E-E0DAAE320021}" presName="parentTextBox" presStyleLbl="node1" presStyleIdx="0" presStyleCnt="3"/>
      <dgm:spPr/>
    </dgm:pt>
    <dgm:pt modelId="{C9602C84-F0EE-4D07-BF0F-946FCBF767F4}" type="pres">
      <dgm:prSet presAssocID="{232A567F-04B6-4416-A29E-E0DAAE320021}" presName="entireBox" presStyleLbl="node1" presStyleIdx="0" presStyleCnt="3"/>
      <dgm:spPr/>
    </dgm:pt>
    <dgm:pt modelId="{12985AEB-3E80-4371-9B76-F8EE8D13C1FA}" type="pres">
      <dgm:prSet presAssocID="{232A567F-04B6-4416-A29E-E0DAAE320021}" presName="descendantBox" presStyleCnt="0"/>
      <dgm:spPr/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</dgm:pt>
    <dgm:pt modelId="{D4A5524E-B82A-4E64-9EB0-48CEFE8DB947}" type="pres">
      <dgm:prSet presAssocID="{FCBE4CF1-6F1D-48BB-B7FD-447132D04A58}" presName="sp" presStyleCnt="0"/>
      <dgm:spPr/>
    </dgm:pt>
    <dgm:pt modelId="{70ECF647-3911-4C42-97FC-C2A6913EA2C3}" type="pres">
      <dgm:prSet presAssocID="{1F1D8239-A27E-488F-993A-FCF6DE437581}" presName="arrowAndChildren" presStyleCnt="0"/>
      <dgm:spPr/>
    </dgm:pt>
    <dgm:pt modelId="{BF221DC8-5BA4-4B09-AE6D-ED9E33205BDE}" type="pres">
      <dgm:prSet presAssocID="{1F1D8239-A27E-488F-993A-FCF6DE437581}" presName="parentTextArrow" presStyleLbl="node1" presStyleIdx="0" presStyleCnt="3"/>
      <dgm:spPr/>
    </dgm:pt>
    <dgm:pt modelId="{3F90D2B3-D5D2-48AF-9013-DDA23FA4EEA3}" type="pres">
      <dgm:prSet presAssocID="{1F1D8239-A27E-488F-993A-FCF6DE437581}" presName="arrow" presStyleLbl="node1" presStyleIdx="1" presStyleCnt="3"/>
      <dgm:spPr/>
    </dgm:pt>
    <dgm:pt modelId="{16C05910-2AC7-4266-910D-498A3C796382}" type="pres">
      <dgm:prSet presAssocID="{1F1D8239-A27E-488F-993A-FCF6DE437581}" presName="descendantArrow" presStyleCnt="0"/>
      <dgm:spPr/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</dgm:pt>
    <dgm:pt modelId="{7A3ADB0B-B2DF-4C9B-A67C-26FA22CA4A39}" type="pres">
      <dgm:prSet presAssocID="{C156E61A-CA9E-4C5A-8F5B-F00DCF6D0676}" presName="sp" presStyleCnt="0"/>
      <dgm:spPr/>
    </dgm:pt>
    <dgm:pt modelId="{963FF646-2C7A-4AA7-BACC-B0EE8BFAB0B4}" type="pres">
      <dgm:prSet presAssocID="{04444011-23E9-425C-9481-AF1AC77B8543}" presName="arrowAndChildren" presStyleCnt="0"/>
      <dgm:spPr/>
    </dgm:pt>
    <dgm:pt modelId="{B267DC42-6CA6-4D04-A3FB-C867C8B5913B}" type="pres">
      <dgm:prSet presAssocID="{04444011-23E9-425C-9481-AF1AC77B8543}" presName="parentTextArrow" presStyleLbl="node1" presStyleIdx="1" presStyleCnt="3"/>
      <dgm:spPr/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</dgm:pt>
    <dgm:pt modelId="{78E80564-152F-404D-B7B5-38FB07E022D8}" type="pres">
      <dgm:prSet presAssocID="{04444011-23E9-425C-9481-AF1AC77B8543}" presName="descendantArrow" presStyleCnt="0"/>
      <dgm:spPr/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</dgm:pt>
  </dgm:ptLst>
  <dgm:cxnLst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62D1DB0A-63D5-4F66-8A0B-6C4FE2A5545F}" type="presOf" srcId="{232A567F-04B6-4416-A29E-E0DAAE320021}" destId="{C9602C84-F0EE-4D07-BF0F-946FCBF767F4}" srcOrd="1" destOrd="0" presId="urn:microsoft.com/office/officeart/2005/8/layout/process4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656B2F2E-95F2-45DC-A91E-9C846652F7CA}" type="presOf" srcId="{04444011-23E9-425C-9481-AF1AC77B8543}" destId="{B267DC42-6CA6-4D04-A3FB-C867C8B5913B}" srcOrd="0" destOrd="0" presId="urn:microsoft.com/office/officeart/2005/8/layout/process4"/>
    <dgm:cxn modelId="{8DB69D31-A0A3-4B1D-BF5A-3E0A02D459DE}" type="presOf" srcId="{541DBCBF-049F-4193-A469-E64A25B998AD}" destId="{C0592647-F43B-4F97-9459-C51FD38FECFF}" srcOrd="0" destOrd="0" presId="urn:microsoft.com/office/officeart/2005/8/layout/process4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C1A0FD6E-4999-4584-98C7-91CA309D9A5F}" type="presOf" srcId="{1F1D8239-A27E-488F-993A-FCF6DE437581}" destId="{3F90D2B3-D5D2-48AF-9013-DDA23FA4EEA3}" srcOrd="1" destOrd="0" presId="urn:microsoft.com/office/officeart/2005/8/layout/process4"/>
    <dgm:cxn modelId="{2BEDFB75-66A8-4031-BC25-C2AB5A2C5BA4}" type="presOf" srcId="{1F1D8239-A27E-488F-993A-FCF6DE437581}" destId="{BF221DC8-5BA4-4B09-AE6D-ED9E33205BDE}" srcOrd="0" destOrd="0" presId="urn:microsoft.com/office/officeart/2005/8/layout/process4"/>
    <dgm:cxn modelId="{0143BE82-CBA8-4580-964C-F588F55E2B85}" type="presOf" srcId="{7FA38D7F-EFDE-4EBD-87DF-254D531562FF}" destId="{FD6BBD5F-4D00-4D8D-A134-A43221E3DEA5}" srcOrd="0" destOrd="0" presId="urn:microsoft.com/office/officeart/2005/8/layout/process4"/>
    <dgm:cxn modelId="{62BFD594-BCDC-4132-8CDD-09D8111C7A67}" type="presOf" srcId="{232A567F-04B6-4416-A29E-E0DAAE320021}" destId="{CE43CAE6-7D7C-4C21-9C6E-640373FEAF18}" srcOrd="0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6C898D9F-FFBB-4DB3-AF41-FECD687B7AC0}" type="presOf" srcId="{FCA35078-B7D1-41AE-8308-56294D2C6293}" destId="{98FF8CC7-AE5E-42D1-9C81-CD1D23024AF6}" srcOrd="0" destOrd="0" presId="urn:microsoft.com/office/officeart/2005/8/layout/process4"/>
    <dgm:cxn modelId="{DCF75FD9-34B5-4944-801C-CE082537159C}" type="presOf" srcId="{04444011-23E9-425C-9481-AF1AC77B8543}" destId="{78B5DC7C-F5D5-47BC-85DF-8C8A624444AF}" srcOrd="1" destOrd="0" presId="urn:microsoft.com/office/officeart/2005/8/layout/process4"/>
    <dgm:cxn modelId="{CEB047DF-9FA5-4E2C-AF72-2472C8B4987A}" type="presOf" srcId="{9B8FD947-5909-462C-8C59-3C5E57F6932F}" destId="{A25C7A86-7993-4127-B1E4-E07518E588BA}" srcOrd="0" destOrd="0" presId="urn:microsoft.com/office/officeart/2005/8/layout/process4"/>
    <dgm:cxn modelId="{C3D8DB33-F079-415D-9D95-5072806021BF}" type="presParOf" srcId="{A25C7A86-7993-4127-B1E4-E07518E588BA}" destId="{DD7A56F5-5E0C-414D-AF2C-FB86E60EA96C}" srcOrd="0" destOrd="0" presId="urn:microsoft.com/office/officeart/2005/8/layout/process4"/>
    <dgm:cxn modelId="{8195965B-9F2B-495A-B15B-540F46B1831D}" type="presParOf" srcId="{DD7A56F5-5E0C-414D-AF2C-FB86E60EA96C}" destId="{CE43CAE6-7D7C-4C21-9C6E-640373FEAF18}" srcOrd="0" destOrd="0" presId="urn:microsoft.com/office/officeart/2005/8/layout/process4"/>
    <dgm:cxn modelId="{7132E025-D58B-4D6C-B542-90B1A4D32C96}" type="presParOf" srcId="{DD7A56F5-5E0C-414D-AF2C-FB86E60EA96C}" destId="{C9602C84-F0EE-4D07-BF0F-946FCBF767F4}" srcOrd="1" destOrd="0" presId="urn:microsoft.com/office/officeart/2005/8/layout/process4"/>
    <dgm:cxn modelId="{A2BFC41E-D3B1-48E6-A831-C5C702EF4BE5}" type="presParOf" srcId="{DD7A56F5-5E0C-414D-AF2C-FB86E60EA96C}" destId="{12985AEB-3E80-4371-9B76-F8EE8D13C1FA}" srcOrd="2" destOrd="0" presId="urn:microsoft.com/office/officeart/2005/8/layout/process4"/>
    <dgm:cxn modelId="{73861EEA-A4D4-4EE6-A863-17F6F0477C35}" type="presParOf" srcId="{12985AEB-3E80-4371-9B76-F8EE8D13C1FA}" destId="{C0592647-F43B-4F97-9459-C51FD38FECFF}" srcOrd="0" destOrd="0" presId="urn:microsoft.com/office/officeart/2005/8/layout/process4"/>
    <dgm:cxn modelId="{EF2D9AEA-FADF-4A9B-BF6E-655802E8E5E5}" type="presParOf" srcId="{A25C7A86-7993-4127-B1E4-E07518E588BA}" destId="{D4A5524E-B82A-4E64-9EB0-48CEFE8DB947}" srcOrd="1" destOrd="0" presId="urn:microsoft.com/office/officeart/2005/8/layout/process4"/>
    <dgm:cxn modelId="{424EC614-277F-463E-AF17-E5B359EC801F}" type="presParOf" srcId="{A25C7A86-7993-4127-B1E4-E07518E588BA}" destId="{70ECF647-3911-4C42-97FC-C2A6913EA2C3}" srcOrd="2" destOrd="0" presId="urn:microsoft.com/office/officeart/2005/8/layout/process4"/>
    <dgm:cxn modelId="{054303ED-C32B-4DF6-A609-992178A3F42C}" type="presParOf" srcId="{70ECF647-3911-4C42-97FC-C2A6913EA2C3}" destId="{BF221DC8-5BA4-4B09-AE6D-ED9E33205BDE}" srcOrd="0" destOrd="0" presId="urn:microsoft.com/office/officeart/2005/8/layout/process4"/>
    <dgm:cxn modelId="{19E04008-905D-4CC2-9CA1-44FE6379D82B}" type="presParOf" srcId="{70ECF647-3911-4C42-97FC-C2A6913EA2C3}" destId="{3F90D2B3-D5D2-48AF-9013-DDA23FA4EEA3}" srcOrd="1" destOrd="0" presId="urn:microsoft.com/office/officeart/2005/8/layout/process4"/>
    <dgm:cxn modelId="{FCF737E7-F274-46CA-BD8F-54FB4C529433}" type="presParOf" srcId="{70ECF647-3911-4C42-97FC-C2A6913EA2C3}" destId="{16C05910-2AC7-4266-910D-498A3C796382}" srcOrd="2" destOrd="0" presId="urn:microsoft.com/office/officeart/2005/8/layout/process4"/>
    <dgm:cxn modelId="{2E07224D-830C-437A-B802-C4F9B6870983}" type="presParOf" srcId="{16C05910-2AC7-4266-910D-498A3C796382}" destId="{FD6BBD5F-4D00-4D8D-A134-A43221E3DEA5}" srcOrd="0" destOrd="0" presId="urn:microsoft.com/office/officeart/2005/8/layout/process4"/>
    <dgm:cxn modelId="{2FB4388A-8ACF-4CAC-93C1-5295B46A17E3}" type="presParOf" srcId="{A25C7A86-7993-4127-B1E4-E07518E588BA}" destId="{7A3ADB0B-B2DF-4C9B-A67C-26FA22CA4A39}" srcOrd="3" destOrd="0" presId="urn:microsoft.com/office/officeart/2005/8/layout/process4"/>
    <dgm:cxn modelId="{8B7D7E0A-AD39-492E-ACB6-140C3AD64B53}" type="presParOf" srcId="{A25C7A86-7993-4127-B1E4-E07518E588BA}" destId="{963FF646-2C7A-4AA7-BACC-B0EE8BFAB0B4}" srcOrd="4" destOrd="0" presId="urn:microsoft.com/office/officeart/2005/8/layout/process4"/>
    <dgm:cxn modelId="{A4B5AD18-370A-4A12-8A2B-F5C6025AA5E7}" type="presParOf" srcId="{963FF646-2C7A-4AA7-BACC-B0EE8BFAB0B4}" destId="{B267DC42-6CA6-4D04-A3FB-C867C8B5913B}" srcOrd="0" destOrd="0" presId="urn:microsoft.com/office/officeart/2005/8/layout/process4"/>
    <dgm:cxn modelId="{9EC75CC1-4867-43EB-96C0-B44570A66A5B}" type="presParOf" srcId="{963FF646-2C7A-4AA7-BACC-B0EE8BFAB0B4}" destId="{78B5DC7C-F5D5-47BC-85DF-8C8A624444AF}" srcOrd="1" destOrd="0" presId="urn:microsoft.com/office/officeart/2005/8/layout/process4"/>
    <dgm:cxn modelId="{E14EB704-C74D-4070-B5D5-CA64529ABB3C}" type="presParOf" srcId="{963FF646-2C7A-4AA7-BACC-B0EE8BFAB0B4}" destId="{78E80564-152F-404D-B7B5-38FB07E022D8}" srcOrd="2" destOrd="0" presId="urn:microsoft.com/office/officeart/2005/8/layout/process4"/>
    <dgm:cxn modelId="{884622B2-6745-4A38-8042-EB32D9E7F983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B016D1-6249-4409-8811-FE3C57469A2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1C34F-C19C-43C7-9C2C-0D57F791BDAD}" type="pres">
      <dgm:prSet presAssocID="{05B016D1-6249-4409-8811-FE3C57469A26}" presName="linearFlow" presStyleCnt="0">
        <dgm:presLayoutVars>
          <dgm:dir/>
          <dgm:resizeHandles val="exact"/>
        </dgm:presLayoutVars>
      </dgm:prSet>
      <dgm:spPr/>
    </dgm:pt>
  </dgm:ptLst>
  <dgm:cxnLst>
    <dgm:cxn modelId="{437FED56-0771-4CDD-9F44-ED8F3A435CC3}" type="presOf" srcId="{05B016D1-6249-4409-8811-FE3C57469A26}" destId="{7D51C34F-C19C-43C7-9C2C-0D57F791BDAD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8BA1C-DE86-424A-BC96-CB12392CCD0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660AB3A-F65E-4306-8158-98C42CE16F56}">
      <dgm:prSet custT="1"/>
      <dgm:spPr/>
      <dgm:t>
        <a:bodyPr/>
        <a:lstStyle/>
        <a:p>
          <a:r>
            <a:rPr lang="hr-HR" sz="1600" b="1" dirty="0"/>
            <a:t>Razvojna komponenta</a:t>
          </a:r>
          <a:br>
            <a:rPr lang="hr-HR" sz="1400" b="1" dirty="0"/>
          </a:br>
          <a:r>
            <a:rPr lang="hr-HR" sz="1400" i="1" dirty="0"/>
            <a:t>(226,5 </a:t>
          </a:r>
          <a:r>
            <a:rPr lang="hr-HR" sz="1400" i="1" dirty="0" err="1"/>
            <a:t>mil</a:t>
          </a:r>
          <a:r>
            <a:rPr lang="hr-HR" sz="1400" i="1" dirty="0"/>
            <a:t>. kuna)</a:t>
          </a:r>
          <a:endParaRPr lang="en-US" sz="1400" dirty="0"/>
        </a:p>
      </dgm:t>
    </dgm:pt>
    <dgm:pt modelId="{B0B837EE-2BB1-455D-912C-C1C39685A932}" type="parTrans" cxnId="{821BA878-EBCD-442E-ABF3-750BBD998BE8}">
      <dgm:prSet/>
      <dgm:spPr/>
      <dgm:t>
        <a:bodyPr/>
        <a:lstStyle/>
        <a:p>
          <a:endParaRPr lang="en-US"/>
        </a:p>
      </dgm:t>
    </dgm:pt>
    <dgm:pt modelId="{5E0FD05C-FB6B-4E5D-9BEB-8028243A626E}" type="sibTrans" cxnId="{821BA878-EBCD-442E-ABF3-750BBD998BE8}">
      <dgm:prSet/>
      <dgm:spPr/>
      <dgm:t>
        <a:bodyPr/>
        <a:lstStyle/>
        <a:p>
          <a:endParaRPr lang="en-US"/>
        </a:p>
      </dgm:t>
    </dgm:pt>
    <dgm:pt modelId="{3D75C26C-35EF-4E59-8F20-DBE42D731029}">
      <dgm:prSet custT="1"/>
      <dgm:spPr/>
      <dgm:t>
        <a:bodyPr/>
        <a:lstStyle/>
        <a:p>
          <a:r>
            <a:rPr lang="hr-HR" sz="1600" b="1" dirty="0"/>
            <a:t>Socijalna i demografska komponenta</a:t>
          </a:r>
          <a:br>
            <a:rPr lang="hr-HR" sz="1400" b="1" dirty="0"/>
          </a:br>
          <a:r>
            <a:rPr lang="hr-HR" sz="1400" i="1" dirty="0"/>
            <a:t>(17,9 </a:t>
          </a:r>
          <a:r>
            <a:rPr lang="hr-HR" sz="1400" i="1" dirty="0" err="1"/>
            <a:t>mil</a:t>
          </a:r>
          <a:r>
            <a:rPr lang="hr-HR" sz="1400" i="1" dirty="0"/>
            <a:t>. kuna)</a:t>
          </a:r>
          <a:endParaRPr lang="en-US" sz="1400" dirty="0"/>
        </a:p>
      </dgm:t>
    </dgm:pt>
    <dgm:pt modelId="{713236E2-FC01-47C1-9A78-4CAD529745B5}" type="parTrans" cxnId="{EF1509A4-717F-451A-B5B4-9D0994CE7EA1}">
      <dgm:prSet/>
      <dgm:spPr/>
      <dgm:t>
        <a:bodyPr/>
        <a:lstStyle/>
        <a:p>
          <a:endParaRPr lang="en-US"/>
        </a:p>
      </dgm:t>
    </dgm:pt>
    <dgm:pt modelId="{8378DEBE-8852-41F8-9EAC-C21E0C87682D}" type="sibTrans" cxnId="{EF1509A4-717F-451A-B5B4-9D0994CE7EA1}">
      <dgm:prSet/>
      <dgm:spPr/>
      <dgm:t>
        <a:bodyPr/>
        <a:lstStyle/>
        <a:p>
          <a:endParaRPr lang="en-US"/>
        </a:p>
      </dgm:t>
    </dgm:pt>
    <dgm:pt modelId="{0821BD50-1E4A-4C0D-BDD2-9CB33965682C}">
      <dgm:prSet custT="1"/>
      <dgm:spPr/>
      <dgm:t>
        <a:bodyPr/>
        <a:lstStyle/>
        <a:p>
          <a:r>
            <a:rPr lang="hr-HR" sz="1600" b="1" dirty="0"/>
            <a:t>Gospodarska komponenta</a:t>
          </a:r>
          <a:br>
            <a:rPr lang="hr-HR" sz="1800" b="1" dirty="0"/>
          </a:br>
          <a:r>
            <a:rPr lang="hr-HR" sz="1400" b="1" dirty="0"/>
            <a:t>(14,2 </a:t>
          </a:r>
          <a:r>
            <a:rPr lang="hr-HR" sz="1400" b="1" dirty="0" err="1"/>
            <a:t>mil</a:t>
          </a:r>
          <a:r>
            <a:rPr lang="hr-HR" sz="1400" b="1" dirty="0"/>
            <a:t>. kuna)</a:t>
          </a:r>
        </a:p>
      </dgm:t>
    </dgm:pt>
    <dgm:pt modelId="{B332709D-4FE2-4A1F-9FF1-AFEC8936E40B}" type="parTrans" cxnId="{850962D4-01EE-4794-8BF6-6B00532BA959}">
      <dgm:prSet/>
      <dgm:spPr/>
      <dgm:t>
        <a:bodyPr/>
        <a:lstStyle/>
        <a:p>
          <a:endParaRPr lang="en-US"/>
        </a:p>
      </dgm:t>
    </dgm:pt>
    <dgm:pt modelId="{A0A78625-E503-421A-9F3C-B821F90D5711}" type="sibTrans" cxnId="{850962D4-01EE-4794-8BF6-6B00532BA959}">
      <dgm:prSet/>
      <dgm:spPr/>
      <dgm:t>
        <a:bodyPr/>
        <a:lstStyle/>
        <a:p>
          <a:endParaRPr lang="en-US"/>
        </a:p>
      </dgm:t>
    </dgm:pt>
    <dgm:pt modelId="{71759C8D-8997-4043-B6FA-FEAE0962EF8A}" type="pres">
      <dgm:prSet presAssocID="{BC08BA1C-DE86-424A-BC96-CB12392CCD0E}" presName="linearFlow" presStyleCnt="0">
        <dgm:presLayoutVars>
          <dgm:dir/>
          <dgm:resizeHandles val="exact"/>
        </dgm:presLayoutVars>
      </dgm:prSet>
      <dgm:spPr/>
    </dgm:pt>
    <dgm:pt modelId="{34A79D5B-C74B-4DD1-A09C-F6A87DF793C3}" type="pres">
      <dgm:prSet presAssocID="{3660AB3A-F65E-4306-8158-98C42CE16F56}" presName="composite" presStyleCnt="0"/>
      <dgm:spPr/>
    </dgm:pt>
    <dgm:pt modelId="{43BF3C2E-EF48-49F3-8F9F-37C0949D3CCD}" type="pres">
      <dgm:prSet presAssocID="{3660AB3A-F65E-4306-8158-98C42CE16F56}" presName="imgShp" presStyleLbl="fgImgPlace1" presStyleIdx="0" presStyleCnt="3"/>
      <dgm:spPr/>
    </dgm:pt>
    <dgm:pt modelId="{48718AFB-6D71-4FDB-8C3D-E8B5ADBE96C4}" type="pres">
      <dgm:prSet presAssocID="{3660AB3A-F65E-4306-8158-98C42CE16F56}" presName="txShp" presStyleLbl="node1" presStyleIdx="0" presStyleCnt="3">
        <dgm:presLayoutVars>
          <dgm:bulletEnabled val="1"/>
        </dgm:presLayoutVars>
      </dgm:prSet>
      <dgm:spPr/>
    </dgm:pt>
    <dgm:pt modelId="{C99D451E-019A-4374-A794-5E269A33C491}" type="pres">
      <dgm:prSet presAssocID="{5E0FD05C-FB6B-4E5D-9BEB-8028243A626E}" presName="spacing" presStyleCnt="0"/>
      <dgm:spPr/>
    </dgm:pt>
    <dgm:pt modelId="{E74130FA-EF32-49D8-B100-70BFED83AD34}" type="pres">
      <dgm:prSet presAssocID="{3D75C26C-35EF-4E59-8F20-DBE42D731029}" presName="composite" presStyleCnt="0"/>
      <dgm:spPr/>
    </dgm:pt>
    <dgm:pt modelId="{C1419CC0-87E5-4E76-8BB3-FFC147D0EAE3}" type="pres">
      <dgm:prSet presAssocID="{3D75C26C-35EF-4E59-8F20-DBE42D731029}" presName="imgShp" presStyleLbl="fgImgPlace1" presStyleIdx="1" presStyleCnt="3"/>
      <dgm:spPr/>
    </dgm:pt>
    <dgm:pt modelId="{26B5F056-608A-4C27-A106-90E9F986DEE7}" type="pres">
      <dgm:prSet presAssocID="{3D75C26C-35EF-4E59-8F20-DBE42D731029}" presName="txShp" presStyleLbl="node1" presStyleIdx="1" presStyleCnt="3">
        <dgm:presLayoutVars>
          <dgm:bulletEnabled val="1"/>
        </dgm:presLayoutVars>
      </dgm:prSet>
      <dgm:spPr/>
    </dgm:pt>
    <dgm:pt modelId="{AA2BCDED-B838-45E3-8815-15FC6C9ED69C}" type="pres">
      <dgm:prSet presAssocID="{8378DEBE-8852-41F8-9EAC-C21E0C87682D}" presName="spacing" presStyleCnt="0"/>
      <dgm:spPr/>
    </dgm:pt>
    <dgm:pt modelId="{9A825382-FFBA-41CE-A3AC-BC2E159294C6}" type="pres">
      <dgm:prSet presAssocID="{0821BD50-1E4A-4C0D-BDD2-9CB33965682C}" presName="composite" presStyleCnt="0"/>
      <dgm:spPr/>
    </dgm:pt>
    <dgm:pt modelId="{1D751485-E901-453C-90E5-CEBF2FE0744F}" type="pres">
      <dgm:prSet presAssocID="{0821BD50-1E4A-4C0D-BDD2-9CB33965682C}" presName="imgShp" presStyleLbl="fgImgPlace1" presStyleIdx="2" presStyleCnt="3"/>
      <dgm:spPr/>
    </dgm:pt>
    <dgm:pt modelId="{9BE9D049-EAB2-416D-98F2-4373504DAEED}" type="pres">
      <dgm:prSet presAssocID="{0821BD50-1E4A-4C0D-BDD2-9CB33965682C}" presName="txShp" presStyleLbl="node1" presStyleIdx="2" presStyleCnt="3">
        <dgm:presLayoutVars>
          <dgm:bulletEnabled val="1"/>
        </dgm:presLayoutVars>
      </dgm:prSet>
      <dgm:spPr/>
    </dgm:pt>
  </dgm:ptLst>
  <dgm:cxnLst>
    <dgm:cxn modelId="{E2E75600-F0C5-4A8A-8E16-258EA9D2649B}" type="presOf" srcId="{BC08BA1C-DE86-424A-BC96-CB12392CCD0E}" destId="{71759C8D-8997-4043-B6FA-FEAE0962EF8A}" srcOrd="0" destOrd="0" presId="urn:microsoft.com/office/officeart/2005/8/layout/vList3"/>
    <dgm:cxn modelId="{2BA7FF1C-38E1-4B38-B184-8D6C6583BBD6}" type="presOf" srcId="{0821BD50-1E4A-4C0D-BDD2-9CB33965682C}" destId="{9BE9D049-EAB2-416D-98F2-4373504DAEED}" srcOrd="0" destOrd="0" presId="urn:microsoft.com/office/officeart/2005/8/layout/vList3"/>
    <dgm:cxn modelId="{3E701034-FC86-4D38-BD25-0EC1295EEB29}" type="presOf" srcId="{3D75C26C-35EF-4E59-8F20-DBE42D731029}" destId="{26B5F056-608A-4C27-A106-90E9F986DEE7}" srcOrd="0" destOrd="0" presId="urn:microsoft.com/office/officeart/2005/8/layout/vList3"/>
    <dgm:cxn modelId="{821BA878-EBCD-442E-ABF3-750BBD998BE8}" srcId="{BC08BA1C-DE86-424A-BC96-CB12392CCD0E}" destId="{3660AB3A-F65E-4306-8158-98C42CE16F56}" srcOrd="0" destOrd="0" parTransId="{B0B837EE-2BB1-455D-912C-C1C39685A932}" sibTransId="{5E0FD05C-FB6B-4E5D-9BEB-8028243A626E}"/>
    <dgm:cxn modelId="{EF1509A4-717F-451A-B5B4-9D0994CE7EA1}" srcId="{BC08BA1C-DE86-424A-BC96-CB12392CCD0E}" destId="{3D75C26C-35EF-4E59-8F20-DBE42D731029}" srcOrd="1" destOrd="0" parTransId="{713236E2-FC01-47C1-9A78-4CAD529745B5}" sibTransId="{8378DEBE-8852-41F8-9EAC-C21E0C87682D}"/>
    <dgm:cxn modelId="{87BC7EB1-5B4D-4891-A6A6-CDBA7A305BBE}" type="presOf" srcId="{3660AB3A-F65E-4306-8158-98C42CE16F56}" destId="{48718AFB-6D71-4FDB-8C3D-E8B5ADBE96C4}" srcOrd="0" destOrd="0" presId="urn:microsoft.com/office/officeart/2005/8/layout/vList3"/>
    <dgm:cxn modelId="{850962D4-01EE-4794-8BF6-6B00532BA959}" srcId="{BC08BA1C-DE86-424A-BC96-CB12392CCD0E}" destId="{0821BD50-1E4A-4C0D-BDD2-9CB33965682C}" srcOrd="2" destOrd="0" parTransId="{B332709D-4FE2-4A1F-9FF1-AFEC8936E40B}" sibTransId="{A0A78625-E503-421A-9F3C-B821F90D5711}"/>
    <dgm:cxn modelId="{7B68CCB1-E108-4192-89B0-FC39012DDAA6}" type="presParOf" srcId="{71759C8D-8997-4043-B6FA-FEAE0962EF8A}" destId="{34A79D5B-C74B-4DD1-A09C-F6A87DF793C3}" srcOrd="0" destOrd="0" presId="urn:microsoft.com/office/officeart/2005/8/layout/vList3"/>
    <dgm:cxn modelId="{0E040DCD-9FD0-40BF-BB1A-6E8AE15FAA44}" type="presParOf" srcId="{34A79D5B-C74B-4DD1-A09C-F6A87DF793C3}" destId="{43BF3C2E-EF48-49F3-8F9F-37C0949D3CCD}" srcOrd="0" destOrd="0" presId="urn:microsoft.com/office/officeart/2005/8/layout/vList3"/>
    <dgm:cxn modelId="{9615A43B-C48D-4690-BB56-14BBAFA84D5C}" type="presParOf" srcId="{34A79D5B-C74B-4DD1-A09C-F6A87DF793C3}" destId="{48718AFB-6D71-4FDB-8C3D-E8B5ADBE96C4}" srcOrd="1" destOrd="0" presId="urn:microsoft.com/office/officeart/2005/8/layout/vList3"/>
    <dgm:cxn modelId="{22740C37-DCC0-4484-90C7-68972C3FBA0A}" type="presParOf" srcId="{71759C8D-8997-4043-B6FA-FEAE0962EF8A}" destId="{C99D451E-019A-4374-A794-5E269A33C491}" srcOrd="1" destOrd="0" presId="urn:microsoft.com/office/officeart/2005/8/layout/vList3"/>
    <dgm:cxn modelId="{746B01A7-CE97-4E26-A08B-F3757716B51D}" type="presParOf" srcId="{71759C8D-8997-4043-B6FA-FEAE0962EF8A}" destId="{E74130FA-EF32-49D8-B100-70BFED83AD34}" srcOrd="2" destOrd="0" presId="urn:microsoft.com/office/officeart/2005/8/layout/vList3"/>
    <dgm:cxn modelId="{68641287-A1C9-4567-925D-0044E8CA9B56}" type="presParOf" srcId="{E74130FA-EF32-49D8-B100-70BFED83AD34}" destId="{C1419CC0-87E5-4E76-8BB3-FFC147D0EAE3}" srcOrd="0" destOrd="0" presId="urn:microsoft.com/office/officeart/2005/8/layout/vList3"/>
    <dgm:cxn modelId="{1C240FD4-0457-4621-B529-97CD311AB759}" type="presParOf" srcId="{E74130FA-EF32-49D8-B100-70BFED83AD34}" destId="{26B5F056-608A-4C27-A106-90E9F986DEE7}" srcOrd="1" destOrd="0" presId="urn:microsoft.com/office/officeart/2005/8/layout/vList3"/>
    <dgm:cxn modelId="{A9958FEE-48A5-4319-BD19-2AE7F2FA7B0A}" type="presParOf" srcId="{71759C8D-8997-4043-B6FA-FEAE0962EF8A}" destId="{AA2BCDED-B838-45E3-8815-15FC6C9ED69C}" srcOrd="3" destOrd="0" presId="urn:microsoft.com/office/officeart/2005/8/layout/vList3"/>
    <dgm:cxn modelId="{5E5721FF-61FB-4BB8-93C8-E86374F6058E}" type="presParOf" srcId="{71759C8D-8997-4043-B6FA-FEAE0962EF8A}" destId="{9A825382-FFBA-41CE-A3AC-BC2E159294C6}" srcOrd="4" destOrd="0" presId="urn:microsoft.com/office/officeart/2005/8/layout/vList3"/>
    <dgm:cxn modelId="{2B2CBEF8-898D-4AEE-9C6D-82D4BE9E3D3D}" type="presParOf" srcId="{9A825382-FFBA-41CE-A3AC-BC2E159294C6}" destId="{1D751485-E901-453C-90E5-CEBF2FE0744F}" srcOrd="0" destOrd="0" presId="urn:microsoft.com/office/officeart/2005/8/layout/vList3"/>
    <dgm:cxn modelId="{4F7C03C7-77D5-489F-A0F3-F81C2F6678E0}" type="presParOf" srcId="{9A825382-FFBA-41CE-A3AC-BC2E159294C6}" destId="{9BE9D049-EAB2-416D-98F2-4373504DAEE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960358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82821"/>
          <a:ext cx="4157257" cy="11284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rgbClr val="002060"/>
              </a:solidFill>
            </a:rPr>
            <a:t>Prihodi i primici </a:t>
          </a:r>
          <a:r>
            <a:rPr lang="hr-HR" sz="1400" b="1" kern="1200" dirty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400" b="1" kern="1200" dirty="0">
              <a:solidFill>
                <a:srgbClr val="002060"/>
              </a:solidFill>
            </a:rPr>
            <a:t> 1.448.823.268,97 kn</a:t>
          </a:r>
        </a:p>
      </dsp:txBody>
      <dsp:txXfrm>
        <a:off x="262950" y="137908"/>
        <a:ext cx="4047083" cy="1018283"/>
      </dsp:txXfrm>
    </dsp:sp>
    <dsp:sp modelId="{507187C2-E31E-42BA-9E4A-F0C436947ED1}">
      <dsp:nvSpPr>
        <dsp:cNvPr id="0" name=""/>
        <dsp:cNvSpPr/>
      </dsp:nvSpPr>
      <dsp:spPr>
        <a:xfrm>
          <a:off x="0" y="2284807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480558"/>
          <a:ext cx="4157257" cy="105516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>
              <a:solidFill>
                <a:srgbClr val="002060"/>
              </a:solidFill>
            </a:rPr>
            <a:t>Vlastiti izvori (višak/manjak) prihoda iz prethodne godine </a:t>
          </a:r>
          <a:r>
            <a:rPr lang="hr-HR" sz="1400" b="1" kern="1200" dirty="0">
              <a:solidFill>
                <a:srgbClr val="002060"/>
              </a:solidFill>
              <a:latin typeface="Times New Roman"/>
              <a:cs typeface="Times New Roman"/>
            </a:rPr>
            <a:t>→2.176.731,03</a:t>
          </a:r>
          <a:endParaRPr lang="hr-HR" sz="1400" b="1" kern="1200" dirty="0">
            <a:solidFill>
              <a:srgbClr val="002060"/>
            </a:solidFill>
          </a:endParaRPr>
        </a:p>
      </dsp:txBody>
      <dsp:txXfrm>
        <a:off x="259372" y="1532067"/>
        <a:ext cx="4054239" cy="952150"/>
      </dsp:txXfrm>
    </dsp:sp>
    <dsp:sp modelId="{D69C3A2C-23A7-4093-9185-2F5E434868C1}">
      <dsp:nvSpPr>
        <dsp:cNvPr id="0" name=""/>
        <dsp:cNvSpPr/>
      </dsp:nvSpPr>
      <dsp:spPr>
        <a:xfrm>
          <a:off x="0" y="3621350"/>
          <a:ext cx="4366191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2805007"/>
          <a:ext cx="4157257" cy="1067263"/>
        </a:xfrm>
        <a:prstGeom prst="round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Rashodi i izdaci </a:t>
          </a:r>
          <a:r>
            <a:rPr lang="hr-HR" sz="1400" b="1" kern="1200" dirty="0">
              <a:latin typeface="Times New Roman"/>
              <a:cs typeface="Times New Roman"/>
            </a:rPr>
            <a:t>→ </a:t>
          </a:r>
          <a:r>
            <a:rPr lang="hr-HR" sz="1400" b="1" kern="1200" dirty="0"/>
            <a:t>1.451.000.000,00 kn</a:t>
          </a:r>
        </a:p>
      </dsp:txBody>
      <dsp:txXfrm>
        <a:off x="259962" y="2857106"/>
        <a:ext cx="4053059" cy="96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2023.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1.342.000.000,00 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/>
            <a:t> za 2022.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1.344.000.000,00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Proračun za 2021.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1.451.000.000,00 kn</a:t>
          </a:r>
        </a:p>
      </dsp:txBody>
      <dsp:txXfrm>
        <a:off x="540" y="627212"/>
        <a:ext cx="4426902" cy="5335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/>
            <a:t>Rashodi i izdaci</a:t>
          </a:r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281.213.708,84 kn</a:t>
          </a: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/>
            <a:t>Višak prihoda iz prethodne godine</a:t>
          </a:r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chemeClr val="tx2">
                  <a:lumMod val="75000"/>
                </a:schemeClr>
              </a:solidFill>
            </a:rPr>
            <a:t>22.187.500,00 kn</a:t>
          </a: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solidFill>
          <a:schemeClr val="tx1">
            <a:lumMod val="65000"/>
            <a:lumOff val="3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b="1" u="sng" kern="1200" dirty="0">
              <a:solidFill>
                <a:schemeClr val="accent3">
                  <a:lumMod val="20000"/>
                  <a:lumOff val="80000"/>
                </a:schemeClr>
              </a:solidFill>
            </a:rPr>
            <a:t>Prihodi i primici</a:t>
          </a: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002060"/>
              </a:solidFill>
            </a:rPr>
            <a:t>259.026.208,84 kn</a:t>
          </a:r>
        </a:p>
      </dsp:txBody>
      <dsp:txXfrm>
        <a:off x="540" y="627212"/>
        <a:ext cx="4426902" cy="533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18AFB-6D71-4FDB-8C3D-E8B5ADBE96C4}">
      <dsp:nvSpPr>
        <dsp:cNvPr id="0" name=""/>
        <dsp:cNvSpPr/>
      </dsp:nvSpPr>
      <dsp:spPr>
        <a:xfrm rot="10800000">
          <a:off x="1137817" y="1437"/>
          <a:ext cx="3591399" cy="9328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36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Razvojna komponenta</a:t>
          </a:r>
          <a:br>
            <a:rPr lang="hr-HR" sz="1400" b="1" kern="1200" dirty="0"/>
          </a:br>
          <a:r>
            <a:rPr lang="hr-HR" sz="1400" i="1" kern="1200" dirty="0"/>
            <a:t>(226,5 </a:t>
          </a:r>
          <a:r>
            <a:rPr lang="hr-HR" sz="1400" i="1" kern="1200" dirty="0" err="1"/>
            <a:t>mil</a:t>
          </a:r>
          <a:r>
            <a:rPr lang="hr-HR" sz="1400" i="1" kern="1200" dirty="0"/>
            <a:t>. kuna)</a:t>
          </a:r>
          <a:endParaRPr lang="en-US" sz="1400" kern="1200" dirty="0"/>
        </a:p>
      </dsp:txBody>
      <dsp:txXfrm rot="10800000">
        <a:off x="1371034" y="1437"/>
        <a:ext cx="3358182" cy="932869"/>
      </dsp:txXfrm>
    </dsp:sp>
    <dsp:sp modelId="{43BF3C2E-EF48-49F3-8F9F-37C0949D3CCD}">
      <dsp:nvSpPr>
        <dsp:cNvPr id="0" name=""/>
        <dsp:cNvSpPr/>
      </dsp:nvSpPr>
      <dsp:spPr>
        <a:xfrm>
          <a:off x="671383" y="1437"/>
          <a:ext cx="932869" cy="9328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5F056-608A-4C27-A106-90E9F986DEE7}">
      <dsp:nvSpPr>
        <dsp:cNvPr id="0" name=""/>
        <dsp:cNvSpPr/>
      </dsp:nvSpPr>
      <dsp:spPr>
        <a:xfrm rot="10800000">
          <a:off x="1137817" y="1212774"/>
          <a:ext cx="3591399" cy="9328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36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Socijalna i demografska komponenta</a:t>
          </a:r>
          <a:br>
            <a:rPr lang="hr-HR" sz="1400" b="1" kern="1200" dirty="0"/>
          </a:br>
          <a:r>
            <a:rPr lang="hr-HR" sz="1400" i="1" kern="1200" dirty="0"/>
            <a:t>(17,9 </a:t>
          </a:r>
          <a:r>
            <a:rPr lang="hr-HR" sz="1400" i="1" kern="1200" dirty="0" err="1"/>
            <a:t>mil</a:t>
          </a:r>
          <a:r>
            <a:rPr lang="hr-HR" sz="1400" i="1" kern="1200" dirty="0"/>
            <a:t>. kuna)</a:t>
          </a:r>
          <a:endParaRPr lang="en-US" sz="1400" kern="1200" dirty="0"/>
        </a:p>
      </dsp:txBody>
      <dsp:txXfrm rot="10800000">
        <a:off x="1371034" y="1212774"/>
        <a:ext cx="3358182" cy="932869"/>
      </dsp:txXfrm>
    </dsp:sp>
    <dsp:sp modelId="{C1419CC0-87E5-4E76-8BB3-FFC147D0EAE3}">
      <dsp:nvSpPr>
        <dsp:cNvPr id="0" name=""/>
        <dsp:cNvSpPr/>
      </dsp:nvSpPr>
      <dsp:spPr>
        <a:xfrm>
          <a:off x="671383" y="1212774"/>
          <a:ext cx="932869" cy="9328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9D049-EAB2-416D-98F2-4373504DAEED}">
      <dsp:nvSpPr>
        <dsp:cNvPr id="0" name=""/>
        <dsp:cNvSpPr/>
      </dsp:nvSpPr>
      <dsp:spPr>
        <a:xfrm rot="10800000">
          <a:off x="1137817" y="2424112"/>
          <a:ext cx="3591399" cy="93286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136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Gospodarska komponenta</a:t>
          </a:r>
          <a:br>
            <a:rPr lang="hr-HR" sz="1800" b="1" kern="1200" dirty="0"/>
          </a:br>
          <a:r>
            <a:rPr lang="hr-HR" sz="1400" b="1" kern="1200" dirty="0"/>
            <a:t>(14,2 </a:t>
          </a:r>
          <a:r>
            <a:rPr lang="hr-HR" sz="1400" b="1" kern="1200" dirty="0" err="1"/>
            <a:t>mil</a:t>
          </a:r>
          <a:r>
            <a:rPr lang="hr-HR" sz="1400" b="1" kern="1200" dirty="0"/>
            <a:t>. kuna)</a:t>
          </a:r>
        </a:p>
      </dsp:txBody>
      <dsp:txXfrm rot="10800000">
        <a:off x="1371034" y="2424112"/>
        <a:ext cx="3358182" cy="932869"/>
      </dsp:txXfrm>
    </dsp:sp>
    <dsp:sp modelId="{1D751485-E901-453C-90E5-CEBF2FE0744F}">
      <dsp:nvSpPr>
        <dsp:cNvPr id="0" name=""/>
        <dsp:cNvSpPr/>
      </dsp:nvSpPr>
      <dsp:spPr>
        <a:xfrm>
          <a:off x="671383" y="2424112"/>
          <a:ext cx="932869" cy="93286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0.07427</cdr:y>
    </cdr:from>
    <cdr:to>
      <cdr:x>0.60606</cdr:x>
      <cdr:y>0.12319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376264" y="218645"/>
          <a:ext cx="504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0.46327</cdr:x>
      <cdr:y>0.06764</cdr:y>
    </cdr:from>
    <cdr:to>
      <cdr:x>0.6351</cdr:x>
      <cdr:y>0.14102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201722" y="221694"/>
          <a:ext cx="816627" cy="240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/>
            <a:t> 5,05 %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01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26.11.20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PRORAČUN ZADARSKE ŽUPANIJE ZA 2021. GODINU I PROJEKCIJA ZA 2022. i 2023.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Prijedlog Proračuna Zadarske županije za 2021. godinu i projekcije za 2022. i 2023. godinu </a:t>
            </a:r>
            <a:r>
              <a:rPr lang="hr-HR" sz="2400" b="1" dirty="0"/>
              <a:t>poslan je Županijskoj skupštini na donošenje u zakonski predviđenom roku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prosinac 2020.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331640" y="260648"/>
            <a:ext cx="56886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b="1" dirty="0"/>
              <a:t>Planirani rashodi po nositeljima projekata u 2021. godini</a:t>
            </a:r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457200" y="2148681"/>
          <a:ext cx="82296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73.569,81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780.641,60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7.753.949,40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1.478.197,35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10.056.223,67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27.227.158,36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1.737.768,00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183.201,00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49.348.409,19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 Škabrnja Sretna škola plave ekonomije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KA219 OŠ Nin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3.620.889,92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302.303,38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69.630,96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4.655.824,26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387526"/>
              </p:ext>
            </p:extLst>
          </p:nvPr>
        </p:nvGraphicFramePr>
        <p:xfrm>
          <a:off x="459160" y="1941710"/>
          <a:ext cx="8229600" cy="190500"/>
        </p:xfrm>
        <a:graphic>
          <a:graphicData uri="http://schemas.openxmlformats.org/drawingml/2006/table">
            <a:tbl>
              <a:tblPr firstRow="1" firstCol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4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379140"/>
            <a:ext cx="5544616" cy="5295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br>
              <a:rPr lang="hr-HR" sz="20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2000" b="1" dirty="0">
                <a:solidFill>
                  <a:prstClr val="black"/>
                </a:solidFill>
                <a:ea typeface="+mn-ea"/>
                <a:cs typeface="+mn-cs"/>
              </a:rPr>
              <a:t>Planirani rashodi po nositeljima projekata u 2021. godini</a:t>
            </a:r>
            <a:br>
              <a:rPr lang="hr-HR" sz="18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hr-HR" sz="1800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01234"/>
              </p:ext>
            </p:extLst>
          </p:nvPr>
        </p:nvGraphicFramePr>
        <p:xfrm>
          <a:off x="498633" y="1600198"/>
          <a:ext cx="8177823" cy="4525968"/>
        </p:xfrm>
        <a:graphic>
          <a:graphicData uri="http://schemas.openxmlformats.org/drawingml/2006/table">
            <a:tbl>
              <a:tblPr firstRow="1" firstCol="1" bandRow="1"/>
              <a:tblGrid>
                <a:gridCol w="2715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S. Ožnića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201.170,02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456.477,65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92.788,08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The image of EU GVN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SŠ K. Branimira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LUNA HTŠ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93.486,46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Gim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F. Petrića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70.727,12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GJB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180.260,86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613.826,45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EBT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534.019,78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Facing ARTS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188.463,23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905.657,93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12.791.129,10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 Tour@Zadar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10.311.723,80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16.401.873,00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10.823.787,57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 vas trebamo -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5.611.653,75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44.321,55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576.160,00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61.909.526,35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1428"/>
              </p:ext>
            </p:extLst>
          </p:nvPr>
        </p:nvGraphicFramePr>
        <p:xfrm>
          <a:off x="498633" y="1391856"/>
          <a:ext cx="8177823" cy="190500"/>
        </p:xfrm>
        <a:graphic>
          <a:graphicData uri="http://schemas.openxmlformats.org/drawingml/2006/table">
            <a:tbl>
              <a:tblPr firstRow="1" firstCol="1" bandRow="1"/>
              <a:tblGrid>
                <a:gridCol w="2705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5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648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64465" y="366727"/>
            <a:ext cx="5652347" cy="4501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br>
              <a:rPr lang="hr-HR" sz="2000" b="1" dirty="0">
                <a:solidFill>
                  <a:prstClr val="black"/>
                </a:solidFill>
              </a:rPr>
            </a:br>
            <a:r>
              <a:rPr lang="hr-HR" sz="2000" b="1" dirty="0">
                <a:solidFill>
                  <a:prstClr val="black"/>
                </a:solidFill>
              </a:rPr>
              <a:t>Planirani rashodi po nositeljima projekata u 2021. godini</a:t>
            </a:r>
            <a:br>
              <a:rPr lang="hr-HR" sz="1800" b="1" dirty="0">
                <a:solidFill>
                  <a:prstClr val="black"/>
                </a:solidFill>
              </a:rPr>
            </a:br>
            <a:endParaRPr lang="hr-HR" sz="1800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039474"/>
              </p:ext>
            </p:extLst>
          </p:nvPr>
        </p:nvGraphicFramePr>
        <p:xfrm>
          <a:off x="1153791" y="1600206"/>
          <a:ext cx="6836418" cy="4475504"/>
        </p:xfrm>
        <a:graphic>
          <a:graphicData uri="http://schemas.openxmlformats.org/drawingml/2006/table">
            <a:tbl>
              <a:tblPr firstRow="1" firstCol="1" bandRow="1"/>
              <a:tblGrid>
                <a:gridCol w="2278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8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8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31.520.000,00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Vaša sigurnost je u našim rukama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574.500,00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4.812.950,00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4.740.833,00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210.110,00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1.408.000,00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Moje zdravo dijete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1.001.770,00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Glaukom ZJZ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34.250,00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zgrada PB Ugljan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13.000.000,00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61.591.616,00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Direct Zadar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174.200,00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946.200,00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1.606.495,00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1.697.997,00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1.307.160,00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978.685,00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6.678.875,00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817.790,00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Centra za gospodarenje otpadom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9.076.485,09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Poljoprivredno edukacijski centar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3.050.000,00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skloništa za životinje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2.030.000,00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29.258.167,09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2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(86 PROJEKATA)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226.504.264,39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70" marR="56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07681"/>
              </p:ext>
            </p:extLst>
          </p:nvPr>
        </p:nvGraphicFramePr>
        <p:xfrm>
          <a:off x="1153791" y="1409706"/>
          <a:ext cx="6836417" cy="190500"/>
        </p:xfrm>
        <a:graphic>
          <a:graphicData uri="http://schemas.openxmlformats.org/drawingml/2006/table">
            <a:tbl>
              <a:tblPr firstRow="1" firstCol="1" bandRow="1"/>
              <a:tblGrid>
                <a:gridCol w="2277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F3D3D9-0032-49F9-910A-2DA07A28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1002423"/>
          </a:xfrm>
        </p:spPr>
        <p:txBody>
          <a:bodyPr>
            <a:normAutofit/>
          </a:bodyPr>
          <a:lstStyle/>
          <a:p>
            <a:r>
              <a:rPr lang="hr-HR" sz="3600" b="1" dirty="0"/>
              <a:t>Bitne komponente proračuna</a:t>
            </a:r>
            <a:endParaRPr lang="en-US" sz="3600" b="1" dirty="0"/>
          </a:p>
        </p:txBody>
      </p:sp>
      <p:graphicFrame>
        <p:nvGraphicFramePr>
          <p:cNvPr id="8" name="Dijagram 7">
            <a:extLst>
              <a:ext uri="{FF2B5EF4-FFF2-40B4-BE49-F238E27FC236}">
                <a16:creationId xmlns:a16="http://schemas.microsoft.com/office/drawing/2014/main" id="{2ED5D93E-A867-4E03-B0D4-12379D314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9920040"/>
              </p:ext>
            </p:extLst>
          </p:nvPr>
        </p:nvGraphicFramePr>
        <p:xfrm>
          <a:off x="3178031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jagram 8">
            <a:extLst>
              <a:ext uri="{FF2B5EF4-FFF2-40B4-BE49-F238E27FC236}">
                <a16:creationId xmlns:a16="http://schemas.microsoft.com/office/drawing/2014/main" id="{19870E38-F25A-4DA1-9B06-F16AC4E024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2822553"/>
              </p:ext>
            </p:extLst>
          </p:nvPr>
        </p:nvGraphicFramePr>
        <p:xfrm>
          <a:off x="897720" y="1812970"/>
          <a:ext cx="5400600" cy="3358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7" name="Grupa 6">
            <a:extLst>
              <a:ext uri="{FF2B5EF4-FFF2-40B4-BE49-F238E27FC236}">
                <a16:creationId xmlns:a16="http://schemas.microsoft.com/office/drawing/2014/main" id="{BAAABD8D-9EAF-4D25-A0D9-B292F506ED5D}"/>
              </a:ext>
            </a:extLst>
          </p:cNvPr>
          <p:cNvGrpSpPr/>
          <p:nvPr/>
        </p:nvGrpSpPr>
        <p:grpSpPr>
          <a:xfrm>
            <a:off x="2051720" y="5554048"/>
            <a:ext cx="3600400" cy="882566"/>
            <a:chOff x="1303273" y="2909205"/>
            <a:chExt cx="4053840" cy="1152899"/>
          </a:xfrm>
        </p:grpSpPr>
        <p:sp>
          <p:nvSpPr>
            <p:cNvPr id="11" name="Strelica: peterokut 10">
              <a:extLst>
                <a:ext uri="{FF2B5EF4-FFF2-40B4-BE49-F238E27FC236}">
                  <a16:creationId xmlns:a16="http://schemas.microsoft.com/office/drawing/2014/main" id="{0641B352-1177-47AF-BC3F-07FE24F76C08}"/>
                </a:ext>
              </a:extLst>
            </p:cNvPr>
            <p:cNvSpPr/>
            <p:nvPr/>
          </p:nvSpPr>
          <p:spPr>
            <a:xfrm rot="10800000">
              <a:off x="1303273" y="2933332"/>
              <a:ext cx="4053840" cy="1128772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trelica: peterokut 4">
              <a:extLst>
                <a:ext uri="{FF2B5EF4-FFF2-40B4-BE49-F238E27FC236}">
                  <a16:creationId xmlns:a16="http://schemas.microsoft.com/office/drawing/2014/main" id="{09230661-65FA-4888-B508-10EF6C4216D1}"/>
                </a:ext>
              </a:extLst>
            </p:cNvPr>
            <p:cNvSpPr txBox="1"/>
            <p:nvPr/>
          </p:nvSpPr>
          <p:spPr>
            <a:xfrm>
              <a:off x="1489371" y="2909205"/>
              <a:ext cx="3729533" cy="1128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7757" tIns="83820" rIns="156464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Kultura i šport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b="1" kern="1200" dirty="0"/>
                <a:t>(16,6 </a:t>
              </a:r>
              <a:r>
                <a:rPr lang="hr-HR" sz="1400" b="1" kern="1200" dirty="0" err="1"/>
                <a:t>mil</a:t>
              </a:r>
              <a:r>
                <a:rPr lang="hr-HR" sz="1400" b="1" kern="1200" dirty="0"/>
                <a:t>. kuna)</a:t>
              </a:r>
            </a:p>
          </p:txBody>
        </p:sp>
      </p:grpSp>
      <p:sp>
        <p:nvSpPr>
          <p:cNvPr id="13" name="Elipsa 12">
            <a:extLst>
              <a:ext uri="{FF2B5EF4-FFF2-40B4-BE49-F238E27FC236}">
                <a16:creationId xmlns:a16="http://schemas.microsoft.com/office/drawing/2014/main" id="{4C389533-65C1-41A4-BAC1-ACBA7A9DF551}"/>
              </a:ext>
            </a:extLst>
          </p:cNvPr>
          <p:cNvSpPr/>
          <p:nvPr/>
        </p:nvSpPr>
        <p:spPr>
          <a:xfrm>
            <a:off x="1550086" y="5519661"/>
            <a:ext cx="932869" cy="932869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30779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17AA43-1FF1-4223-83A7-719FE469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548680"/>
            <a:ext cx="6480720" cy="1008112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Razvojna komponenta</a:t>
            </a:r>
            <a:br>
              <a:rPr lang="hr-HR" sz="3600" b="1" dirty="0"/>
            </a:br>
            <a:r>
              <a:rPr lang="hr-HR" sz="3100" b="1" dirty="0">
                <a:sym typeface="Wingdings" panose="05000000000000000000" pitchFamily="2" charset="2"/>
              </a:rPr>
              <a:t> 86 aktivnih projekata </a:t>
            </a:r>
            <a:r>
              <a:rPr lang="hr-HR" sz="3100" b="1" i="1" dirty="0"/>
              <a:t>(226,5 </a:t>
            </a:r>
            <a:r>
              <a:rPr lang="hr-HR" sz="3100" b="1" i="1" dirty="0" err="1"/>
              <a:t>mil</a:t>
            </a:r>
            <a:r>
              <a:rPr lang="hr-HR" sz="3100" b="1" i="1" dirty="0"/>
              <a:t>. kuna)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B899E95-CC9F-48AA-BBB7-68496D271C5A}"/>
              </a:ext>
            </a:extLst>
          </p:cNvPr>
          <p:cNvSpPr txBox="1"/>
          <p:nvPr/>
        </p:nvSpPr>
        <p:spPr>
          <a:xfrm>
            <a:off x="1259632" y="2132856"/>
            <a:ext cx="6912768" cy="296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31,5 </a:t>
            </a:r>
            <a:r>
              <a:rPr lang="hr-HR" sz="1400" dirty="0" err="1"/>
              <a:t>mil</a:t>
            </a:r>
            <a:r>
              <a:rPr lang="hr-HR" sz="1400" dirty="0"/>
              <a:t>. kuna za izgradnju dnevnih bolnica 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27,2 </a:t>
            </a:r>
            <a:r>
              <a:rPr lang="hr-HR" sz="1400" dirty="0" err="1"/>
              <a:t>mil</a:t>
            </a:r>
            <a:r>
              <a:rPr lang="hr-HR" sz="1400" dirty="0"/>
              <a:t>. kuna za provedbu projekta Stream (sprečavanje poplava na području ZŽ),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27,2 </a:t>
            </a:r>
            <a:r>
              <a:rPr lang="hr-HR" sz="1400" dirty="0" err="1"/>
              <a:t>mil</a:t>
            </a:r>
            <a:r>
              <a:rPr lang="hr-HR" sz="1400" dirty="0"/>
              <a:t>. kuna za provedbu projekata Medicinska+ i RCK za izgradnju nove školske zgrade, 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17,1 </a:t>
            </a:r>
            <a:r>
              <a:rPr lang="hr-HR" sz="1400" dirty="0" err="1"/>
              <a:t>mil</a:t>
            </a:r>
            <a:r>
              <a:rPr lang="hr-HR" sz="1400" dirty="0"/>
              <a:t>. kuna za energetske obnove zgrada PB Ugljan i Doma zdravlja Zadar,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9,1 </a:t>
            </a:r>
            <a:r>
              <a:rPr lang="hr-HR" sz="1400" dirty="0" err="1"/>
              <a:t>mil</a:t>
            </a:r>
            <a:r>
              <a:rPr lang="hr-HR" sz="1400" dirty="0"/>
              <a:t>. kuna za izgradnju Centra za gospodarenje otpadom Biljane Donje,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7,6 </a:t>
            </a:r>
            <a:r>
              <a:rPr lang="hr-HR" sz="1400" dirty="0" err="1"/>
              <a:t>mil</a:t>
            </a:r>
            <a:r>
              <a:rPr lang="hr-HR" sz="1400" dirty="0"/>
              <a:t>. kuna za Centar kreativne industrije na </a:t>
            </a:r>
            <a:r>
              <a:rPr lang="hr-HR" sz="1400" dirty="0" err="1"/>
              <a:t>Relji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6,7 </a:t>
            </a:r>
            <a:r>
              <a:rPr lang="hr-HR" sz="1400" dirty="0" err="1"/>
              <a:t>mil</a:t>
            </a:r>
            <a:r>
              <a:rPr lang="hr-HR" sz="1400" dirty="0"/>
              <a:t>. kuna za sustave navodnjavanja,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   </a:t>
            </a:r>
            <a:r>
              <a:rPr lang="hr-HR" sz="1400" dirty="0" err="1"/>
              <a:t>mil</a:t>
            </a:r>
            <a:r>
              <a:rPr lang="hr-HR" sz="1400" dirty="0"/>
              <a:t>. kuna izgradnju Poljoprivredno edukacijskog centra,</a:t>
            </a:r>
            <a:endParaRPr lang="en-US" sz="1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   </a:t>
            </a:r>
            <a:r>
              <a:rPr lang="hr-HR" sz="1400" dirty="0" err="1"/>
              <a:t>mil</a:t>
            </a:r>
            <a:r>
              <a:rPr lang="hr-HR" sz="1400" dirty="0"/>
              <a:t>. kuna za izgradnju skloništa za životinje </a:t>
            </a:r>
            <a:endParaRPr lang="en-US" sz="1400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75D5843-FC9B-4414-A5C1-ED8C83807EFE}"/>
              </a:ext>
            </a:extLst>
          </p:cNvPr>
          <p:cNvSpPr txBox="1"/>
          <p:nvPr/>
        </p:nvSpPr>
        <p:spPr>
          <a:xfrm>
            <a:off x="1259632" y="578610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</a:t>
            </a:r>
            <a:r>
              <a:rPr lang="en-US" sz="1400" dirty="0" err="1">
                <a:highlight>
                  <a:srgbClr val="C0C0C0"/>
                </a:highlight>
              </a:rPr>
              <a:t>Iz</a:t>
            </a:r>
            <a:r>
              <a:rPr lang="en-US" sz="1400" dirty="0">
                <a:highlight>
                  <a:srgbClr val="C0C0C0"/>
                </a:highlight>
              </a:rPr>
              <a:t> </a:t>
            </a:r>
            <a:r>
              <a:rPr lang="en-US" sz="1400" dirty="0" err="1">
                <a:highlight>
                  <a:srgbClr val="C0C0C0"/>
                </a:highlight>
              </a:rPr>
              <a:t>izvornih</a:t>
            </a:r>
            <a:r>
              <a:rPr lang="en-US" sz="1400" dirty="0">
                <a:highlight>
                  <a:srgbClr val="C0C0C0"/>
                </a:highlight>
              </a:rPr>
              <a:t> </a:t>
            </a:r>
            <a:r>
              <a:rPr lang="en-US" sz="1400" dirty="0" err="1">
                <a:highlight>
                  <a:srgbClr val="C0C0C0"/>
                </a:highlight>
              </a:rPr>
              <a:t>županijskih</a:t>
            </a:r>
            <a:r>
              <a:rPr lang="en-US" sz="1400" dirty="0">
                <a:highlight>
                  <a:srgbClr val="C0C0C0"/>
                </a:highlight>
              </a:rPr>
              <a:t> </a:t>
            </a:r>
            <a:r>
              <a:rPr lang="en-US" sz="1400" dirty="0" err="1">
                <a:highlight>
                  <a:srgbClr val="C0C0C0"/>
                </a:highlight>
              </a:rPr>
              <a:t>prihoda</a:t>
            </a:r>
            <a:r>
              <a:rPr lang="en-US" sz="1400" dirty="0">
                <a:highlight>
                  <a:srgbClr val="C0C0C0"/>
                </a:highlight>
              </a:rPr>
              <a:t> </a:t>
            </a:r>
            <a:r>
              <a:rPr lang="en-US" sz="1400" dirty="0" err="1">
                <a:highlight>
                  <a:srgbClr val="C0C0C0"/>
                </a:highlight>
              </a:rPr>
              <a:t>projekti</a:t>
            </a:r>
            <a:r>
              <a:rPr lang="en-US" sz="1400" dirty="0">
                <a:highlight>
                  <a:srgbClr val="C0C0C0"/>
                </a:highlight>
              </a:rPr>
              <a:t> </a:t>
            </a:r>
            <a:r>
              <a:rPr lang="en-US" sz="1400" dirty="0" err="1">
                <a:highlight>
                  <a:srgbClr val="C0C0C0"/>
                </a:highlight>
              </a:rPr>
              <a:t>su</a:t>
            </a:r>
            <a:r>
              <a:rPr lang="en-US" sz="1400" dirty="0">
                <a:highlight>
                  <a:srgbClr val="C0C0C0"/>
                </a:highlight>
              </a:rPr>
              <a:t> </a:t>
            </a:r>
            <a:r>
              <a:rPr lang="en-US" sz="1400" dirty="0" err="1">
                <a:highlight>
                  <a:srgbClr val="C0C0C0"/>
                </a:highlight>
              </a:rPr>
              <a:t>sufinancirani</a:t>
            </a:r>
            <a:r>
              <a:rPr lang="en-US" sz="1400" dirty="0">
                <a:highlight>
                  <a:srgbClr val="C0C0C0"/>
                </a:highlight>
              </a:rPr>
              <a:t> u </a:t>
            </a:r>
            <a:r>
              <a:rPr lang="en-US" sz="1400" dirty="0" err="1">
                <a:highlight>
                  <a:srgbClr val="C0C0C0"/>
                </a:highlight>
              </a:rPr>
              <a:t>iznosu</a:t>
            </a:r>
            <a:r>
              <a:rPr lang="en-US" sz="1400" dirty="0">
                <a:highlight>
                  <a:srgbClr val="C0C0C0"/>
                </a:highlight>
              </a:rPr>
              <a:t> od 15,1 mil. </a:t>
            </a:r>
            <a:r>
              <a:rPr lang="en-US" sz="1400" dirty="0" err="1">
                <a:highlight>
                  <a:srgbClr val="C0C0C0"/>
                </a:highlight>
              </a:rPr>
              <a:t>kuna</a:t>
            </a:r>
            <a:endParaRPr lang="en-US" sz="1400" dirty="0">
              <a:highlight>
                <a:srgbClr val="C0C0C0"/>
              </a:highlight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BB5D73C-A982-41DF-A27A-C8CDC9C28617}"/>
              </a:ext>
            </a:extLst>
          </p:cNvPr>
          <p:cNvSpPr txBox="1"/>
          <p:nvPr/>
        </p:nvSpPr>
        <p:spPr>
          <a:xfrm>
            <a:off x="1259632" y="1803057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</a:rPr>
              <a:t>Od kojih ističemo: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3639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EE9BC-50AB-43F4-91A1-B55DF647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75978"/>
            <a:ext cx="7560840" cy="936104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Socijalna i demografska komponenta</a:t>
            </a:r>
            <a:br>
              <a:rPr lang="hr-HR" sz="3600" b="1" dirty="0"/>
            </a:br>
            <a:br>
              <a:rPr lang="hr-HR" sz="3600" b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15AD59C-C8D3-412A-B0D1-E4DC68B76775}"/>
              </a:ext>
            </a:extLst>
          </p:cNvPr>
          <p:cNvSpPr txBox="1"/>
          <p:nvPr/>
        </p:nvSpPr>
        <p:spPr>
          <a:xfrm>
            <a:off x="179512" y="1626315"/>
            <a:ext cx="9144000" cy="426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2,6 </a:t>
            </a:r>
            <a:r>
              <a:rPr lang="hr-HR" sz="1400" dirty="0" err="1"/>
              <a:t>mil</a:t>
            </a:r>
            <a:r>
              <a:rPr lang="hr-HR" sz="1400" dirty="0"/>
              <a:t>. kuna  za Projekt Inkluzija u OŠ  i SŠ  i projekt pomoćnici u nastavi (od ukupnih 5,8 </a:t>
            </a:r>
            <a:r>
              <a:rPr lang="hr-HR" sz="1400" dirty="0" err="1"/>
              <a:t>mil</a:t>
            </a:r>
            <a:r>
              <a:rPr lang="hr-HR" sz="1400" dirty="0"/>
              <a:t>. kuna iz proračuna),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3,2 </a:t>
            </a:r>
            <a:r>
              <a:rPr lang="hr-HR" sz="1400" dirty="0" err="1"/>
              <a:t>mil</a:t>
            </a:r>
            <a:r>
              <a:rPr lang="hr-HR" sz="1400" dirty="0"/>
              <a:t>. kuna za prijevoz učenika SŠ  (od ukupnih 14,5 </a:t>
            </a:r>
            <a:r>
              <a:rPr lang="hr-HR" sz="1400" dirty="0" err="1"/>
              <a:t>mil</a:t>
            </a:r>
            <a:r>
              <a:rPr lang="hr-HR" sz="1400" dirty="0"/>
              <a:t>. kuna iz proračuna),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0,4 </a:t>
            </a:r>
            <a:r>
              <a:rPr lang="hr-HR" sz="1400" dirty="0" err="1"/>
              <a:t>mil</a:t>
            </a:r>
            <a:r>
              <a:rPr lang="hr-HR" sz="1400" dirty="0"/>
              <a:t>. kuna sufinanciranja smještaja u SĐD i udžbenika za deficitarna zanimanja</a:t>
            </a:r>
            <a:r>
              <a:rPr lang="hr-HR" sz="1400" b="1" dirty="0"/>
              <a:t> </a:t>
            </a:r>
            <a:r>
              <a:rPr lang="hr-HR" sz="1400" dirty="0"/>
              <a:t>(od ukupnih 2,6 </a:t>
            </a:r>
            <a:r>
              <a:rPr lang="hr-HR" sz="1400" dirty="0" err="1"/>
              <a:t>mil</a:t>
            </a:r>
            <a:r>
              <a:rPr lang="hr-HR" sz="1400" dirty="0"/>
              <a:t>. kuna iz proračuna)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0,2 </a:t>
            </a:r>
            <a:r>
              <a:rPr lang="hr-HR" sz="1400" dirty="0" err="1"/>
              <a:t>mil</a:t>
            </a:r>
            <a:r>
              <a:rPr lang="hr-HR" sz="1400" dirty="0"/>
              <a:t>. kuna za Centre izvrsnosti u OŠ I SŠ,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2,0 </a:t>
            </a:r>
            <a:r>
              <a:rPr lang="hr-HR" sz="1400" dirty="0" err="1"/>
              <a:t>mil</a:t>
            </a:r>
            <a:r>
              <a:rPr lang="hr-HR" sz="1400" dirty="0"/>
              <a:t>. kuna planiranih pomoći ustanovama u zdravstvu,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3,0 </a:t>
            </a:r>
            <a:r>
              <a:rPr lang="hr-HR" sz="1400" dirty="0" err="1"/>
              <a:t>mil</a:t>
            </a:r>
            <a:r>
              <a:rPr lang="hr-HR" sz="1400" dirty="0"/>
              <a:t>. kuna naknada za novorođenčad 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3,2 </a:t>
            </a:r>
            <a:r>
              <a:rPr lang="hr-HR" sz="1400" dirty="0" err="1"/>
              <a:t>mil</a:t>
            </a:r>
            <a:r>
              <a:rPr lang="hr-HR" sz="1400" dirty="0"/>
              <a:t>. kuna za pomoć starijim osobama (od kojih 2,8 </a:t>
            </a:r>
            <a:r>
              <a:rPr lang="hr-HR" sz="1400" dirty="0" err="1"/>
              <a:t>mil</a:t>
            </a:r>
            <a:r>
              <a:rPr lang="hr-HR" sz="1400" dirty="0"/>
              <a:t>. kuna za sufinanciranje smještaja u privatnim domovima),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Domu za starije i nemoćne Zadar za uređenje odjela za dementne osobe,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400" dirty="0"/>
              <a:t>0,2 mil. </a:t>
            </a:r>
            <a:r>
              <a:rPr lang="en-US" sz="1400" dirty="0" err="1"/>
              <a:t>kuna</a:t>
            </a:r>
            <a:r>
              <a:rPr lang="en-US" sz="1400" dirty="0"/>
              <a:t> za </a:t>
            </a:r>
            <a:r>
              <a:rPr lang="en-US" sz="1400" dirty="0" err="1"/>
              <a:t>sufinanciranje</a:t>
            </a:r>
            <a:r>
              <a:rPr lang="en-US" sz="1400" dirty="0"/>
              <a:t> </a:t>
            </a:r>
            <a:r>
              <a:rPr lang="en-US" sz="1400" dirty="0" err="1"/>
              <a:t>prijevoza</a:t>
            </a:r>
            <a:r>
              <a:rPr lang="en-US" sz="1400" dirty="0"/>
              <a:t> </a:t>
            </a:r>
            <a:r>
              <a:rPr lang="en-US" sz="1400" dirty="0" err="1"/>
              <a:t>liječnika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otoke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1,1 </a:t>
            </a:r>
            <a:r>
              <a:rPr lang="hr-HR" sz="1400" dirty="0" err="1"/>
              <a:t>mil</a:t>
            </a:r>
            <a:r>
              <a:rPr lang="hr-HR" sz="1400" dirty="0"/>
              <a:t>. kuna donacija udrugama u zdravstvu i udrugama civilnog društva,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izdvajanja za Crveni križ,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izdvajanja za Caritas Zadarske nadbiskupije,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djelatnost </a:t>
            </a:r>
            <a:r>
              <a:rPr lang="hr-HR" sz="1400" dirty="0" err="1"/>
              <a:t>mrtvozorenja</a:t>
            </a:r>
            <a:r>
              <a:rPr lang="hr-HR" sz="1400" dirty="0"/>
              <a:t>.</a:t>
            </a:r>
            <a:endParaRPr lang="en-US" sz="1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EC7174AF-F8DE-415D-980F-F5346C81B7E2}"/>
              </a:ext>
            </a:extLst>
          </p:cNvPr>
          <p:cNvSpPr txBox="1"/>
          <p:nvPr/>
        </p:nvSpPr>
        <p:spPr>
          <a:xfrm>
            <a:off x="179512" y="6228133"/>
            <a:ext cx="4596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</a:t>
            </a:r>
            <a:r>
              <a:rPr lang="hr-HR" sz="1400" dirty="0">
                <a:highlight>
                  <a:srgbClr val="C0C0C0"/>
                </a:highlight>
              </a:rPr>
              <a:t>17,9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 izdvajanje iz izvornih županijskih prihoda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2468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F89AD-0DF0-4FD9-B91F-84F303682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7740860" cy="950483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hr-HR" sz="3600" b="1" dirty="0"/>
            </a:br>
            <a:r>
              <a:rPr lang="hr-HR" sz="3600" b="1" dirty="0"/>
              <a:t>Gospodarska komponenta</a:t>
            </a:r>
            <a:br>
              <a:rPr lang="hr-HR" sz="3600" b="1" dirty="0"/>
            </a:br>
            <a:br>
              <a:rPr lang="hr-HR" sz="3600" b="1" dirty="0"/>
            </a:br>
            <a:endParaRPr lang="en-US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198BBA82-AF4B-4FB3-B593-3DC74B502F96}"/>
              </a:ext>
            </a:extLst>
          </p:cNvPr>
          <p:cNvSpPr txBox="1"/>
          <p:nvPr/>
        </p:nvSpPr>
        <p:spPr>
          <a:xfrm>
            <a:off x="1293952" y="1783709"/>
            <a:ext cx="7272808" cy="329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2,4 </a:t>
            </a:r>
            <a:r>
              <a:rPr lang="hr-HR" sz="1400" dirty="0" err="1"/>
              <a:t>mil</a:t>
            </a:r>
            <a:r>
              <a:rPr lang="hr-HR" sz="1400" dirty="0"/>
              <a:t>. kuna za razvoj malog i srednjeg poduzetništva (od ukupnih 2,9 </a:t>
            </a:r>
            <a:r>
              <a:rPr lang="hr-HR" sz="1400" dirty="0" err="1"/>
              <a:t>mil</a:t>
            </a:r>
            <a:r>
              <a:rPr lang="hr-HR" sz="1400" dirty="0"/>
              <a:t>. kuna iz proračuna)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0,6 </a:t>
            </a:r>
            <a:r>
              <a:rPr lang="hr-HR" sz="1400" dirty="0" err="1"/>
              <a:t>mil</a:t>
            </a:r>
            <a:r>
              <a:rPr lang="hr-HR" sz="1400" dirty="0"/>
              <a:t>. kuna za djelatnost  Eko </a:t>
            </a:r>
            <a:r>
              <a:rPr lang="hr-HR" sz="1400" dirty="0" err="1"/>
              <a:t>d.o.o</a:t>
            </a:r>
            <a:r>
              <a:rPr lang="hr-HR" sz="1400" dirty="0"/>
              <a:t> , (od ukupnih 0,8 </a:t>
            </a:r>
            <a:r>
              <a:rPr lang="hr-HR" sz="1400" dirty="0" err="1"/>
              <a:t>mil</a:t>
            </a:r>
            <a:r>
              <a:rPr lang="hr-HR" sz="1400" dirty="0"/>
              <a:t>. kuna iz proračuna)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5,4 </a:t>
            </a:r>
            <a:r>
              <a:rPr lang="hr-HR" sz="1400" dirty="0" err="1"/>
              <a:t>mil</a:t>
            </a:r>
            <a:r>
              <a:rPr lang="hr-HR" sz="1400" dirty="0"/>
              <a:t>. kuna za prijenose gradovima i općinama kroz program održavanja pomorskog dobra,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sufinanciranje uređenja plovnog puta </a:t>
            </a:r>
            <a:r>
              <a:rPr lang="hr-HR" sz="1400" dirty="0" err="1"/>
              <a:t>Privlački</a:t>
            </a:r>
            <a:r>
              <a:rPr lang="hr-HR" sz="1400" dirty="0"/>
              <a:t> gaz,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0,9 </a:t>
            </a:r>
            <a:r>
              <a:rPr lang="hr-HR" sz="1400" dirty="0" err="1"/>
              <a:t>mil</a:t>
            </a:r>
            <a:r>
              <a:rPr lang="hr-HR" sz="1400" dirty="0"/>
              <a:t>. kuna za promidžbu i udruženo oglašavanje u turizmu 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1,2 </a:t>
            </a:r>
            <a:r>
              <a:rPr lang="hr-HR" sz="1400" dirty="0" err="1"/>
              <a:t>mil</a:t>
            </a:r>
            <a:r>
              <a:rPr lang="hr-HR" sz="1400" dirty="0"/>
              <a:t>. kuna za potpore u poljoprivredi, ribarstvu i ruralnom razvoju 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1,3 </a:t>
            </a:r>
            <a:r>
              <a:rPr lang="hr-HR" sz="1400" dirty="0" err="1"/>
              <a:t>mil</a:t>
            </a:r>
            <a:r>
              <a:rPr lang="hr-HR" sz="1400" dirty="0"/>
              <a:t>. kuna za Vatrogasnu zajednicu Zadarske županije 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0,2 </a:t>
            </a:r>
            <a:r>
              <a:rPr lang="hr-HR" sz="1400" dirty="0" err="1"/>
              <a:t>mil</a:t>
            </a:r>
            <a:r>
              <a:rPr lang="hr-HR" sz="1400" dirty="0"/>
              <a:t>. kuna za HGSS Zadarske županije,</a:t>
            </a:r>
            <a:endParaRPr lang="en-US" sz="1400" dirty="0"/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r-HR" sz="1400" dirty="0"/>
              <a:t>1,5 </a:t>
            </a:r>
            <a:r>
              <a:rPr lang="hr-HR" sz="1400" dirty="0" err="1"/>
              <a:t>mil</a:t>
            </a:r>
            <a:r>
              <a:rPr lang="hr-HR" sz="1400" dirty="0"/>
              <a:t>. kuna za aktivnosti civilne zaštite (0,9 </a:t>
            </a:r>
            <a:r>
              <a:rPr lang="hr-HR" sz="1400" dirty="0" err="1"/>
              <a:t>mil</a:t>
            </a:r>
            <a:r>
              <a:rPr lang="hr-HR" sz="1400" dirty="0"/>
              <a:t>. kuna za dezinfekciju prostora i higijenskih potrepština za borbu s </a:t>
            </a:r>
            <a:r>
              <a:rPr lang="hr-HR" sz="1400" dirty="0" err="1"/>
              <a:t>koronavirusom</a:t>
            </a:r>
            <a:r>
              <a:rPr lang="hr-HR" sz="1400" dirty="0"/>
              <a:t> COVID 19).</a:t>
            </a:r>
            <a:endParaRPr lang="en-US" sz="1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805034C-09B1-4BB9-A285-037576005500}"/>
              </a:ext>
            </a:extLst>
          </p:cNvPr>
          <p:cNvSpPr txBox="1"/>
          <p:nvPr/>
        </p:nvSpPr>
        <p:spPr>
          <a:xfrm>
            <a:off x="1293952" y="5589240"/>
            <a:ext cx="4430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</a:t>
            </a:r>
            <a:r>
              <a:rPr lang="hr-HR" sz="1400" dirty="0">
                <a:highlight>
                  <a:srgbClr val="C0C0C0"/>
                </a:highlight>
              </a:rPr>
              <a:t>14,2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 izdvajanje iz izvornih županijskih prihoda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21692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308581-631F-4E43-AE31-96263B44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20688"/>
            <a:ext cx="8280920" cy="720080"/>
          </a:xfrm>
          <a:noFill/>
        </p:spPr>
        <p:txBody>
          <a:bodyPr>
            <a:normAutofit fontScale="90000"/>
          </a:bodyPr>
          <a:lstStyle/>
          <a:p>
            <a:r>
              <a:rPr lang="hr-HR" sz="3600" b="1" dirty="0"/>
              <a:t>Kultura i šport</a:t>
            </a:r>
            <a:br>
              <a:rPr lang="hr-HR" sz="3200" b="1" dirty="0"/>
            </a:br>
            <a:r>
              <a:rPr lang="hr-HR" sz="2700" b="1" dirty="0"/>
              <a:t>(ukupno iz proračuna 16,6 </a:t>
            </a:r>
            <a:r>
              <a:rPr lang="hr-HR" sz="2700" b="1" dirty="0" err="1"/>
              <a:t>mil</a:t>
            </a:r>
            <a:r>
              <a:rPr lang="hr-HR" sz="2700" b="1" dirty="0"/>
              <a:t>. kuna)</a:t>
            </a:r>
            <a:endParaRPr lang="en-US" sz="2700" b="1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0A6FD9F3-941B-4EC3-9D87-7AD29879CF61}"/>
              </a:ext>
            </a:extLst>
          </p:cNvPr>
          <p:cNvSpPr txBox="1"/>
          <p:nvPr/>
        </p:nvSpPr>
        <p:spPr>
          <a:xfrm>
            <a:off x="1259632" y="2204864"/>
            <a:ext cx="5832648" cy="38164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r-HR" sz="1400" dirty="0"/>
              <a:t>Za programe u </a:t>
            </a:r>
            <a:r>
              <a:rPr lang="hr-HR" sz="1400" b="1" i="1" dirty="0"/>
              <a:t>kulturi</a:t>
            </a:r>
            <a:r>
              <a:rPr lang="hr-HR" sz="1400" i="1" dirty="0"/>
              <a:t> </a:t>
            </a:r>
            <a:r>
              <a:rPr lang="hr-HR" sz="1400" dirty="0"/>
              <a:t>izdvaja se  </a:t>
            </a:r>
            <a:r>
              <a:rPr lang="hr-HR" sz="1400" b="1" i="1" dirty="0"/>
              <a:t>14,1 </a:t>
            </a:r>
            <a:r>
              <a:rPr lang="hr-HR" sz="1400" b="1" i="1" dirty="0" err="1"/>
              <a:t>mil</a:t>
            </a:r>
            <a:r>
              <a:rPr lang="hr-HR" sz="1400" b="1" i="1" dirty="0"/>
              <a:t>. kuna</a:t>
            </a:r>
            <a:r>
              <a:rPr lang="hr-HR" sz="1400" b="1" dirty="0"/>
              <a:t> </a:t>
            </a:r>
            <a:r>
              <a:rPr lang="hr-HR" sz="1400" dirty="0"/>
              <a:t>( 9,9 </a:t>
            </a:r>
            <a:r>
              <a:rPr lang="hr-HR" sz="1400" dirty="0" err="1"/>
              <a:t>mil</a:t>
            </a:r>
            <a:r>
              <a:rPr lang="hr-HR" sz="1400" dirty="0"/>
              <a:t>. kuna iz izvornih prihoda)</a:t>
            </a:r>
            <a:r>
              <a:rPr lang="hr-HR" sz="1400" i="1" dirty="0"/>
              <a:t> </a:t>
            </a:r>
            <a:r>
              <a:rPr lang="hr-HR" sz="1400" dirty="0"/>
              <a:t>za:</a:t>
            </a:r>
          </a:p>
          <a:p>
            <a:r>
              <a:rPr lang="hr-HR" sz="1400" dirty="0"/>
              <a:t> </a:t>
            </a:r>
            <a:endParaRPr lang="en-US" sz="140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hr-HR" sz="1400" dirty="0"/>
              <a:t>3,8 </a:t>
            </a:r>
            <a:r>
              <a:rPr lang="hr-HR" sz="1400" dirty="0" err="1"/>
              <a:t>mil</a:t>
            </a:r>
            <a:r>
              <a:rPr lang="hr-HR" sz="1400" dirty="0"/>
              <a:t>. kuna za djelatnost i aktivnosti </a:t>
            </a:r>
            <a:r>
              <a:rPr lang="hr-HR" sz="1400" i="1" dirty="0"/>
              <a:t>Narodnog muzeja,</a:t>
            </a:r>
            <a:endParaRPr lang="en-US" sz="140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hr-HR" sz="1400" dirty="0"/>
              <a:t>4,5 </a:t>
            </a:r>
            <a:r>
              <a:rPr lang="hr-HR" sz="1400" dirty="0" err="1"/>
              <a:t>mil</a:t>
            </a:r>
            <a:r>
              <a:rPr lang="hr-HR" sz="1400" dirty="0"/>
              <a:t>. kuna za djelatnost i aktivnosti </a:t>
            </a:r>
            <a:r>
              <a:rPr lang="hr-HR" sz="1400" i="1" dirty="0"/>
              <a:t>Kazališta lutaka Zadar,</a:t>
            </a:r>
            <a:endParaRPr lang="en-US" sz="140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hr-HR" sz="1400" dirty="0"/>
              <a:t>1,1 </a:t>
            </a:r>
            <a:r>
              <a:rPr lang="hr-HR" sz="1400" dirty="0" err="1"/>
              <a:t>mil</a:t>
            </a:r>
            <a:r>
              <a:rPr lang="hr-HR" sz="1400" dirty="0"/>
              <a:t>. kuna za programe u kulturi (0,7 </a:t>
            </a:r>
            <a:r>
              <a:rPr lang="hr-HR" sz="1400" dirty="0" err="1"/>
              <a:t>mil</a:t>
            </a:r>
            <a:r>
              <a:rPr lang="hr-HR" sz="1400" dirty="0"/>
              <a:t>. kuna za javne potrebe udruga u kulturi),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hr-HR" sz="1400" dirty="0"/>
              <a:t>0,5 </a:t>
            </a:r>
            <a:r>
              <a:rPr lang="hr-HR" sz="1400" dirty="0" err="1"/>
              <a:t>mil</a:t>
            </a:r>
            <a:r>
              <a:rPr lang="hr-HR" sz="1400" dirty="0"/>
              <a:t>. kuna za djelatnost tehničke kulture</a:t>
            </a:r>
          </a:p>
          <a:p>
            <a:pPr lvl="0"/>
            <a:endParaRPr lang="hr-HR" sz="1400" dirty="0"/>
          </a:p>
          <a:p>
            <a:pPr lvl="0"/>
            <a:endParaRPr lang="hr-HR" sz="1400" dirty="0"/>
          </a:p>
          <a:p>
            <a:r>
              <a:rPr lang="hr-HR" sz="1400" dirty="0"/>
              <a:t>Za </a:t>
            </a:r>
            <a:r>
              <a:rPr lang="hr-HR" sz="1400" b="1" i="1" dirty="0"/>
              <a:t>razvoj športa</a:t>
            </a:r>
            <a:r>
              <a:rPr lang="hr-HR" sz="1400" i="1" dirty="0"/>
              <a:t> </a:t>
            </a:r>
            <a:r>
              <a:rPr lang="hr-HR" sz="1400" dirty="0"/>
              <a:t>na području Zadarske županije izdvaja  se </a:t>
            </a:r>
            <a:r>
              <a:rPr lang="hr-HR" sz="1400" b="1" i="1" dirty="0"/>
              <a:t>2,5 </a:t>
            </a:r>
            <a:r>
              <a:rPr lang="hr-HR" sz="1400" b="1" i="1" dirty="0" err="1"/>
              <a:t>mil</a:t>
            </a:r>
            <a:r>
              <a:rPr lang="hr-HR" sz="1400" b="1" i="1" dirty="0"/>
              <a:t>. kuna </a:t>
            </a:r>
            <a:r>
              <a:rPr lang="hr-HR" sz="1400" i="1" dirty="0"/>
              <a:t>iz izvornih prihoda</a:t>
            </a:r>
            <a:r>
              <a:rPr lang="hr-HR" sz="1400" dirty="0"/>
              <a:t>, a odnose se na:</a:t>
            </a:r>
          </a:p>
          <a:p>
            <a:endParaRPr lang="en-US" sz="140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hr-HR" sz="1400" dirty="0"/>
              <a:t>1,2 </a:t>
            </a:r>
            <a:r>
              <a:rPr lang="hr-HR" sz="1400" dirty="0" err="1"/>
              <a:t>mil</a:t>
            </a:r>
            <a:r>
              <a:rPr lang="hr-HR" sz="1400" dirty="0"/>
              <a:t>. kuna za djelatnost Športske zajednice Zadarske županije,</a:t>
            </a:r>
            <a:endParaRPr lang="en-US" sz="1400" dirty="0"/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hr-HR" sz="1400" dirty="0"/>
              <a:t>1,2 </a:t>
            </a:r>
            <a:r>
              <a:rPr lang="hr-HR" sz="1400" dirty="0" err="1"/>
              <a:t>mil</a:t>
            </a:r>
            <a:r>
              <a:rPr lang="hr-HR" sz="1400" dirty="0"/>
              <a:t>. kuna za javne potrebe u športu,</a:t>
            </a:r>
            <a:endParaRPr lang="en-US" sz="14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hr-HR" sz="1400" dirty="0"/>
              <a:t>0,1 </a:t>
            </a:r>
            <a:r>
              <a:rPr lang="hr-HR" sz="1400" dirty="0" err="1"/>
              <a:t>mil</a:t>
            </a:r>
            <a:r>
              <a:rPr lang="hr-HR" sz="1400" dirty="0"/>
              <a:t>. kuna za aktivnost „Vratimo šport u škole</a:t>
            </a:r>
            <a:endParaRPr lang="en-US" sz="1400" dirty="0"/>
          </a:p>
          <a:p>
            <a:pPr lvl="0"/>
            <a:endParaRPr lang="en-US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2AAE807E-C9E5-41EA-B6FF-B9A89408F689}"/>
              </a:ext>
            </a:extLst>
          </p:cNvPr>
          <p:cNvSpPr txBox="1"/>
          <p:nvPr/>
        </p:nvSpPr>
        <p:spPr>
          <a:xfrm>
            <a:off x="1331640" y="616530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highlight>
                  <a:srgbClr val="C0C0C0"/>
                </a:highlight>
                <a:sym typeface="Wingdings" panose="05000000000000000000" pitchFamily="2" charset="2"/>
              </a:rPr>
              <a:t></a:t>
            </a:r>
            <a:r>
              <a:rPr lang="hr-HR" sz="1400" dirty="0">
                <a:highlight>
                  <a:srgbClr val="C0C0C0"/>
                </a:highlight>
              </a:rPr>
              <a:t>Za programe u kulturi i razvoj športa iz izvornih županijskih prihoda izdvaja se 12,4 </a:t>
            </a:r>
            <a:r>
              <a:rPr lang="hr-HR" sz="1400" dirty="0" err="1">
                <a:highlight>
                  <a:srgbClr val="C0C0C0"/>
                </a:highlight>
              </a:rPr>
              <a:t>mil</a:t>
            </a:r>
            <a:r>
              <a:rPr lang="hr-HR" sz="1400" dirty="0">
                <a:highlight>
                  <a:srgbClr val="C0C0C0"/>
                </a:highlight>
              </a:rPr>
              <a:t>. kuna</a:t>
            </a:r>
            <a:endParaRPr lang="en-US" sz="14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9346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420888"/>
            <a:ext cx="7960961" cy="129614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33892" y="386104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Zadarske županije za 2021. godinu</a:t>
            </a:r>
            <a:br>
              <a:rPr lang="hr-HR" sz="2800" b="1" dirty="0"/>
            </a:br>
            <a:r>
              <a:rPr lang="hr-HR" sz="2800" b="1" dirty="0"/>
              <a:t> i projekcija za 2022. i 2023. godinu</a:t>
            </a:r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2647084469"/>
              </p:ext>
            </p:extLst>
          </p:nvPr>
        </p:nvGraphicFramePr>
        <p:xfrm>
          <a:off x="4620130" y="1412776"/>
          <a:ext cx="4366191" cy="413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3953393912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 Zadarske županije za 2021. godinu</a:t>
            </a:r>
            <a:br>
              <a:rPr lang="hr-HR" sz="2800" b="1" dirty="0"/>
            </a:br>
            <a:r>
              <a:rPr lang="hr-HR" sz="2800" b="1" dirty="0"/>
              <a:t> bez proračunskih korisnika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9" name="Dijagram 28"/>
          <p:cNvGraphicFramePr/>
          <p:nvPr>
            <p:extLst>
              <p:ext uri="{D42A27DB-BD31-4B8C-83A1-F6EECF244321}">
                <p14:modId xmlns:p14="http://schemas.microsoft.com/office/powerpoint/2010/main" val="3145858625"/>
              </p:ext>
            </p:extLst>
          </p:nvPr>
        </p:nvGraphicFramePr>
        <p:xfrm>
          <a:off x="2143128" y="1572270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688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Ukupni prihodi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2997716309"/>
              </p:ext>
            </p:extLst>
          </p:nvPr>
        </p:nvGraphicFramePr>
        <p:xfrm>
          <a:off x="5045115" y="2506293"/>
          <a:ext cx="4104456" cy="429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hr-HR" sz="1400" b="1" dirty="0"/>
              <a:t>Ukupni prihodi Proračuna Zadarske županije sastoje se od:</a:t>
            </a:r>
            <a:endParaRPr lang="hr-HR" sz="1400" dirty="0"/>
          </a:p>
          <a:p>
            <a:endParaRPr lang="hr-HR" sz="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izvora (višak/manjak)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716780" y="2178589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ukupnih prihoda</a:t>
            </a:r>
          </a:p>
          <a:p>
            <a:r>
              <a:rPr lang="hr-HR" sz="1100" b="1" dirty="0">
                <a:cs typeface="Arial" pitchFamily="34" charset="0"/>
              </a:rPr>
              <a:t>u Proračunu Zadarske županije za 2021. godinu</a:t>
            </a:r>
            <a:endParaRPr lang="vi-VN" sz="1100" b="1" dirty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82752"/>
              </p:ext>
            </p:extLst>
          </p:nvPr>
        </p:nvGraphicFramePr>
        <p:xfrm>
          <a:off x="251521" y="2479640"/>
          <a:ext cx="5328591" cy="346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25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/>
                        <a:t>(u</a:t>
                      </a:r>
                      <a:r>
                        <a:rPr lang="hr-HR" sz="1000" baseline="0" dirty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</a:t>
                      </a:r>
                      <a:r>
                        <a:rPr lang="hr-HR" sz="1000" baseline="0" dirty="0"/>
                        <a:t> 2020.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2021.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 21/20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Udio %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6  PRIHODI POSLOVANJA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1.319.458.817,11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1.417.909.183,17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107,46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97,72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79.250.000,00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82.400.000,00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103,97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/>
                        <a:t>63 POMOĆI IZ INOZ. I OD SUBJEKATA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550.732.215,12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586.179.922,10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106,44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9.811.191.04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12.119.736,00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123,53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0,84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 </a:t>
                      </a:r>
                      <a:r>
                        <a:rPr lang="hr-HR" sz="800" dirty="0"/>
                        <a:t>ADMIN. PRIST.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75.126.146,31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75.462.472,00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100,45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PROIZVODA I ROBE,</a:t>
                      </a:r>
                      <a:endParaRPr lang="hr-HR" sz="800" baseline="0" dirty="0"/>
                    </a:p>
                    <a:p>
                      <a:r>
                        <a:rPr lang="hr-HR" sz="800" baseline="0" dirty="0"/>
                        <a:t>      </a:t>
                      </a:r>
                      <a:r>
                        <a:rPr lang="hr-HR" sz="800" dirty="0"/>
                        <a:t>USLUGA I</a:t>
                      </a:r>
                      <a:r>
                        <a:rPr lang="hr-HR" sz="800" baseline="0" dirty="0"/>
                        <a:t> </a:t>
                      </a:r>
                      <a:r>
                        <a:rPr lang="hr-HR" sz="800" dirty="0"/>
                        <a:t>DONACIJA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54.396.236,98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57.118.952,85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105,01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3,94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67 PRIHODI</a:t>
                      </a:r>
                      <a:r>
                        <a:rPr lang="hr-HR" sz="800" baseline="0" dirty="0"/>
                        <a:t> IZ NADLEŽ. PRORAČUNA </a:t>
                      </a:r>
                    </a:p>
                    <a:p>
                      <a:r>
                        <a:rPr lang="hr-HR" sz="800" baseline="0" dirty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547.329.016,57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602.052.447,07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110,00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41,49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/>
                        <a:t>68 OSTALI PRIHODI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2.814.011,09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2.575.653,15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91.53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0,18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/>
                        <a:t>7  PRIHODI OD PRODAJE NEFIN.</a:t>
                      </a:r>
                      <a:r>
                        <a:rPr lang="hr-HR" sz="800" b="1" baseline="0" dirty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27.210.399,99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4.514.085,80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16,59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0,31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b="1" dirty="0"/>
                        <a:t>8  PRIMICI OD FIN. IMOVINE I</a:t>
                      </a:r>
                      <a:r>
                        <a:rPr lang="hr-HR" sz="800" b="1" baseline="0" dirty="0"/>
                        <a:t>  </a:t>
                      </a:r>
                      <a:r>
                        <a:rPr lang="hr-HR" sz="800" b="1" dirty="0"/>
                        <a:t>ZADUŽIVANJA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36.600.000,00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26.400.000,00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72,13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1,81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/>
                        <a:t>9</a:t>
                      </a:r>
                      <a:r>
                        <a:rPr lang="hr-HR" sz="800" b="1" baseline="0" dirty="0"/>
                        <a:t> VLASTITI IZVORI (VIŠAK/MANJAK)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-16.269.217,10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2.176.731,03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/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/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ukupnih prihoda Proračuna Zadarske županije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584919"/>
              </p:ext>
            </p:extLst>
          </p:nvPr>
        </p:nvGraphicFramePr>
        <p:xfrm>
          <a:off x="251520" y="5940478"/>
          <a:ext cx="5328590" cy="457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37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776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     1.367.000.000,00</a:t>
                      </a:r>
                    </a:p>
                    <a:p>
                      <a:pPr algn="r"/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1.451.000.000,00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106,14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FDAF8A7A-D756-405B-86AB-6D1FDAEB3EF4}"/>
              </a:ext>
            </a:extLst>
          </p:cNvPr>
          <p:cNvCxnSpPr>
            <a:cxnSpLocks/>
          </p:cNvCxnSpPr>
          <p:nvPr/>
        </p:nvCxnSpPr>
        <p:spPr>
          <a:xfrm>
            <a:off x="8604448" y="4005064"/>
            <a:ext cx="0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r>
              <a:rPr lang="hr-HR" sz="2800" b="1" dirty="0"/>
              <a:t>Ukupni rashodi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664052"/>
              </p:ext>
            </p:extLst>
          </p:nvPr>
        </p:nvGraphicFramePr>
        <p:xfrm>
          <a:off x="5220072" y="29249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/>
              <a:t>Ukupni rashodi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poslovanja                                                </a:t>
            </a:r>
            <a:r>
              <a:rPr lang="hr-HR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ukupnih rashoda u Proračunu Zadarske županije za 2021.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89081"/>
              </p:ext>
            </p:extLst>
          </p:nvPr>
        </p:nvGraphicFramePr>
        <p:xfrm>
          <a:off x="428617" y="2940740"/>
          <a:ext cx="4788023" cy="339067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39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/>
                        <a:t>(u</a:t>
                      </a:r>
                      <a:r>
                        <a:rPr lang="hr-HR" sz="1000" baseline="0" dirty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2020.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2021.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 20/19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Udio 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3  RASHODI POSLOVANJA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1.128.988.011,29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1.264.856.748,41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112,03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87,17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688.402.503,32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750.604.934,15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109,04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51,73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365.415.310,14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394.626.661,50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107,99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27,20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3.686.880,07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2.063.688,90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55,97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5.418.747,76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4.185.000,00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77,23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/>
                        <a:t>36 POMOĆI DANE</a:t>
                      </a:r>
                      <a:r>
                        <a:rPr lang="hr-HR" sz="800" u="none" strike="noStrike" baseline="0" dirty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28.851.825,18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67.573.171,53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234,21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4,67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/>
                        <a:t>      </a:t>
                      </a:r>
                      <a:r>
                        <a:rPr lang="hr-HR" sz="800" u="none" strike="noStrike" dirty="0"/>
                        <a:t>OD</a:t>
                      </a:r>
                      <a:r>
                        <a:rPr lang="hr-HR" sz="800" u="none" strike="noStrike" baseline="0" dirty="0"/>
                        <a:t> OSIGURANJA I DR. NAKNADE</a:t>
                      </a:r>
                      <a:endParaRPr lang="hr-H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17.622.343,72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21.628.028,00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122,73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19.590.401,10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24.175.264,33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123,40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b="1" dirty="0"/>
                        <a:t>4  RASHODI ZA NABAVU</a:t>
                      </a:r>
                    </a:p>
                    <a:p>
                      <a:r>
                        <a:rPr lang="hr-HR" sz="800" b="1" baseline="0" dirty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236.877.351,71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176.612.914,59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74,56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12,17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/>
                        <a:t>5  IZDACI ZA FINANCIJSKU</a:t>
                      </a:r>
                      <a:r>
                        <a:rPr lang="pl-PL" sz="800" b="1" u="none" strike="noStrike" baseline="0" dirty="0"/>
                        <a:t> IMOVINU I</a:t>
                      </a:r>
                    </a:p>
                    <a:p>
                      <a:pPr algn="l" rtl="0" fontAlgn="ctr"/>
                      <a:r>
                        <a:rPr lang="pl-PL" sz="800" b="1" u="none" strike="noStrike" baseline="0" dirty="0"/>
                        <a:t>    OTPLATU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1.134.637,00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9.530.337,00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839,95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0,75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1.367.000.000,00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1.451.000.000,00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106,14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ukupnih rashoda Proračuna Zadarske županije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29600" cy="2280974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000" b="1" u="sng" dirty="0">
                <a:solidFill>
                  <a:schemeClr val="tx2">
                    <a:lumMod val="75000"/>
                  </a:schemeClr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Osnovne škole osim onih na području grada Zadra - 27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Sve srednje škole – 19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Srednjoškolski đački dom Zadar - 1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Sve ustanove u zdravstvu i Dom za starije i nemoćne - 7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Kazalište lutaka, Narodni muzej - 2 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Zavod za prostorno uređenje, JU Natura </a:t>
            </a:r>
            <a:r>
              <a:rPr lang="hr-HR" sz="2000" b="1" dirty="0" err="1">
                <a:solidFill>
                  <a:schemeClr val="tx2">
                    <a:lumMod val="75000"/>
                  </a:schemeClr>
                </a:solidFill>
              </a:rPr>
              <a:t>jadera</a:t>
            </a:r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 - 2 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ZADRA, AGRRA, INOVACIJA - 3</a:t>
            </a:r>
          </a:p>
          <a:p>
            <a:r>
              <a:rPr lang="hr-HR" sz="2000" b="1" dirty="0">
                <a:solidFill>
                  <a:schemeClr val="tx2">
                    <a:lumMod val="75000"/>
                  </a:schemeClr>
                </a:solidFill>
              </a:rPr>
              <a:t>Vijeća nacionalnih manjina (albanska, bošnjačka, srpska) - 3</a:t>
            </a:r>
          </a:p>
          <a:p>
            <a:endParaRPr lang="hr-HR" sz="2000" dirty="0"/>
          </a:p>
          <a:p>
            <a:pPr>
              <a:buNone/>
            </a:pPr>
            <a:endParaRPr lang="hr-HR" sz="2000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prstClr val="black"/>
                </a:solidFill>
              </a:rPr>
              <a:t>Zadarska županija ima 64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1877437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 ukupno planiranih prihoda i primitaka (bez vlastitih izvora/viška), 1.189,8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mlrd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. kuna ili 78,23% odnosi se na proračunske korisnike Zadarske županije: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ustanove u zdravstvu i Dom za starije i nemoćne – 774,3 mil. kuna (7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srednje škole i Srednjoškolski đački dom – 204 mil. kuna (20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osnovne škole – 154,7 mil. kuna (27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ostali korisnici Sustava riznice – 56,8 mil. kuna (AGRRA, Inovacija, Natura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Jadera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, Zavod za prostorno uređenje, Zadra Nova, Narodni muzej i Kazalište lutaka).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9496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37065"/>
              </p:ext>
            </p:extLst>
          </p:nvPr>
        </p:nvGraphicFramePr>
        <p:xfrm>
          <a:off x="132762" y="1874210"/>
          <a:ext cx="4392488" cy="3494701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6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2020.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2021. 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/>
                        <a:t> 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48.264.964,37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53.259.072,87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kultura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401.449.878,68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459.541.587,64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sv-SE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socijaln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sv-SE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skrb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udruge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776.845.533,89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789.639.821,61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uređenje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 okoliša i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komunalni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14.937.358,72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21.840.482,59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noProof="0" dirty="0"/>
                        <a:t>  6.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Gospodarstvo, turizam,</a:t>
                      </a:r>
                      <a:r>
                        <a:rPr lang="hr-HR" sz="9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infrastruktura i  EU fondovi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67.422.279,47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69.459.237,49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7.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Poljoprivreda, ribarstvo, </a:t>
                      </a:r>
                      <a:r>
                        <a:rPr lang="hr-HR" sz="900" b="1" u="none" strike="noStrike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ribarstvo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ruralni i otočni razvoj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34.030.924,87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30.359.181,00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8.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Pomorsko dobro, more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5.215.500,00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8.090.000,00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dirty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i zajednički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8.051.185,00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8.204.600,00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/>
                        <a:t> </a:t>
                      </a:r>
                      <a:r>
                        <a:rPr lang="en-US" sz="900" b="1" u="none" strike="noStrike" dirty="0"/>
                        <a:t>1</a:t>
                      </a:r>
                      <a:r>
                        <a:rPr lang="hr-HR" sz="900" b="1" u="none" strike="noStrike" dirty="0"/>
                        <a:t>0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 nabava i upravljanje</a:t>
                      </a:r>
                      <a:r>
                        <a:rPr lang="pl-PL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8.357.375,00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8.056.016,80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/>
                        <a:t>  </a:t>
                      </a:r>
                      <a:r>
                        <a:rPr lang="en-US" sz="900" b="1" u="none" strike="noStrike" dirty="0"/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1.367.000.000,00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1.451.000.000,00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106,14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98461" y="5805656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>
                <a:cs typeface="Arial" pitchFamily="34" charset="0"/>
              </a:rPr>
              <a:t>   </a:t>
            </a:r>
            <a:endParaRPr lang="hr-HR" sz="1100" b="1" dirty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65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580161769"/>
              </p:ext>
            </p:extLst>
          </p:nvPr>
        </p:nvGraphicFramePr>
        <p:xfrm>
          <a:off x="4658012" y="1893368"/>
          <a:ext cx="4392487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Pravokutnik 109"/>
          <p:cNvSpPr/>
          <p:nvPr/>
        </p:nvSpPr>
        <p:spPr>
          <a:xfrm>
            <a:off x="132762" y="1356202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organizacijskoj klasifikaciji</a:t>
            </a:r>
            <a:endParaRPr lang="hr-HR" sz="1100" dirty="0"/>
          </a:p>
        </p:txBody>
      </p:sp>
      <p:sp>
        <p:nvSpPr>
          <p:cNvPr id="111" name="Pravokutnik 110"/>
          <p:cNvSpPr/>
          <p:nvPr/>
        </p:nvSpPr>
        <p:spPr>
          <a:xfrm>
            <a:off x="5436096" y="1240065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3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organizacijskoj klasifikaciji u Proračunu Zadarske županije za 2021. godinu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51520" y="508991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730008" y="132011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1073226631"/>
              </p:ext>
            </p:extLst>
          </p:nvPr>
        </p:nvGraphicFramePr>
        <p:xfrm>
          <a:off x="4355976" y="1914210"/>
          <a:ext cx="4680520" cy="37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80404"/>
              </p:ext>
            </p:extLst>
          </p:nvPr>
        </p:nvGraphicFramePr>
        <p:xfrm>
          <a:off x="107504" y="1945268"/>
          <a:ext cx="4176464" cy="3246317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9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2020.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2021</a:t>
                      </a:r>
                      <a:r>
                        <a:rPr lang="hr-HR" sz="900" b="0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900" b="0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67.607.624,37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73.239.189,67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108,33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Javni red i sigurnost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1.484.985,00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2.947.997,00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>
                          <a:effectLst/>
                          <a:latin typeface="Arial"/>
                        </a:rPr>
                        <a:t>198,52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34.740.507,73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31.196.086,00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89,80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Zaštita okoliša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8.932.368,90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16.278.982,59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182,25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82.785.722,42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79.480.546,49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96,01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742.162.346,59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753.710.427,61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101,56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noProof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17.478.654,06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16.683.288,00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95,45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noProof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377.524.315,63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441.548.368,64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116,96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Socijalna zaštita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34.283.475,30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35.915.114,00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104,76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1.367.000.000,00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1.451.000.000,00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106,14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Pravokutnik 12"/>
          <p:cNvSpPr/>
          <p:nvPr/>
        </p:nvSpPr>
        <p:spPr>
          <a:xfrm>
            <a:off x="132762" y="1356202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4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Plan rashoda i izdataka po funkcijskoj klasifikaciji</a:t>
            </a:r>
            <a:endParaRPr lang="hr-HR" sz="1100" dirty="0"/>
          </a:p>
        </p:txBody>
      </p:sp>
      <p:sp>
        <p:nvSpPr>
          <p:cNvPr id="14" name="Pravokutnik 13"/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4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rashoda i izdataka po funkcijskoj klasifikaciji u Proračunu Zadarske županije za 2021. godinu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331640" y="260648"/>
            <a:ext cx="56166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b="1" dirty="0"/>
              <a:t>Planirani rashodi po nositeljima projekata u 2021. godini</a:t>
            </a:r>
            <a:endParaRPr lang="hr-HR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05490"/>
              </p:ext>
            </p:extLst>
          </p:nvPr>
        </p:nvGraphicFramePr>
        <p:xfrm>
          <a:off x="827583" y="1340774"/>
          <a:ext cx="7235874" cy="4785396"/>
        </p:xfrm>
        <a:graphic>
          <a:graphicData uri="http://schemas.openxmlformats.org/drawingml/2006/table">
            <a:tbl>
              <a:tblPr firstRow="1" firstCol="1" bandRow="1"/>
              <a:tblGrid>
                <a:gridCol w="241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 PROJEKTA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426.400,00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567.000,00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761.900,00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911.980,00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HUBS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332.500,00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472.000,00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1.139.400,00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2.580.000,00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SuDjeluj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#nauči#primjeni#promjeni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128.333,00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Lov na znanje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Bokun ure kulture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75.833,00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TRACK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8.810.346,00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7.603.883,00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usluga inf. i pov. MSP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402.320,00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8.016.703,00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778.760,00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Amor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26.292,50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492.310,00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552.986,00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455.574,00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Dubrava - Hanzina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607.750,00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0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2.913.672,50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191" marR="581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9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15989</TotalTime>
  <Words>2501</Words>
  <Application>Microsoft Office PowerPoint</Application>
  <PresentationFormat>Prikaz na zaslonu (4:3)</PresentationFormat>
  <Paragraphs>724</Paragraphs>
  <Slides>18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Arial</vt:lpstr>
      <vt:lpstr>Calibri</vt:lpstr>
      <vt:lpstr>Gabriola</vt:lpstr>
      <vt:lpstr>Symbol</vt:lpstr>
      <vt:lpstr>Times New Roman</vt:lpstr>
      <vt:lpstr>Wingdings</vt:lpstr>
      <vt:lpstr>Office tema</vt:lpstr>
      <vt:lpstr> REPUBLIKA HRVATSKA ZADARSKA ŽUPANIJA  PRORAČUN ZADARSKE ŽUPANIJE ZA 2021. GODINU I PROJEKCIJA ZA 2022. i 2023. GODINU - vodič za građane - </vt:lpstr>
      <vt:lpstr>Proračun Zadarske županije za 2021. godinu  i projekcija za 2022. i 2023. godinu</vt:lpstr>
      <vt:lpstr>Proračun Zadarske županije za 2021. godinu  bez proračunskih korisnika</vt:lpstr>
      <vt:lpstr>Ukupni prihodi Proračuna Zadarske županije</vt:lpstr>
      <vt:lpstr>Ukupni rashodi proračuna Zadarske županije</vt:lpstr>
      <vt:lpstr>Proračunski korisnici Zadarske županije</vt:lpstr>
      <vt:lpstr>  </vt:lpstr>
      <vt:lpstr>  </vt:lpstr>
      <vt:lpstr>PowerPoint prezentacija</vt:lpstr>
      <vt:lpstr>PowerPoint prezentacija</vt:lpstr>
      <vt:lpstr> Planirani rashodi po nositeljima projekata u 2021. godini </vt:lpstr>
      <vt:lpstr> Planirani rashodi po nositeljima projekata u 2021. godini </vt:lpstr>
      <vt:lpstr>Bitne komponente proračuna</vt:lpstr>
      <vt:lpstr> Razvojna komponenta  86 aktivnih projekata (226,5 mil. kuna) </vt:lpstr>
      <vt:lpstr> Socijalna i demografska komponenta  </vt:lpstr>
      <vt:lpstr> Gospodarska komponenta  </vt:lpstr>
      <vt:lpstr>Kultura i šport (ukupno iz proračuna 16,6 mil. kuna)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REPUBLIKA HRVATSKA ZADARSKA ŽUPANIJA  PRORAČUN ZADARSKE ŽUPANIJE ZA 2018. GODINU I PROJEKCIJE ZA 2019. i 2020. GODINU - vodič za građane - </dc:title>
  <dc:creator>Katarina</dc:creator>
  <cp:lastModifiedBy>Iva Vanjak</cp:lastModifiedBy>
  <cp:revision>1511</cp:revision>
  <cp:lastPrinted>2020-11-26T10:22:40Z</cp:lastPrinted>
  <dcterms:created xsi:type="dcterms:W3CDTF">2014-10-06T07:52:48Z</dcterms:created>
  <dcterms:modified xsi:type="dcterms:W3CDTF">2020-11-26T10:29:14Z</dcterms:modified>
</cp:coreProperties>
</file>