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  <p:sldId id="259" r:id="rId4"/>
    <p:sldId id="263" r:id="rId5"/>
    <p:sldId id="262" r:id="rId6"/>
    <p:sldId id="268" r:id="rId7"/>
    <p:sldId id="265" r:id="rId8"/>
    <p:sldId id="266" r:id="rId9"/>
  </p:sldIdLst>
  <p:sldSz cx="9144000" cy="6858000" type="screen4x3"/>
  <p:notesSz cx="6735763" cy="9866313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ED9D"/>
    <a:srgbClr val="660066"/>
    <a:srgbClr val="FFFF99"/>
    <a:srgbClr val="2E3917"/>
    <a:srgbClr val="CC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77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FD564FF-0A4A-4748-A4C5-AE35685B15E8}" type="doc">
      <dgm:prSet loTypeId="urn:microsoft.com/office/officeart/2005/8/layout/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B9F8CFFC-BE7C-4FEB-AD89-DC2F27CA011E}">
      <dgm:prSet phldrT="[Tekst]" custT="1"/>
      <dgm:spPr>
        <a:solidFill>
          <a:srgbClr val="002060"/>
        </a:solidFill>
        <a:ln>
          <a:solidFill>
            <a:srgbClr val="002060"/>
          </a:solidFill>
        </a:ln>
      </dgm:spPr>
      <dgm:t>
        <a:bodyPr/>
        <a:lstStyle/>
        <a:p>
          <a:pPr algn="ctr"/>
          <a:r>
            <a:rPr lang="hr-HR" sz="1100" b="1" dirty="0">
              <a:latin typeface="+mj-lt"/>
              <a:cs typeface="Times New Roman" pitchFamily="18" charset="0"/>
            </a:rPr>
            <a:t>UO za proračun </a:t>
          </a:r>
        </a:p>
        <a:p>
          <a:pPr algn="ctr"/>
          <a:r>
            <a:rPr lang="hr-HR" sz="1100" b="1" dirty="0">
              <a:latin typeface="+mj-lt"/>
              <a:cs typeface="Times New Roman" pitchFamily="18" charset="0"/>
            </a:rPr>
            <a:t>i financije  </a:t>
          </a:r>
          <a:endParaRPr lang="hr-HR" sz="1100" dirty="0">
            <a:latin typeface="+mj-lt"/>
            <a:cs typeface="Times New Roman" pitchFamily="18" charset="0"/>
          </a:endParaRPr>
        </a:p>
      </dgm:t>
    </dgm:pt>
    <dgm:pt modelId="{725D7DDB-B4BD-46FE-8500-5236FC4C6620}" type="parTrans" cxnId="{A02F8156-6FEA-46ED-9772-72EC07DE36A0}">
      <dgm:prSet/>
      <dgm:spPr/>
      <dgm:t>
        <a:bodyPr/>
        <a:lstStyle/>
        <a:p>
          <a:endParaRPr lang="hr-HR"/>
        </a:p>
      </dgm:t>
    </dgm:pt>
    <dgm:pt modelId="{E5D12150-D4DD-4052-BE85-BEF4D28DD2C7}" type="sibTrans" cxnId="{A02F8156-6FEA-46ED-9772-72EC07DE36A0}">
      <dgm:prSet/>
      <dgm:spPr/>
      <dgm:t>
        <a:bodyPr/>
        <a:lstStyle/>
        <a:p>
          <a:endParaRPr lang="hr-HR"/>
        </a:p>
      </dgm:t>
    </dgm:pt>
    <dgm:pt modelId="{AF41D6FD-9D71-44B0-BD44-5D32136FD868}">
      <dgm:prSet phldrT="[Tekst]" custT="1"/>
      <dgm:spPr>
        <a:solidFill>
          <a:srgbClr val="002060"/>
        </a:solidFill>
      </dgm:spPr>
      <dgm:t>
        <a:bodyPr/>
        <a:lstStyle/>
        <a:p>
          <a:pPr algn="ctr"/>
          <a:endParaRPr lang="hr-HR" sz="1000" b="1" dirty="0">
            <a:latin typeface="Times New Roman" pitchFamily="18" charset="0"/>
            <a:cs typeface="Times New Roman" pitchFamily="18" charset="0"/>
          </a:endParaRPr>
        </a:p>
        <a:p>
          <a:pPr algn="ctr"/>
          <a:r>
            <a:rPr lang="hr-HR" sz="1200" b="1" dirty="0">
              <a:latin typeface="+mj-lt"/>
              <a:cs typeface="Times New Roman" pitchFamily="18" charset="0"/>
            </a:rPr>
            <a:t>Župan</a:t>
          </a:r>
        </a:p>
      </dgm:t>
    </dgm:pt>
    <dgm:pt modelId="{138F218A-A2BC-4381-9FE7-208FED173B05}" type="parTrans" cxnId="{271297EA-D3CB-49EE-860A-928755D151B6}">
      <dgm:prSet/>
      <dgm:spPr/>
      <dgm:t>
        <a:bodyPr/>
        <a:lstStyle/>
        <a:p>
          <a:endParaRPr lang="hr-HR"/>
        </a:p>
      </dgm:t>
    </dgm:pt>
    <dgm:pt modelId="{B54D82E9-60EB-45DF-8A77-6F5DF380F4F0}" type="sibTrans" cxnId="{271297EA-D3CB-49EE-860A-928755D151B6}">
      <dgm:prSet/>
      <dgm:spPr/>
      <dgm:t>
        <a:bodyPr/>
        <a:lstStyle/>
        <a:p>
          <a:endParaRPr lang="hr-HR"/>
        </a:p>
      </dgm:t>
    </dgm:pt>
    <dgm:pt modelId="{F110F8DB-D61A-481F-AF21-E8D85AC91EA2}">
      <dgm:prSet phldrT="[Tekst]" custT="1"/>
      <dgm:spPr>
        <a:solidFill>
          <a:srgbClr val="002060"/>
        </a:solidFill>
      </dgm:spPr>
      <dgm:t>
        <a:bodyPr/>
        <a:lstStyle/>
        <a:p>
          <a:pPr algn="ctr"/>
          <a:r>
            <a:rPr lang="hr-HR" sz="1100" b="1" dirty="0">
              <a:latin typeface="+mj-lt"/>
              <a:cs typeface="Times New Roman" pitchFamily="18" charset="0"/>
            </a:rPr>
            <a:t>Odbor za financije i proračun</a:t>
          </a:r>
        </a:p>
      </dgm:t>
    </dgm:pt>
    <dgm:pt modelId="{8779E93A-72A1-405A-A0F1-6E887650F58B}" type="parTrans" cxnId="{E3144B69-62B2-475A-8E8A-DF8D91948906}">
      <dgm:prSet/>
      <dgm:spPr/>
      <dgm:t>
        <a:bodyPr/>
        <a:lstStyle/>
        <a:p>
          <a:endParaRPr lang="hr-HR"/>
        </a:p>
      </dgm:t>
    </dgm:pt>
    <dgm:pt modelId="{F01864DC-08D4-4D55-9B60-8C8A8972BAB9}" type="sibTrans" cxnId="{E3144B69-62B2-475A-8E8A-DF8D91948906}">
      <dgm:prSet/>
      <dgm:spPr/>
      <dgm:t>
        <a:bodyPr/>
        <a:lstStyle/>
        <a:p>
          <a:endParaRPr lang="hr-HR"/>
        </a:p>
      </dgm:t>
    </dgm:pt>
    <dgm:pt modelId="{23E4D2D5-9670-4644-96DC-EA4822E07372}">
      <dgm:prSet phldrT="[Tekst]" custT="1"/>
      <dgm:spPr/>
      <dgm:t>
        <a:bodyPr/>
        <a:lstStyle/>
        <a:p>
          <a:r>
            <a:rPr lang="hr-HR" sz="1100" dirty="0"/>
            <a:t> </a:t>
          </a:r>
          <a:r>
            <a:rPr lang="hr-HR" sz="1150" dirty="0">
              <a:latin typeface="+mj-lt"/>
              <a:cs typeface="Times New Roman" pitchFamily="18" charset="0"/>
            </a:rPr>
            <a:t>Prije održavanja javne sjednice Županijske skupštine raspravlja o Prijedlogu proračuna.</a:t>
          </a:r>
        </a:p>
      </dgm:t>
    </dgm:pt>
    <dgm:pt modelId="{D669787B-20A4-4510-AC02-721D4564DF05}" type="parTrans" cxnId="{DBB514EF-4294-4A03-AD48-A09E9CAA6DC8}">
      <dgm:prSet/>
      <dgm:spPr/>
      <dgm:t>
        <a:bodyPr/>
        <a:lstStyle/>
        <a:p>
          <a:endParaRPr lang="hr-HR"/>
        </a:p>
      </dgm:t>
    </dgm:pt>
    <dgm:pt modelId="{F848E58F-4A85-4E9E-A3F3-4B8724800FBB}" type="sibTrans" cxnId="{DBB514EF-4294-4A03-AD48-A09E9CAA6DC8}">
      <dgm:prSet/>
      <dgm:spPr/>
      <dgm:t>
        <a:bodyPr/>
        <a:lstStyle/>
        <a:p>
          <a:endParaRPr lang="hr-HR"/>
        </a:p>
      </dgm:t>
    </dgm:pt>
    <dgm:pt modelId="{7EB55C74-9F2D-47E6-9881-3DF0A6C253B5}">
      <dgm:prSet phldrT="[Tekst]"/>
      <dgm:spPr>
        <a:solidFill>
          <a:srgbClr val="002060"/>
        </a:solidFill>
      </dgm:spPr>
      <dgm:t>
        <a:bodyPr/>
        <a:lstStyle/>
        <a:p>
          <a:pPr algn="ctr"/>
          <a:r>
            <a:rPr lang="hr-HR" b="1" dirty="0">
              <a:latin typeface="+mj-lt"/>
              <a:cs typeface="Times New Roman" pitchFamily="18" charset="0"/>
            </a:rPr>
            <a:t>Županijska skupština</a:t>
          </a:r>
        </a:p>
      </dgm:t>
    </dgm:pt>
    <dgm:pt modelId="{6FF70E82-2816-434B-854E-13978C9384AC}" type="parTrans" cxnId="{37F594EF-5855-4A94-8A7B-2714F9E7E66F}">
      <dgm:prSet/>
      <dgm:spPr/>
      <dgm:t>
        <a:bodyPr/>
        <a:lstStyle/>
        <a:p>
          <a:endParaRPr lang="hr-HR"/>
        </a:p>
      </dgm:t>
    </dgm:pt>
    <dgm:pt modelId="{2133A691-B818-4D76-B70E-EB067C5FEEDE}" type="sibTrans" cxnId="{37F594EF-5855-4A94-8A7B-2714F9E7E66F}">
      <dgm:prSet/>
      <dgm:spPr/>
      <dgm:t>
        <a:bodyPr/>
        <a:lstStyle/>
        <a:p>
          <a:endParaRPr lang="hr-HR"/>
        </a:p>
      </dgm:t>
    </dgm:pt>
    <dgm:pt modelId="{2489F3F1-F205-44F5-9EF8-6CF3AAB23264}">
      <dgm:prSet phldrT="[Tekst]" custT="1"/>
      <dgm:spPr/>
      <dgm:t>
        <a:bodyPr/>
        <a:lstStyle/>
        <a:p>
          <a:r>
            <a:rPr lang="hr-HR" sz="1100" dirty="0"/>
            <a:t> </a:t>
          </a:r>
          <a:r>
            <a:rPr lang="hr-HR" sz="1150" dirty="0">
              <a:latin typeface="+mj-lt"/>
              <a:cs typeface="Times New Roman" pitchFamily="18" charset="0"/>
            </a:rPr>
            <a:t>Raspravlja o Prijedlogu proračuna.</a:t>
          </a:r>
        </a:p>
      </dgm:t>
    </dgm:pt>
    <dgm:pt modelId="{361693FE-3281-4738-96C0-62647F7B543B}" type="parTrans" cxnId="{B89E2D28-1C61-4E9A-B57C-C436A820CEEA}">
      <dgm:prSet/>
      <dgm:spPr/>
      <dgm:t>
        <a:bodyPr/>
        <a:lstStyle/>
        <a:p>
          <a:endParaRPr lang="hr-HR"/>
        </a:p>
      </dgm:t>
    </dgm:pt>
    <dgm:pt modelId="{429610AA-1094-4DB2-8F68-5F2DA5B56983}" type="sibTrans" cxnId="{B89E2D28-1C61-4E9A-B57C-C436A820CEEA}">
      <dgm:prSet/>
      <dgm:spPr/>
      <dgm:t>
        <a:bodyPr/>
        <a:lstStyle/>
        <a:p>
          <a:endParaRPr lang="hr-HR"/>
        </a:p>
      </dgm:t>
    </dgm:pt>
    <dgm:pt modelId="{7C770DD7-C08A-4A88-A0EC-554D0FBE48FE}">
      <dgm:prSet custT="1"/>
      <dgm:spPr>
        <a:solidFill>
          <a:srgbClr val="002060"/>
        </a:solidFill>
      </dgm:spPr>
      <dgm:t>
        <a:bodyPr/>
        <a:lstStyle/>
        <a:p>
          <a:pPr algn="ctr"/>
          <a:endParaRPr lang="hr-HR" sz="1100" b="1" dirty="0">
            <a:latin typeface="Times New Roman" pitchFamily="18" charset="0"/>
            <a:cs typeface="Times New Roman" pitchFamily="18" charset="0"/>
          </a:endParaRPr>
        </a:p>
        <a:p>
          <a:pPr algn="ctr"/>
          <a:r>
            <a:rPr lang="hr-HR" sz="1200" b="1" dirty="0">
              <a:latin typeface="+mj-lt"/>
              <a:cs typeface="Times New Roman" pitchFamily="18" charset="0"/>
            </a:rPr>
            <a:t>Javna objava</a:t>
          </a:r>
        </a:p>
      </dgm:t>
    </dgm:pt>
    <dgm:pt modelId="{822684DE-6525-4539-9DB5-07372B060058}" type="parTrans" cxnId="{A69CC4E4-551A-451C-8EE9-2C5288C69E83}">
      <dgm:prSet/>
      <dgm:spPr/>
      <dgm:t>
        <a:bodyPr/>
        <a:lstStyle/>
        <a:p>
          <a:endParaRPr lang="hr-HR"/>
        </a:p>
      </dgm:t>
    </dgm:pt>
    <dgm:pt modelId="{02DD3A37-0F82-47D6-889C-3D53A942A278}" type="sibTrans" cxnId="{A69CC4E4-551A-451C-8EE9-2C5288C69E83}">
      <dgm:prSet/>
      <dgm:spPr/>
      <dgm:t>
        <a:bodyPr/>
        <a:lstStyle/>
        <a:p>
          <a:endParaRPr lang="hr-HR"/>
        </a:p>
      </dgm:t>
    </dgm:pt>
    <dgm:pt modelId="{67BF9970-C5AB-42EF-9955-8943D40D115E}">
      <dgm:prSet custT="1"/>
      <dgm:spPr/>
      <dgm:t>
        <a:bodyPr/>
        <a:lstStyle/>
        <a:p>
          <a:r>
            <a:rPr lang="hr-HR" sz="1150" dirty="0">
              <a:latin typeface="+mj-lt"/>
              <a:cs typeface="Times New Roman" pitchFamily="18" charset="0"/>
            </a:rPr>
            <a:t>Izrađuje Nacrt prijedloga proračuna za proračunsku i projekcije za sljedeće dvije godine.</a:t>
          </a:r>
        </a:p>
      </dgm:t>
    </dgm:pt>
    <dgm:pt modelId="{B26B9B2E-CD11-4506-AC8E-521D792E0E1C}" type="parTrans" cxnId="{4B792FDE-D994-4CAE-9D94-010E09FCEB4E}">
      <dgm:prSet/>
      <dgm:spPr/>
      <dgm:t>
        <a:bodyPr/>
        <a:lstStyle/>
        <a:p>
          <a:endParaRPr lang="hr-HR"/>
        </a:p>
      </dgm:t>
    </dgm:pt>
    <dgm:pt modelId="{89F25A86-C3F0-443A-A82E-DBB3CA2FD61E}" type="sibTrans" cxnId="{4B792FDE-D994-4CAE-9D94-010E09FCEB4E}">
      <dgm:prSet/>
      <dgm:spPr/>
      <dgm:t>
        <a:bodyPr/>
        <a:lstStyle/>
        <a:p>
          <a:endParaRPr lang="hr-HR"/>
        </a:p>
      </dgm:t>
    </dgm:pt>
    <dgm:pt modelId="{7E4CD478-5761-4502-AC01-070641115521}">
      <dgm:prSet custT="1"/>
      <dgm:spPr/>
      <dgm:t>
        <a:bodyPr/>
        <a:lstStyle/>
        <a:p>
          <a:r>
            <a:rPr lang="hr-HR" sz="1100" dirty="0">
              <a:latin typeface="+mj-lt"/>
            </a:rPr>
            <a:t> </a:t>
          </a:r>
          <a:r>
            <a:rPr lang="hr-HR" sz="1150" dirty="0">
              <a:latin typeface="+mj-lt"/>
              <a:cs typeface="Times New Roman" pitchFamily="18" charset="0"/>
            </a:rPr>
            <a:t>Dostavlja ih županu na donošenje do 15. studenog tekuće godine.</a:t>
          </a:r>
        </a:p>
      </dgm:t>
    </dgm:pt>
    <dgm:pt modelId="{82205C9B-821D-4E16-8135-53821DBC6570}" type="parTrans" cxnId="{B6557203-2AAC-4A7D-BD59-5C9A55E595F5}">
      <dgm:prSet/>
      <dgm:spPr/>
      <dgm:t>
        <a:bodyPr/>
        <a:lstStyle/>
        <a:p>
          <a:endParaRPr lang="hr-HR"/>
        </a:p>
      </dgm:t>
    </dgm:pt>
    <dgm:pt modelId="{983B8532-0831-4E2B-A566-4AB7781713FE}" type="sibTrans" cxnId="{B6557203-2AAC-4A7D-BD59-5C9A55E595F5}">
      <dgm:prSet/>
      <dgm:spPr/>
      <dgm:t>
        <a:bodyPr/>
        <a:lstStyle/>
        <a:p>
          <a:endParaRPr lang="hr-HR"/>
        </a:p>
      </dgm:t>
    </dgm:pt>
    <dgm:pt modelId="{45A1F0E9-BF57-4DF1-BF9D-0B9A5AACCC3A}">
      <dgm:prSet custT="1"/>
      <dgm:spPr/>
      <dgm:t>
        <a:bodyPr/>
        <a:lstStyle/>
        <a:p>
          <a:r>
            <a:rPr lang="hr-HR" sz="1100" dirty="0"/>
            <a:t> </a:t>
          </a:r>
          <a:r>
            <a:rPr lang="hr-HR" sz="1150" dirty="0">
              <a:latin typeface="+mj-lt"/>
              <a:cs typeface="Times New Roman" pitchFamily="18" charset="0"/>
            </a:rPr>
            <a:t>Raspravlja o Nacrtu prijedloga proračuna.</a:t>
          </a:r>
        </a:p>
      </dgm:t>
    </dgm:pt>
    <dgm:pt modelId="{CE9CD62F-0C3A-493C-9D18-BBC679696776}" type="parTrans" cxnId="{B248BFC1-6A10-4255-A11B-992200507895}">
      <dgm:prSet/>
      <dgm:spPr/>
      <dgm:t>
        <a:bodyPr/>
        <a:lstStyle/>
        <a:p>
          <a:endParaRPr lang="hr-HR"/>
        </a:p>
      </dgm:t>
    </dgm:pt>
    <dgm:pt modelId="{53D1E828-F746-454A-94D1-5884529BB861}" type="sibTrans" cxnId="{B248BFC1-6A10-4255-A11B-992200507895}">
      <dgm:prSet/>
      <dgm:spPr/>
      <dgm:t>
        <a:bodyPr/>
        <a:lstStyle/>
        <a:p>
          <a:endParaRPr lang="hr-HR"/>
        </a:p>
      </dgm:t>
    </dgm:pt>
    <dgm:pt modelId="{218ED6E3-C662-49E0-8FDC-58DBB481C195}">
      <dgm:prSet custT="1"/>
      <dgm:spPr/>
      <dgm:t>
        <a:bodyPr/>
        <a:lstStyle/>
        <a:p>
          <a:r>
            <a:rPr lang="hr-HR" sz="1150" dirty="0">
              <a:latin typeface="+mj-lt"/>
              <a:cs typeface="Times New Roman" pitchFamily="18" charset="0"/>
            </a:rPr>
            <a:t> Utvrđuje moguće izmjene.</a:t>
          </a:r>
        </a:p>
      </dgm:t>
    </dgm:pt>
    <dgm:pt modelId="{4F1C177B-6274-47A5-8CFC-B85ABB2E2449}" type="parTrans" cxnId="{94BA71DD-170E-404C-B937-54030376F64E}">
      <dgm:prSet/>
      <dgm:spPr/>
      <dgm:t>
        <a:bodyPr/>
        <a:lstStyle/>
        <a:p>
          <a:endParaRPr lang="hr-HR"/>
        </a:p>
      </dgm:t>
    </dgm:pt>
    <dgm:pt modelId="{5757FBCD-81A6-4BD8-97D7-34CE1ABFE51F}" type="sibTrans" cxnId="{94BA71DD-170E-404C-B937-54030376F64E}">
      <dgm:prSet/>
      <dgm:spPr/>
      <dgm:t>
        <a:bodyPr/>
        <a:lstStyle/>
        <a:p>
          <a:endParaRPr lang="hr-HR"/>
        </a:p>
      </dgm:t>
    </dgm:pt>
    <dgm:pt modelId="{AADFC4DE-D8F8-483A-AA63-6FE4A2D1A0ED}">
      <dgm:prSet custT="1"/>
      <dgm:spPr/>
      <dgm:t>
        <a:bodyPr/>
        <a:lstStyle/>
        <a:p>
          <a:r>
            <a:rPr lang="hr-HR" sz="1150" dirty="0">
              <a:latin typeface="+mj-lt"/>
              <a:cs typeface="Times New Roman" pitchFamily="18" charset="0"/>
            </a:rPr>
            <a:t>Konačan Prijedlog dostavlja Županijskoj skupštini do 15. studenog tekuće godine.</a:t>
          </a:r>
        </a:p>
      </dgm:t>
    </dgm:pt>
    <dgm:pt modelId="{E40C1639-3BFE-42A8-B695-E971D644144A}" type="parTrans" cxnId="{112DE484-63F4-455A-8D76-BF3FA6F7074B}">
      <dgm:prSet/>
      <dgm:spPr/>
      <dgm:t>
        <a:bodyPr/>
        <a:lstStyle/>
        <a:p>
          <a:endParaRPr lang="hr-HR"/>
        </a:p>
      </dgm:t>
    </dgm:pt>
    <dgm:pt modelId="{5E4A2E62-9995-4408-A6D8-016E04BFCE7D}" type="sibTrans" cxnId="{112DE484-63F4-455A-8D76-BF3FA6F7074B}">
      <dgm:prSet/>
      <dgm:spPr/>
      <dgm:t>
        <a:bodyPr/>
        <a:lstStyle/>
        <a:p>
          <a:endParaRPr lang="hr-HR"/>
        </a:p>
      </dgm:t>
    </dgm:pt>
    <dgm:pt modelId="{D07B70D1-4E59-475C-A14A-3E7A593EC783}">
      <dgm:prSet phldrT="[Tekst]" custT="1"/>
      <dgm:spPr/>
      <dgm:t>
        <a:bodyPr/>
        <a:lstStyle/>
        <a:p>
          <a:r>
            <a:rPr lang="hr-HR" sz="1150" dirty="0">
              <a:latin typeface="+mj-lt"/>
              <a:cs typeface="Times New Roman" pitchFamily="18" charset="0"/>
            </a:rPr>
            <a:t> Donosi Proračun za sljedeću do konca tekuće godine.</a:t>
          </a:r>
        </a:p>
      </dgm:t>
    </dgm:pt>
    <dgm:pt modelId="{EE230C89-9CC1-4B82-8AAF-9E9479ABEA79}" type="parTrans" cxnId="{983B2DF9-B09C-4BF2-9EB3-EDE84CA29694}">
      <dgm:prSet/>
      <dgm:spPr/>
      <dgm:t>
        <a:bodyPr/>
        <a:lstStyle/>
        <a:p>
          <a:endParaRPr lang="hr-HR"/>
        </a:p>
      </dgm:t>
    </dgm:pt>
    <dgm:pt modelId="{25718C3F-3DED-4B2C-9044-749CAF51EA90}" type="sibTrans" cxnId="{983B2DF9-B09C-4BF2-9EB3-EDE84CA29694}">
      <dgm:prSet/>
      <dgm:spPr/>
      <dgm:t>
        <a:bodyPr/>
        <a:lstStyle/>
        <a:p>
          <a:endParaRPr lang="hr-HR"/>
        </a:p>
      </dgm:t>
    </dgm:pt>
    <dgm:pt modelId="{DF27EA2C-7B21-4E88-A77A-0D878C15C304}">
      <dgm:prSet custT="1"/>
      <dgm:spPr/>
      <dgm:t>
        <a:bodyPr/>
        <a:lstStyle/>
        <a:p>
          <a:r>
            <a:rPr lang="hr-HR" sz="1150" dirty="0">
              <a:latin typeface="Times New Roman" pitchFamily="18" charset="0"/>
              <a:cs typeface="Times New Roman" pitchFamily="18" charset="0"/>
            </a:rPr>
            <a:t> </a:t>
          </a:r>
          <a:r>
            <a:rPr lang="hr-HR" sz="1150" dirty="0">
              <a:latin typeface="+mj-lt"/>
              <a:cs typeface="Times New Roman" pitchFamily="18" charset="0"/>
            </a:rPr>
            <a:t>Proračun se javno objavljuje  u Službenom glasniku Zadarske županije i na mrežnim stranicama Zadarske županije.</a:t>
          </a:r>
        </a:p>
      </dgm:t>
    </dgm:pt>
    <dgm:pt modelId="{F42BC8AE-CF8B-4FC0-A8C5-B4030BC24E50}" type="parTrans" cxnId="{9B4A7DD4-D209-48A3-BE87-2829AD4F01D0}">
      <dgm:prSet/>
      <dgm:spPr/>
      <dgm:t>
        <a:bodyPr/>
        <a:lstStyle/>
        <a:p>
          <a:endParaRPr lang="hr-HR"/>
        </a:p>
      </dgm:t>
    </dgm:pt>
    <dgm:pt modelId="{0E685505-287D-4FC9-94C1-F88E740D59C5}" type="sibTrans" cxnId="{9B4A7DD4-D209-48A3-BE87-2829AD4F01D0}">
      <dgm:prSet/>
      <dgm:spPr/>
      <dgm:t>
        <a:bodyPr/>
        <a:lstStyle/>
        <a:p>
          <a:endParaRPr lang="hr-HR"/>
        </a:p>
      </dgm:t>
    </dgm:pt>
    <dgm:pt modelId="{B14C25C6-E1EF-4C8D-9807-CF1A5CD5CAB8}" type="pres">
      <dgm:prSet presAssocID="{DFD564FF-0A4A-4748-A4C5-AE35685B15E8}" presName="linearFlow" presStyleCnt="0">
        <dgm:presLayoutVars>
          <dgm:dir/>
          <dgm:animLvl val="lvl"/>
          <dgm:resizeHandles val="exact"/>
        </dgm:presLayoutVars>
      </dgm:prSet>
      <dgm:spPr/>
    </dgm:pt>
    <dgm:pt modelId="{D4235D43-DACC-42A3-80FF-B21BB2424BC5}" type="pres">
      <dgm:prSet presAssocID="{B9F8CFFC-BE7C-4FEB-AD89-DC2F27CA011E}" presName="composite" presStyleCnt="0"/>
      <dgm:spPr/>
    </dgm:pt>
    <dgm:pt modelId="{0465DA43-3A4E-40E5-88AD-29C378D084B4}" type="pres">
      <dgm:prSet presAssocID="{B9F8CFFC-BE7C-4FEB-AD89-DC2F27CA011E}" presName="parTx" presStyleLbl="node1" presStyleIdx="0" presStyleCnt="5">
        <dgm:presLayoutVars>
          <dgm:chMax val="0"/>
          <dgm:chPref val="0"/>
          <dgm:bulletEnabled val="1"/>
        </dgm:presLayoutVars>
      </dgm:prSet>
      <dgm:spPr/>
    </dgm:pt>
    <dgm:pt modelId="{B41F4520-72EC-4D98-9BFF-03F3810A58F1}" type="pres">
      <dgm:prSet presAssocID="{B9F8CFFC-BE7C-4FEB-AD89-DC2F27CA011E}" presName="parSh" presStyleLbl="node1" presStyleIdx="0" presStyleCnt="5"/>
      <dgm:spPr/>
    </dgm:pt>
    <dgm:pt modelId="{DBE534EE-4C6A-40CA-BABF-CDEAA6AED147}" type="pres">
      <dgm:prSet presAssocID="{B9F8CFFC-BE7C-4FEB-AD89-DC2F27CA011E}" presName="desTx" presStyleLbl="fgAcc1" presStyleIdx="0" presStyleCnt="5" custLinFactNeighborX="88" custLinFactNeighborY="4548">
        <dgm:presLayoutVars>
          <dgm:bulletEnabled val="1"/>
        </dgm:presLayoutVars>
      </dgm:prSet>
      <dgm:spPr/>
    </dgm:pt>
    <dgm:pt modelId="{9DB98F77-5685-428E-A2EB-2BB11FD72FB4}" type="pres">
      <dgm:prSet presAssocID="{E5D12150-D4DD-4052-BE85-BEF4D28DD2C7}" presName="sibTrans" presStyleLbl="sibTrans2D1" presStyleIdx="0" presStyleCnt="4" custLinFactNeighborX="17654" custLinFactNeighborY="52486"/>
      <dgm:spPr/>
    </dgm:pt>
    <dgm:pt modelId="{8CA382F6-56BF-4C8F-95C7-9D409BECAC55}" type="pres">
      <dgm:prSet presAssocID="{E5D12150-D4DD-4052-BE85-BEF4D28DD2C7}" presName="connTx" presStyleLbl="sibTrans2D1" presStyleIdx="0" presStyleCnt="4"/>
      <dgm:spPr/>
    </dgm:pt>
    <dgm:pt modelId="{883B4252-D58D-401E-AA79-89E51DEA57FB}" type="pres">
      <dgm:prSet presAssocID="{AF41D6FD-9D71-44B0-BD44-5D32136FD868}" presName="composite" presStyleCnt="0"/>
      <dgm:spPr/>
    </dgm:pt>
    <dgm:pt modelId="{C1CFB9A3-063C-4597-9899-D408CD0D94FB}" type="pres">
      <dgm:prSet presAssocID="{AF41D6FD-9D71-44B0-BD44-5D32136FD868}" presName="parTx" presStyleLbl="node1" presStyleIdx="0" presStyleCnt="5">
        <dgm:presLayoutVars>
          <dgm:chMax val="0"/>
          <dgm:chPref val="0"/>
          <dgm:bulletEnabled val="1"/>
        </dgm:presLayoutVars>
      </dgm:prSet>
      <dgm:spPr/>
    </dgm:pt>
    <dgm:pt modelId="{E8C92925-E85B-4E2B-B5AD-6761850C594B}" type="pres">
      <dgm:prSet presAssocID="{AF41D6FD-9D71-44B0-BD44-5D32136FD868}" presName="parSh" presStyleLbl="node1" presStyleIdx="1" presStyleCnt="5"/>
      <dgm:spPr/>
    </dgm:pt>
    <dgm:pt modelId="{6F8DCCA1-59CB-4A90-AC17-2FA76D22867D}" type="pres">
      <dgm:prSet presAssocID="{AF41D6FD-9D71-44B0-BD44-5D32136FD868}" presName="desTx" presStyleLbl="fgAcc1" presStyleIdx="1" presStyleCnt="5" custLinFactNeighborX="-129" custLinFactNeighborY="4548">
        <dgm:presLayoutVars>
          <dgm:bulletEnabled val="1"/>
        </dgm:presLayoutVars>
      </dgm:prSet>
      <dgm:spPr/>
    </dgm:pt>
    <dgm:pt modelId="{E14CCE8A-AD16-4B62-83B8-8D79528E3FEB}" type="pres">
      <dgm:prSet presAssocID="{B54D82E9-60EB-45DF-8A77-6F5DF380F4F0}" presName="sibTrans" presStyleLbl="sibTrans2D1" presStyleIdx="1" presStyleCnt="4" custLinFactNeighborX="16978" custLinFactNeighborY="52486"/>
      <dgm:spPr/>
    </dgm:pt>
    <dgm:pt modelId="{6744879B-BAF1-42B2-9FDE-B681D2BDE29D}" type="pres">
      <dgm:prSet presAssocID="{B54D82E9-60EB-45DF-8A77-6F5DF380F4F0}" presName="connTx" presStyleLbl="sibTrans2D1" presStyleIdx="1" presStyleCnt="4"/>
      <dgm:spPr/>
    </dgm:pt>
    <dgm:pt modelId="{A7411C5D-C871-4F5A-ACBF-6B0BCF3D9CF6}" type="pres">
      <dgm:prSet presAssocID="{F110F8DB-D61A-481F-AF21-E8D85AC91EA2}" presName="composite" presStyleCnt="0"/>
      <dgm:spPr/>
    </dgm:pt>
    <dgm:pt modelId="{22A6C51A-78A1-4FA6-87C9-175AFA84DB63}" type="pres">
      <dgm:prSet presAssocID="{F110F8DB-D61A-481F-AF21-E8D85AC91EA2}" presName="parTx" presStyleLbl="node1" presStyleIdx="1" presStyleCnt="5">
        <dgm:presLayoutVars>
          <dgm:chMax val="0"/>
          <dgm:chPref val="0"/>
          <dgm:bulletEnabled val="1"/>
        </dgm:presLayoutVars>
      </dgm:prSet>
      <dgm:spPr/>
    </dgm:pt>
    <dgm:pt modelId="{A9A23DF4-C60F-4737-9B51-25F3ADE98E0A}" type="pres">
      <dgm:prSet presAssocID="{F110F8DB-D61A-481F-AF21-E8D85AC91EA2}" presName="parSh" presStyleLbl="node1" presStyleIdx="2" presStyleCnt="5"/>
      <dgm:spPr/>
    </dgm:pt>
    <dgm:pt modelId="{2E677591-EE26-4F8A-84E4-A8A7535BDCB8}" type="pres">
      <dgm:prSet presAssocID="{F110F8DB-D61A-481F-AF21-E8D85AC91EA2}" presName="desTx" presStyleLbl="fgAcc1" presStyleIdx="2" presStyleCnt="5" custScaleY="100551" custLinFactNeighborX="-346" custLinFactNeighborY="4962">
        <dgm:presLayoutVars>
          <dgm:bulletEnabled val="1"/>
        </dgm:presLayoutVars>
      </dgm:prSet>
      <dgm:spPr/>
    </dgm:pt>
    <dgm:pt modelId="{CDB2CC8B-39BF-4273-8D08-24EBCCD427FB}" type="pres">
      <dgm:prSet presAssocID="{F01864DC-08D4-4D55-9B60-8C8A8972BAB9}" presName="sibTrans" presStyleLbl="sibTrans2D1" presStyleIdx="2" presStyleCnt="4" custLinFactNeighborX="16303" custLinFactNeighborY="52486"/>
      <dgm:spPr/>
    </dgm:pt>
    <dgm:pt modelId="{2F976D1B-3BBE-4397-B799-C4B87D60BC62}" type="pres">
      <dgm:prSet presAssocID="{F01864DC-08D4-4D55-9B60-8C8A8972BAB9}" presName="connTx" presStyleLbl="sibTrans2D1" presStyleIdx="2" presStyleCnt="4"/>
      <dgm:spPr/>
    </dgm:pt>
    <dgm:pt modelId="{96C6AA5B-EF99-4679-9ADA-9E7BF8B6C0DD}" type="pres">
      <dgm:prSet presAssocID="{7EB55C74-9F2D-47E6-9881-3DF0A6C253B5}" presName="composite" presStyleCnt="0"/>
      <dgm:spPr/>
    </dgm:pt>
    <dgm:pt modelId="{794D3B97-1FD1-41C7-90FE-6E7ECE7A08AF}" type="pres">
      <dgm:prSet presAssocID="{7EB55C74-9F2D-47E6-9881-3DF0A6C253B5}" presName="parTx" presStyleLbl="node1" presStyleIdx="2" presStyleCnt="5">
        <dgm:presLayoutVars>
          <dgm:chMax val="0"/>
          <dgm:chPref val="0"/>
          <dgm:bulletEnabled val="1"/>
        </dgm:presLayoutVars>
      </dgm:prSet>
      <dgm:spPr/>
    </dgm:pt>
    <dgm:pt modelId="{829C3253-3611-483E-9943-060AC76D30DF}" type="pres">
      <dgm:prSet presAssocID="{7EB55C74-9F2D-47E6-9881-3DF0A6C253B5}" presName="parSh" presStyleLbl="node1" presStyleIdx="3" presStyleCnt="5"/>
      <dgm:spPr/>
    </dgm:pt>
    <dgm:pt modelId="{62638AFF-6997-4626-B4E7-6B8BC3C3DD2E}" type="pres">
      <dgm:prSet presAssocID="{7EB55C74-9F2D-47E6-9881-3DF0A6C253B5}" presName="desTx" presStyleLbl="fgAcc1" presStyleIdx="3" presStyleCnt="5" custLinFactNeighborX="-563" custLinFactNeighborY="3173">
        <dgm:presLayoutVars>
          <dgm:bulletEnabled val="1"/>
        </dgm:presLayoutVars>
      </dgm:prSet>
      <dgm:spPr/>
    </dgm:pt>
    <dgm:pt modelId="{120ED4FD-B2CA-4D8C-9C2C-62AA25C3BFFB}" type="pres">
      <dgm:prSet presAssocID="{2133A691-B818-4D76-B70E-EB067C5FEEDE}" presName="sibTrans" presStyleLbl="sibTrans2D1" presStyleIdx="3" presStyleCnt="4" custLinFactNeighborX="15627" custLinFactNeighborY="52486"/>
      <dgm:spPr/>
    </dgm:pt>
    <dgm:pt modelId="{E088BABF-3A3F-4B95-8E7C-6110A9E072AB}" type="pres">
      <dgm:prSet presAssocID="{2133A691-B818-4D76-B70E-EB067C5FEEDE}" presName="connTx" presStyleLbl="sibTrans2D1" presStyleIdx="3" presStyleCnt="4"/>
      <dgm:spPr/>
    </dgm:pt>
    <dgm:pt modelId="{1DDA7C59-1F59-43B3-82E3-AF0FC6CB9695}" type="pres">
      <dgm:prSet presAssocID="{7C770DD7-C08A-4A88-A0EC-554D0FBE48FE}" presName="composite" presStyleCnt="0"/>
      <dgm:spPr/>
    </dgm:pt>
    <dgm:pt modelId="{DF868FDF-A953-4F5A-BDB1-FBA0621933F4}" type="pres">
      <dgm:prSet presAssocID="{7C770DD7-C08A-4A88-A0EC-554D0FBE48FE}" presName="parTx" presStyleLbl="node1" presStyleIdx="3" presStyleCnt="5">
        <dgm:presLayoutVars>
          <dgm:chMax val="0"/>
          <dgm:chPref val="0"/>
          <dgm:bulletEnabled val="1"/>
        </dgm:presLayoutVars>
      </dgm:prSet>
      <dgm:spPr/>
    </dgm:pt>
    <dgm:pt modelId="{E1BC7FAA-C649-4F7C-9044-33FFD92AFB17}" type="pres">
      <dgm:prSet presAssocID="{7C770DD7-C08A-4A88-A0EC-554D0FBE48FE}" presName="parSh" presStyleLbl="node1" presStyleIdx="4" presStyleCnt="5"/>
      <dgm:spPr/>
    </dgm:pt>
    <dgm:pt modelId="{B0E8B0B5-BEDE-49AD-8792-BBC8EEC9D132}" type="pres">
      <dgm:prSet presAssocID="{7C770DD7-C08A-4A88-A0EC-554D0FBE48FE}" presName="desTx" presStyleLbl="fgAcc1" presStyleIdx="4" presStyleCnt="5" custLinFactNeighborX="-780" custLinFactNeighborY="3173">
        <dgm:presLayoutVars>
          <dgm:bulletEnabled val="1"/>
        </dgm:presLayoutVars>
      </dgm:prSet>
      <dgm:spPr/>
    </dgm:pt>
  </dgm:ptLst>
  <dgm:cxnLst>
    <dgm:cxn modelId="{3D4E4E03-E0BC-46CA-A7AD-D863C5DA62AE}" type="presOf" srcId="{2489F3F1-F205-44F5-9EF8-6CF3AAB23264}" destId="{62638AFF-6997-4626-B4E7-6B8BC3C3DD2E}" srcOrd="0" destOrd="0" presId="urn:microsoft.com/office/officeart/2005/8/layout/process3"/>
    <dgm:cxn modelId="{B6557203-2AAC-4A7D-BD59-5C9A55E595F5}" srcId="{B9F8CFFC-BE7C-4FEB-AD89-DC2F27CA011E}" destId="{7E4CD478-5761-4502-AC01-070641115521}" srcOrd="1" destOrd="0" parTransId="{82205C9B-821D-4E16-8135-53821DBC6570}" sibTransId="{983B8532-0831-4E2B-A566-4AB7781713FE}"/>
    <dgm:cxn modelId="{4438C406-10E4-4070-8861-BFC4C71F4E36}" type="presOf" srcId="{F110F8DB-D61A-481F-AF21-E8D85AC91EA2}" destId="{A9A23DF4-C60F-4737-9B51-25F3ADE98E0A}" srcOrd="1" destOrd="0" presId="urn:microsoft.com/office/officeart/2005/8/layout/process3"/>
    <dgm:cxn modelId="{2B773D1F-EDFA-4E82-B73F-5325FD7283E3}" type="presOf" srcId="{7C770DD7-C08A-4A88-A0EC-554D0FBE48FE}" destId="{E1BC7FAA-C649-4F7C-9044-33FFD92AFB17}" srcOrd="1" destOrd="0" presId="urn:microsoft.com/office/officeart/2005/8/layout/process3"/>
    <dgm:cxn modelId="{B89E2D28-1C61-4E9A-B57C-C436A820CEEA}" srcId="{7EB55C74-9F2D-47E6-9881-3DF0A6C253B5}" destId="{2489F3F1-F205-44F5-9EF8-6CF3AAB23264}" srcOrd="0" destOrd="0" parTransId="{361693FE-3281-4738-96C0-62647F7B543B}" sibTransId="{429610AA-1094-4DB2-8F68-5F2DA5B56983}"/>
    <dgm:cxn modelId="{7E9B8D3D-FE93-49EC-80C5-E96EC5970A13}" type="presOf" srcId="{DF27EA2C-7B21-4E88-A77A-0D878C15C304}" destId="{B0E8B0B5-BEDE-49AD-8792-BBC8EEC9D132}" srcOrd="0" destOrd="0" presId="urn:microsoft.com/office/officeart/2005/8/layout/process3"/>
    <dgm:cxn modelId="{E596065C-A164-462B-8F7C-95DB54C321FA}" type="presOf" srcId="{7EB55C74-9F2D-47E6-9881-3DF0A6C253B5}" destId="{829C3253-3611-483E-9943-060AC76D30DF}" srcOrd="1" destOrd="0" presId="urn:microsoft.com/office/officeart/2005/8/layout/process3"/>
    <dgm:cxn modelId="{5B9D1F45-0FBC-4414-80FC-00F2AA59979B}" type="presOf" srcId="{218ED6E3-C662-49E0-8FDC-58DBB481C195}" destId="{6F8DCCA1-59CB-4A90-AC17-2FA76D22867D}" srcOrd="0" destOrd="1" presId="urn:microsoft.com/office/officeart/2005/8/layout/process3"/>
    <dgm:cxn modelId="{635DA468-74E9-49BF-9FA5-C190B39CA176}" type="presOf" srcId="{B54D82E9-60EB-45DF-8A77-6F5DF380F4F0}" destId="{E14CCE8A-AD16-4B62-83B8-8D79528E3FEB}" srcOrd="0" destOrd="0" presId="urn:microsoft.com/office/officeart/2005/8/layout/process3"/>
    <dgm:cxn modelId="{E3144B69-62B2-475A-8E8A-DF8D91948906}" srcId="{DFD564FF-0A4A-4748-A4C5-AE35685B15E8}" destId="{F110F8DB-D61A-481F-AF21-E8D85AC91EA2}" srcOrd="2" destOrd="0" parTransId="{8779E93A-72A1-405A-A0F1-6E887650F58B}" sibTransId="{F01864DC-08D4-4D55-9B60-8C8A8972BAB9}"/>
    <dgm:cxn modelId="{9F29E64E-5F21-4DE8-8384-0F7FA6C0BAAF}" type="presOf" srcId="{45A1F0E9-BF57-4DF1-BF9D-0B9A5AACCC3A}" destId="{6F8DCCA1-59CB-4A90-AC17-2FA76D22867D}" srcOrd="0" destOrd="0" presId="urn:microsoft.com/office/officeart/2005/8/layout/process3"/>
    <dgm:cxn modelId="{CE3F4F52-96EB-45DD-B11E-D9CE35758D55}" type="presOf" srcId="{AF41D6FD-9D71-44B0-BD44-5D32136FD868}" destId="{C1CFB9A3-063C-4597-9899-D408CD0D94FB}" srcOrd="0" destOrd="0" presId="urn:microsoft.com/office/officeart/2005/8/layout/process3"/>
    <dgm:cxn modelId="{E7D5C453-A0CE-4763-BE0D-53151FE71DE5}" type="presOf" srcId="{7E4CD478-5761-4502-AC01-070641115521}" destId="{DBE534EE-4C6A-40CA-BABF-CDEAA6AED147}" srcOrd="0" destOrd="1" presId="urn:microsoft.com/office/officeart/2005/8/layout/process3"/>
    <dgm:cxn modelId="{A02F8156-6FEA-46ED-9772-72EC07DE36A0}" srcId="{DFD564FF-0A4A-4748-A4C5-AE35685B15E8}" destId="{B9F8CFFC-BE7C-4FEB-AD89-DC2F27CA011E}" srcOrd="0" destOrd="0" parTransId="{725D7DDB-B4BD-46FE-8500-5236FC4C6620}" sibTransId="{E5D12150-D4DD-4052-BE85-BEF4D28DD2C7}"/>
    <dgm:cxn modelId="{7001277D-EA2D-45AC-A6DF-A3EA4645D63C}" type="presOf" srcId="{7EB55C74-9F2D-47E6-9881-3DF0A6C253B5}" destId="{794D3B97-1FD1-41C7-90FE-6E7ECE7A08AF}" srcOrd="0" destOrd="0" presId="urn:microsoft.com/office/officeart/2005/8/layout/process3"/>
    <dgm:cxn modelId="{112DE484-63F4-455A-8D76-BF3FA6F7074B}" srcId="{AF41D6FD-9D71-44B0-BD44-5D32136FD868}" destId="{AADFC4DE-D8F8-483A-AA63-6FE4A2D1A0ED}" srcOrd="2" destOrd="0" parTransId="{E40C1639-3BFE-42A8-B695-E971D644144A}" sibTransId="{5E4A2E62-9995-4408-A6D8-016E04BFCE7D}"/>
    <dgm:cxn modelId="{A4863292-DF21-49DE-BB91-CE29B225A6CA}" type="presOf" srcId="{2133A691-B818-4D76-B70E-EB067C5FEEDE}" destId="{E088BABF-3A3F-4B95-8E7C-6110A9E072AB}" srcOrd="1" destOrd="0" presId="urn:microsoft.com/office/officeart/2005/8/layout/process3"/>
    <dgm:cxn modelId="{11263D96-7DC6-46B2-A688-248D59436FD1}" type="presOf" srcId="{D07B70D1-4E59-475C-A14A-3E7A593EC783}" destId="{62638AFF-6997-4626-B4E7-6B8BC3C3DD2E}" srcOrd="0" destOrd="1" presId="urn:microsoft.com/office/officeart/2005/8/layout/process3"/>
    <dgm:cxn modelId="{6EBBD89D-0DF9-4A76-AF20-6F386C0A7C1C}" type="presOf" srcId="{E5D12150-D4DD-4052-BE85-BEF4D28DD2C7}" destId="{8CA382F6-56BF-4C8F-95C7-9D409BECAC55}" srcOrd="1" destOrd="0" presId="urn:microsoft.com/office/officeart/2005/8/layout/process3"/>
    <dgm:cxn modelId="{CC2308AC-0DFB-4D05-9370-C621BC0F65C8}" type="presOf" srcId="{2133A691-B818-4D76-B70E-EB067C5FEEDE}" destId="{120ED4FD-B2CA-4D8C-9C2C-62AA25C3BFFB}" srcOrd="0" destOrd="0" presId="urn:microsoft.com/office/officeart/2005/8/layout/process3"/>
    <dgm:cxn modelId="{2434BFAF-C750-4267-B6B9-3E97B19B6DC7}" type="presOf" srcId="{23E4D2D5-9670-4644-96DC-EA4822E07372}" destId="{2E677591-EE26-4F8A-84E4-A8A7535BDCB8}" srcOrd="0" destOrd="0" presId="urn:microsoft.com/office/officeart/2005/8/layout/process3"/>
    <dgm:cxn modelId="{7431EAC0-F1B1-4D88-BC56-4B9F9D0AF184}" type="presOf" srcId="{F110F8DB-D61A-481F-AF21-E8D85AC91EA2}" destId="{22A6C51A-78A1-4FA6-87C9-175AFA84DB63}" srcOrd="0" destOrd="0" presId="urn:microsoft.com/office/officeart/2005/8/layout/process3"/>
    <dgm:cxn modelId="{B248BFC1-6A10-4255-A11B-992200507895}" srcId="{AF41D6FD-9D71-44B0-BD44-5D32136FD868}" destId="{45A1F0E9-BF57-4DF1-BF9D-0B9A5AACCC3A}" srcOrd="0" destOrd="0" parTransId="{CE9CD62F-0C3A-493C-9D18-BBC679696776}" sibTransId="{53D1E828-F746-454A-94D1-5884529BB861}"/>
    <dgm:cxn modelId="{AF9292C6-4DBC-4CF9-B647-3860DFC1542D}" type="presOf" srcId="{F01864DC-08D4-4D55-9B60-8C8A8972BAB9}" destId="{2F976D1B-3BBE-4397-B799-C4B87D60BC62}" srcOrd="1" destOrd="0" presId="urn:microsoft.com/office/officeart/2005/8/layout/process3"/>
    <dgm:cxn modelId="{E38E31CE-4C5D-4C65-962E-44EE61A02944}" type="presOf" srcId="{B9F8CFFC-BE7C-4FEB-AD89-DC2F27CA011E}" destId="{0465DA43-3A4E-40E5-88AD-29C378D084B4}" srcOrd="0" destOrd="0" presId="urn:microsoft.com/office/officeart/2005/8/layout/process3"/>
    <dgm:cxn modelId="{EB82F0D3-9E69-4A2A-B577-74D381505359}" type="presOf" srcId="{AADFC4DE-D8F8-483A-AA63-6FE4A2D1A0ED}" destId="{6F8DCCA1-59CB-4A90-AC17-2FA76D22867D}" srcOrd="0" destOrd="2" presId="urn:microsoft.com/office/officeart/2005/8/layout/process3"/>
    <dgm:cxn modelId="{9B4A7DD4-D209-48A3-BE87-2829AD4F01D0}" srcId="{7C770DD7-C08A-4A88-A0EC-554D0FBE48FE}" destId="{DF27EA2C-7B21-4E88-A77A-0D878C15C304}" srcOrd="0" destOrd="0" parTransId="{F42BC8AE-CF8B-4FC0-A8C5-B4030BC24E50}" sibTransId="{0E685505-287D-4FC9-94C1-F88E740D59C5}"/>
    <dgm:cxn modelId="{4FA9D0D5-AE58-41EE-9E20-9929F40328C3}" type="presOf" srcId="{DFD564FF-0A4A-4748-A4C5-AE35685B15E8}" destId="{B14C25C6-E1EF-4C8D-9807-CF1A5CD5CAB8}" srcOrd="0" destOrd="0" presId="urn:microsoft.com/office/officeart/2005/8/layout/process3"/>
    <dgm:cxn modelId="{94BA71DD-170E-404C-B937-54030376F64E}" srcId="{AF41D6FD-9D71-44B0-BD44-5D32136FD868}" destId="{218ED6E3-C662-49E0-8FDC-58DBB481C195}" srcOrd="1" destOrd="0" parTransId="{4F1C177B-6274-47A5-8CFC-B85ABB2E2449}" sibTransId="{5757FBCD-81A6-4BD8-97D7-34CE1ABFE51F}"/>
    <dgm:cxn modelId="{4B792FDE-D994-4CAE-9D94-010E09FCEB4E}" srcId="{B9F8CFFC-BE7C-4FEB-AD89-DC2F27CA011E}" destId="{67BF9970-C5AB-42EF-9955-8943D40D115E}" srcOrd="0" destOrd="0" parTransId="{B26B9B2E-CD11-4506-AC8E-521D792E0E1C}" sibTransId="{89F25A86-C3F0-443A-A82E-DBB3CA2FD61E}"/>
    <dgm:cxn modelId="{3D5CA2DE-430F-44BF-B187-5B38DE749100}" type="presOf" srcId="{F01864DC-08D4-4D55-9B60-8C8A8972BAB9}" destId="{CDB2CC8B-39BF-4273-8D08-24EBCCD427FB}" srcOrd="0" destOrd="0" presId="urn:microsoft.com/office/officeart/2005/8/layout/process3"/>
    <dgm:cxn modelId="{8E47C3E0-957F-4102-A446-509FFF5B29EA}" type="presOf" srcId="{B54D82E9-60EB-45DF-8A77-6F5DF380F4F0}" destId="{6744879B-BAF1-42B2-9FDE-B681D2BDE29D}" srcOrd="1" destOrd="0" presId="urn:microsoft.com/office/officeart/2005/8/layout/process3"/>
    <dgm:cxn modelId="{F56155E2-ADA5-4C0C-B845-8437BA46A4BA}" type="presOf" srcId="{67BF9970-C5AB-42EF-9955-8943D40D115E}" destId="{DBE534EE-4C6A-40CA-BABF-CDEAA6AED147}" srcOrd="0" destOrd="0" presId="urn:microsoft.com/office/officeart/2005/8/layout/process3"/>
    <dgm:cxn modelId="{A69CC4E4-551A-451C-8EE9-2C5288C69E83}" srcId="{DFD564FF-0A4A-4748-A4C5-AE35685B15E8}" destId="{7C770DD7-C08A-4A88-A0EC-554D0FBE48FE}" srcOrd="4" destOrd="0" parTransId="{822684DE-6525-4539-9DB5-07372B060058}" sibTransId="{02DD3A37-0F82-47D6-889C-3D53A942A278}"/>
    <dgm:cxn modelId="{5A3884E6-B282-42D1-88CF-EF6E4C270F3A}" type="presOf" srcId="{B9F8CFFC-BE7C-4FEB-AD89-DC2F27CA011E}" destId="{B41F4520-72EC-4D98-9BFF-03F3810A58F1}" srcOrd="1" destOrd="0" presId="urn:microsoft.com/office/officeart/2005/8/layout/process3"/>
    <dgm:cxn modelId="{271297EA-D3CB-49EE-860A-928755D151B6}" srcId="{DFD564FF-0A4A-4748-A4C5-AE35685B15E8}" destId="{AF41D6FD-9D71-44B0-BD44-5D32136FD868}" srcOrd="1" destOrd="0" parTransId="{138F218A-A2BC-4381-9FE7-208FED173B05}" sibTransId="{B54D82E9-60EB-45DF-8A77-6F5DF380F4F0}"/>
    <dgm:cxn modelId="{DBB514EF-4294-4A03-AD48-A09E9CAA6DC8}" srcId="{F110F8DB-D61A-481F-AF21-E8D85AC91EA2}" destId="{23E4D2D5-9670-4644-96DC-EA4822E07372}" srcOrd="0" destOrd="0" parTransId="{D669787B-20A4-4510-AC02-721D4564DF05}" sibTransId="{F848E58F-4A85-4E9E-A3F3-4B8724800FBB}"/>
    <dgm:cxn modelId="{37F594EF-5855-4A94-8A7B-2714F9E7E66F}" srcId="{DFD564FF-0A4A-4748-A4C5-AE35685B15E8}" destId="{7EB55C74-9F2D-47E6-9881-3DF0A6C253B5}" srcOrd="3" destOrd="0" parTransId="{6FF70E82-2816-434B-854E-13978C9384AC}" sibTransId="{2133A691-B818-4D76-B70E-EB067C5FEEDE}"/>
    <dgm:cxn modelId="{45F69EF1-9714-4D14-A50B-3171AAD06FE2}" type="presOf" srcId="{AF41D6FD-9D71-44B0-BD44-5D32136FD868}" destId="{E8C92925-E85B-4E2B-B5AD-6761850C594B}" srcOrd="1" destOrd="0" presId="urn:microsoft.com/office/officeart/2005/8/layout/process3"/>
    <dgm:cxn modelId="{6ED8A1F4-D70A-4175-814F-4C0AF5FED194}" type="presOf" srcId="{7C770DD7-C08A-4A88-A0EC-554D0FBE48FE}" destId="{DF868FDF-A953-4F5A-BDB1-FBA0621933F4}" srcOrd="0" destOrd="0" presId="urn:microsoft.com/office/officeart/2005/8/layout/process3"/>
    <dgm:cxn modelId="{983B2DF9-B09C-4BF2-9EB3-EDE84CA29694}" srcId="{7EB55C74-9F2D-47E6-9881-3DF0A6C253B5}" destId="{D07B70D1-4E59-475C-A14A-3E7A593EC783}" srcOrd="1" destOrd="0" parTransId="{EE230C89-9CC1-4B82-8AAF-9E9479ABEA79}" sibTransId="{25718C3F-3DED-4B2C-9044-749CAF51EA90}"/>
    <dgm:cxn modelId="{43F98FFC-E381-48D8-B712-03FE9DDD8647}" type="presOf" srcId="{E5D12150-D4DD-4052-BE85-BEF4D28DD2C7}" destId="{9DB98F77-5685-428E-A2EB-2BB11FD72FB4}" srcOrd="0" destOrd="0" presId="urn:microsoft.com/office/officeart/2005/8/layout/process3"/>
    <dgm:cxn modelId="{72DFC8E4-DF70-4795-AC34-AB36EB84DEE3}" type="presParOf" srcId="{B14C25C6-E1EF-4C8D-9807-CF1A5CD5CAB8}" destId="{D4235D43-DACC-42A3-80FF-B21BB2424BC5}" srcOrd="0" destOrd="0" presId="urn:microsoft.com/office/officeart/2005/8/layout/process3"/>
    <dgm:cxn modelId="{EA433D93-7175-4158-B8D2-EACECE774F97}" type="presParOf" srcId="{D4235D43-DACC-42A3-80FF-B21BB2424BC5}" destId="{0465DA43-3A4E-40E5-88AD-29C378D084B4}" srcOrd="0" destOrd="0" presId="urn:microsoft.com/office/officeart/2005/8/layout/process3"/>
    <dgm:cxn modelId="{DA5EB3E0-B7E3-4174-9F37-019C7FDA1723}" type="presParOf" srcId="{D4235D43-DACC-42A3-80FF-B21BB2424BC5}" destId="{B41F4520-72EC-4D98-9BFF-03F3810A58F1}" srcOrd="1" destOrd="0" presId="urn:microsoft.com/office/officeart/2005/8/layout/process3"/>
    <dgm:cxn modelId="{D0F37B8E-DC0C-4EB7-99E6-FB4F076DF61B}" type="presParOf" srcId="{D4235D43-DACC-42A3-80FF-B21BB2424BC5}" destId="{DBE534EE-4C6A-40CA-BABF-CDEAA6AED147}" srcOrd="2" destOrd="0" presId="urn:microsoft.com/office/officeart/2005/8/layout/process3"/>
    <dgm:cxn modelId="{D72EE102-F8A2-40B9-BEC0-FECE1F7E0345}" type="presParOf" srcId="{B14C25C6-E1EF-4C8D-9807-CF1A5CD5CAB8}" destId="{9DB98F77-5685-428E-A2EB-2BB11FD72FB4}" srcOrd="1" destOrd="0" presId="urn:microsoft.com/office/officeart/2005/8/layout/process3"/>
    <dgm:cxn modelId="{5EC594BC-DA6D-45E4-8267-1F854C4CF31B}" type="presParOf" srcId="{9DB98F77-5685-428E-A2EB-2BB11FD72FB4}" destId="{8CA382F6-56BF-4C8F-95C7-9D409BECAC55}" srcOrd="0" destOrd="0" presId="urn:microsoft.com/office/officeart/2005/8/layout/process3"/>
    <dgm:cxn modelId="{D7D7696F-2E16-42F3-A19F-7F63450EF24D}" type="presParOf" srcId="{B14C25C6-E1EF-4C8D-9807-CF1A5CD5CAB8}" destId="{883B4252-D58D-401E-AA79-89E51DEA57FB}" srcOrd="2" destOrd="0" presId="urn:microsoft.com/office/officeart/2005/8/layout/process3"/>
    <dgm:cxn modelId="{52C453D0-2EBA-46E3-99A3-DE9C60CB284B}" type="presParOf" srcId="{883B4252-D58D-401E-AA79-89E51DEA57FB}" destId="{C1CFB9A3-063C-4597-9899-D408CD0D94FB}" srcOrd="0" destOrd="0" presId="urn:microsoft.com/office/officeart/2005/8/layout/process3"/>
    <dgm:cxn modelId="{DB146EB0-54E2-409D-A206-F2192276A832}" type="presParOf" srcId="{883B4252-D58D-401E-AA79-89E51DEA57FB}" destId="{E8C92925-E85B-4E2B-B5AD-6761850C594B}" srcOrd="1" destOrd="0" presId="urn:microsoft.com/office/officeart/2005/8/layout/process3"/>
    <dgm:cxn modelId="{CAC7CD8B-AB31-45C9-86D8-2DD2FA122DC0}" type="presParOf" srcId="{883B4252-D58D-401E-AA79-89E51DEA57FB}" destId="{6F8DCCA1-59CB-4A90-AC17-2FA76D22867D}" srcOrd="2" destOrd="0" presId="urn:microsoft.com/office/officeart/2005/8/layout/process3"/>
    <dgm:cxn modelId="{FBEBCEC2-76B9-468E-B940-0CA360D803FA}" type="presParOf" srcId="{B14C25C6-E1EF-4C8D-9807-CF1A5CD5CAB8}" destId="{E14CCE8A-AD16-4B62-83B8-8D79528E3FEB}" srcOrd="3" destOrd="0" presId="urn:microsoft.com/office/officeart/2005/8/layout/process3"/>
    <dgm:cxn modelId="{2278AD2A-A2F7-4386-A7EF-E94CA32C55E6}" type="presParOf" srcId="{E14CCE8A-AD16-4B62-83B8-8D79528E3FEB}" destId="{6744879B-BAF1-42B2-9FDE-B681D2BDE29D}" srcOrd="0" destOrd="0" presId="urn:microsoft.com/office/officeart/2005/8/layout/process3"/>
    <dgm:cxn modelId="{81E033C5-3C4F-4FED-80A1-62519BFE610E}" type="presParOf" srcId="{B14C25C6-E1EF-4C8D-9807-CF1A5CD5CAB8}" destId="{A7411C5D-C871-4F5A-ACBF-6B0BCF3D9CF6}" srcOrd="4" destOrd="0" presId="urn:microsoft.com/office/officeart/2005/8/layout/process3"/>
    <dgm:cxn modelId="{3A6B964A-0FAD-4C36-BDF5-2C85AB1697CB}" type="presParOf" srcId="{A7411C5D-C871-4F5A-ACBF-6B0BCF3D9CF6}" destId="{22A6C51A-78A1-4FA6-87C9-175AFA84DB63}" srcOrd="0" destOrd="0" presId="urn:microsoft.com/office/officeart/2005/8/layout/process3"/>
    <dgm:cxn modelId="{3DFAD7C0-F327-4CED-8774-3717D571A832}" type="presParOf" srcId="{A7411C5D-C871-4F5A-ACBF-6B0BCF3D9CF6}" destId="{A9A23DF4-C60F-4737-9B51-25F3ADE98E0A}" srcOrd="1" destOrd="0" presId="urn:microsoft.com/office/officeart/2005/8/layout/process3"/>
    <dgm:cxn modelId="{1AD39E49-0E45-44ED-8F2B-C135E76DD31A}" type="presParOf" srcId="{A7411C5D-C871-4F5A-ACBF-6B0BCF3D9CF6}" destId="{2E677591-EE26-4F8A-84E4-A8A7535BDCB8}" srcOrd="2" destOrd="0" presId="urn:microsoft.com/office/officeart/2005/8/layout/process3"/>
    <dgm:cxn modelId="{E05193F2-F4DD-4A87-A512-D55D259DDE51}" type="presParOf" srcId="{B14C25C6-E1EF-4C8D-9807-CF1A5CD5CAB8}" destId="{CDB2CC8B-39BF-4273-8D08-24EBCCD427FB}" srcOrd="5" destOrd="0" presId="urn:microsoft.com/office/officeart/2005/8/layout/process3"/>
    <dgm:cxn modelId="{DFE19DAB-FAA9-42AC-ABA0-410EA3B04227}" type="presParOf" srcId="{CDB2CC8B-39BF-4273-8D08-24EBCCD427FB}" destId="{2F976D1B-3BBE-4397-B799-C4B87D60BC62}" srcOrd="0" destOrd="0" presId="urn:microsoft.com/office/officeart/2005/8/layout/process3"/>
    <dgm:cxn modelId="{D4CBCAEC-9360-4681-8692-1996D2A0F482}" type="presParOf" srcId="{B14C25C6-E1EF-4C8D-9807-CF1A5CD5CAB8}" destId="{96C6AA5B-EF99-4679-9ADA-9E7BF8B6C0DD}" srcOrd="6" destOrd="0" presId="urn:microsoft.com/office/officeart/2005/8/layout/process3"/>
    <dgm:cxn modelId="{4F4330F0-908E-4A11-A0A4-A6D77487903F}" type="presParOf" srcId="{96C6AA5B-EF99-4679-9ADA-9E7BF8B6C0DD}" destId="{794D3B97-1FD1-41C7-90FE-6E7ECE7A08AF}" srcOrd="0" destOrd="0" presId="urn:microsoft.com/office/officeart/2005/8/layout/process3"/>
    <dgm:cxn modelId="{2C855B7C-DCEF-4E41-90CF-ED58FB460007}" type="presParOf" srcId="{96C6AA5B-EF99-4679-9ADA-9E7BF8B6C0DD}" destId="{829C3253-3611-483E-9943-060AC76D30DF}" srcOrd="1" destOrd="0" presId="urn:microsoft.com/office/officeart/2005/8/layout/process3"/>
    <dgm:cxn modelId="{89F8563B-56A1-4D41-9A0A-2377C80C7A5D}" type="presParOf" srcId="{96C6AA5B-EF99-4679-9ADA-9E7BF8B6C0DD}" destId="{62638AFF-6997-4626-B4E7-6B8BC3C3DD2E}" srcOrd="2" destOrd="0" presId="urn:microsoft.com/office/officeart/2005/8/layout/process3"/>
    <dgm:cxn modelId="{58935DBA-3B1D-47A7-A5AD-6AAC1D6177F3}" type="presParOf" srcId="{B14C25C6-E1EF-4C8D-9807-CF1A5CD5CAB8}" destId="{120ED4FD-B2CA-4D8C-9C2C-62AA25C3BFFB}" srcOrd="7" destOrd="0" presId="urn:microsoft.com/office/officeart/2005/8/layout/process3"/>
    <dgm:cxn modelId="{DC890A9D-5327-4B60-980A-5CFF9C6018BE}" type="presParOf" srcId="{120ED4FD-B2CA-4D8C-9C2C-62AA25C3BFFB}" destId="{E088BABF-3A3F-4B95-8E7C-6110A9E072AB}" srcOrd="0" destOrd="0" presId="urn:microsoft.com/office/officeart/2005/8/layout/process3"/>
    <dgm:cxn modelId="{F6ABD81D-0E64-40B0-BBAA-C3D41095C42A}" type="presParOf" srcId="{B14C25C6-E1EF-4C8D-9807-CF1A5CD5CAB8}" destId="{1DDA7C59-1F59-43B3-82E3-AF0FC6CB9695}" srcOrd="8" destOrd="0" presId="urn:microsoft.com/office/officeart/2005/8/layout/process3"/>
    <dgm:cxn modelId="{6C302BA2-4628-49E4-AEF9-84F28B36C090}" type="presParOf" srcId="{1DDA7C59-1F59-43B3-82E3-AF0FC6CB9695}" destId="{DF868FDF-A953-4F5A-BDB1-FBA0621933F4}" srcOrd="0" destOrd="0" presId="urn:microsoft.com/office/officeart/2005/8/layout/process3"/>
    <dgm:cxn modelId="{E00F1CF1-8B23-4D86-84DB-4E529A13E4FE}" type="presParOf" srcId="{1DDA7C59-1F59-43B3-82E3-AF0FC6CB9695}" destId="{E1BC7FAA-C649-4F7C-9044-33FFD92AFB17}" srcOrd="1" destOrd="0" presId="urn:microsoft.com/office/officeart/2005/8/layout/process3"/>
    <dgm:cxn modelId="{5FE86F87-55C1-42FF-BAE8-835D92924A67}" type="presParOf" srcId="{1DDA7C59-1F59-43B3-82E3-AF0FC6CB9695}" destId="{B0E8B0B5-BEDE-49AD-8792-BBC8EEC9D132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1F4520-72EC-4D98-9BFF-03F3810A58F1}">
      <dsp:nvSpPr>
        <dsp:cNvPr id="0" name=""/>
        <dsp:cNvSpPr/>
      </dsp:nvSpPr>
      <dsp:spPr>
        <a:xfrm>
          <a:off x="4774" y="702908"/>
          <a:ext cx="1077281" cy="641020"/>
        </a:xfrm>
        <a:prstGeom prst="roundRect">
          <a:avLst>
            <a:gd name="adj" fmla="val 10000"/>
          </a:avLst>
        </a:prstGeom>
        <a:solidFill>
          <a:srgbClr val="002060"/>
        </a:solidFill>
        <a:ln w="25400" cap="flat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4191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100" b="1" kern="1200" dirty="0">
              <a:latin typeface="+mj-lt"/>
              <a:cs typeface="Times New Roman" pitchFamily="18" charset="0"/>
            </a:rPr>
            <a:t>UO za proračun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100" b="1" kern="1200" dirty="0">
              <a:latin typeface="+mj-lt"/>
              <a:cs typeface="Times New Roman" pitchFamily="18" charset="0"/>
            </a:rPr>
            <a:t>i financije  </a:t>
          </a:r>
          <a:endParaRPr lang="hr-HR" sz="1100" kern="1200" dirty="0">
            <a:latin typeface="+mj-lt"/>
            <a:cs typeface="Times New Roman" pitchFamily="18" charset="0"/>
          </a:endParaRPr>
        </a:p>
      </dsp:txBody>
      <dsp:txXfrm>
        <a:off x="4774" y="702908"/>
        <a:ext cx="1077281" cy="427346"/>
      </dsp:txXfrm>
    </dsp:sp>
    <dsp:sp modelId="{DBE534EE-4C6A-40CA-BABF-CDEAA6AED147}">
      <dsp:nvSpPr>
        <dsp:cNvPr id="0" name=""/>
        <dsp:cNvSpPr/>
      </dsp:nvSpPr>
      <dsp:spPr>
        <a:xfrm>
          <a:off x="226370" y="1252723"/>
          <a:ext cx="1077281" cy="26928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t" anchorCtr="0">
          <a:noAutofit/>
        </a:bodyPr>
        <a:lstStyle/>
        <a:p>
          <a:pPr marL="57150" lvl="1" indent="-57150" algn="l" defTabSz="51117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150" kern="1200" dirty="0">
              <a:latin typeface="+mj-lt"/>
              <a:cs typeface="Times New Roman" pitchFamily="18" charset="0"/>
            </a:rPr>
            <a:t>Izrađuje Nacrt prijedloga proračuna za proračunsku i projekcije za sljedeće dvije godine.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100" kern="1200" dirty="0">
              <a:latin typeface="+mj-lt"/>
            </a:rPr>
            <a:t> </a:t>
          </a:r>
          <a:r>
            <a:rPr lang="hr-HR" sz="1150" kern="1200" dirty="0">
              <a:latin typeface="+mj-lt"/>
              <a:cs typeface="Times New Roman" pitchFamily="18" charset="0"/>
            </a:rPr>
            <a:t>Dostavlja ih županu na donošenje do 15. studenog tekuće godine.</a:t>
          </a:r>
        </a:p>
      </dsp:txBody>
      <dsp:txXfrm>
        <a:off x="257922" y="1284275"/>
        <a:ext cx="1014177" cy="2629696"/>
      </dsp:txXfrm>
    </dsp:sp>
    <dsp:sp modelId="{9DB98F77-5685-428E-A2EB-2BB11FD72FB4}">
      <dsp:nvSpPr>
        <dsp:cNvPr id="0" name=""/>
        <dsp:cNvSpPr/>
      </dsp:nvSpPr>
      <dsp:spPr>
        <a:xfrm>
          <a:off x="1306490" y="923249"/>
          <a:ext cx="346221" cy="26821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r-HR" sz="900" kern="1200"/>
        </a:p>
      </dsp:txBody>
      <dsp:txXfrm>
        <a:off x="1306490" y="976891"/>
        <a:ext cx="265757" cy="160928"/>
      </dsp:txXfrm>
    </dsp:sp>
    <dsp:sp modelId="{E8C92925-E85B-4E2B-B5AD-6761850C594B}">
      <dsp:nvSpPr>
        <dsp:cNvPr id="0" name=""/>
        <dsp:cNvSpPr/>
      </dsp:nvSpPr>
      <dsp:spPr>
        <a:xfrm>
          <a:off x="1735304" y="702908"/>
          <a:ext cx="1077281" cy="641020"/>
        </a:xfrm>
        <a:prstGeom prst="roundRect">
          <a:avLst>
            <a:gd name="adj" fmla="val 10000"/>
          </a:avLst>
        </a:prstGeom>
        <a:solidFill>
          <a:srgbClr val="00206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38100" numCol="1" spcCol="1270" anchor="t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r-HR" sz="1000" b="1" kern="1200" dirty="0">
            <a:latin typeface="Times New Roman" pitchFamily="18" charset="0"/>
            <a:cs typeface="Times New Roman" pitchFamily="18" charset="0"/>
          </a:endParaRP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200" b="1" kern="1200" dirty="0">
              <a:latin typeface="+mj-lt"/>
              <a:cs typeface="Times New Roman" pitchFamily="18" charset="0"/>
            </a:rPr>
            <a:t>Župan</a:t>
          </a:r>
        </a:p>
      </dsp:txBody>
      <dsp:txXfrm>
        <a:off x="1735304" y="702908"/>
        <a:ext cx="1077281" cy="427346"/>
      </dsp:txXfrm>
    </dsp:sp>
    <dsp:sp modelId="{6F8DCCA1-59CB-4A90-AC17-2FA76D22867D}">
      <dsp:nvSpPr>
        <dsp:cNvPr id="0" name=""/>
        <dsp:cNvSpPr/>
      </dsp:nvSpPr>
      <dsp:spPr>
        <a:xfrm>
          <a:off x="1954563" y="1252723"/>
          <a:ext cx="1077281" cy="26928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100" kern="1200" dirty="0"/>
            <a:t> </a:t>
          </a:r>
          <a:r>
            <a:rPr lang="hr-HR" sz="1150" kern="1200" dirty="0">
              <a:latin typeface="+mj-lt"/>
              <a:cs typeface="Times New Roman" pitchFamily="18" charset="0"/>
            </a:rPr>
            <a:t>Raspravlja o Nacrtu prijedloga proračuna.</a:t>
          </a:r>
        </a:p>
        <a:p>
          <a:pPr marL="57150" lvl="1" indent="-57150" algn="l" defTabSz="51117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150" kern="1200" dirty="0">
              <a:latin typeface="+mj-lt"/>
              <a:cs typeface="Times New Roman" pitchFamily="18" charset="0"/>
            </a:rPr>
            <a:t> Utvrđuje moguće izmjene.</a:t>
          </a:r>
        </a:p>
        <a:p>
          <a:pPr marL="57150" lvl="1" indent="-57150" algn="l" defTabSz="51117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150" kern="1200" dirty="0">
              <a:latin typeface="+mj-lt"/>
              <a:cs typeface="Times New Roman" pitchFamily="18" charset="0"/>
            </a:rPr>
            <a:t>Konačan Prijedlog dostavlja Županijskoj skupštini do 15. studenog tekuće godine.</a:t>
          </a:r>
        </a:p>
      </dsp:txBody>
      <dsp:txXfrm>
        <a:off x="1986115" y="1284275"/>
        <a:ext cx="1014177" cy="2629696"/>
      </dsp:txXfrm>
    </dsp:sp>
    <dsp:sp modelId="{E14CCE8A-AD16-4B62-83B8-8D79528E3FEB}">
      <dsp:nvSpPr>
        <dsp:cNvPr id="0" name=""/>
        <dsp:cNvSpPr/>
      </dsp:nvSpPr>
      <dsp:spPr>
        <a:xfrm rot="21592631">
          <a:off x="3034680" y="921373"/>
          <a:ext cx="346222" cy="26821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r-HR" sz="900" kern="1200"/>
        </a:p>
      </dsp:txBody>
      <dsp:txXfrm>
        <a:off x="3034680" y="975101"/>
        <a:ext cx="265758" cy="160928"/>
      </dsp:txXfrm>
    </dsp:sp>
    <dsp:sp modelId="{A9A23DF4-C60F-4737-9B51-25F3ADE98E0A}">
      <dsp:nvSpPr>
        <dsp:cNvPr id="0" name=""/>
        <dsp:cNvSpPr/>
      </dsp:nvSpPr>
      <dsp:spPr>
        <a:xfrm>
          <a:off x="3465834" y="699198"/>
          <a:ext cx="1077281" cy="641020"/>
        </a:xfrm>
        <a:prstGeom prst="roundRect">
          <a:avLst>
            <a:gd name="adj" fmla="val 10000"/>
          </a:avLst>
        </a:prstGeom>
        <a:solidFill>
          <a:srgbClr val="00206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4191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100" b="1" kern="1200" dirty="0">
              <a:latin typeface="+mj-lt"/>
              <a:cs typeface="Times New Roman" pitchFamily="18" charset="0"/>
            </a:rPr>
            <a:t>Odbor za financije i proračun</a:t>
          </a:r>
        </a:p>
      </dsp:txBody>
      <dsp:txXfrm>
        <a:off x="3465834" y="699198"/>
        <a:ext cx="1077281" cy="427346"/>
      </dsp:txXfrm>
    </dsp:sp>
    <dsp:sp modelId="{2E677591-EE26-4F8A-84E4-A8A7535BDCB8}">
      <dsp:nvSpPr>
        <dsp:cNvPr id="0" name=""/>
        <dsp:cNvSpPr/>
      </dsp:nvSpPr>
      <dsp:spPr>
        <a:xfrm>
          <a:off x="3682755" y="1252743"/>
          <a:ext cx="1077281" cy="270763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100" kern="1200" dirty="0"/>
            <a:t> </a:t>
          </a:r>
          <a:r>
            <a:rPr lang="hr-HR" sz="1150" kern="1200" dirty="0">
              <a:latin typeface="+mj-lt"/>
              <a:cs typeface="Times New Roman" pitchFamily="18" charset="0"/>
            </a:rPr>
            <a:t>Prije održavanja javne sjednice Županijske skupštine raspravlja o Prijedlogu proračuna.</a:t>
          </a:r>
        </a:p>
      </dsp:txBody>
      <dsp:txXfrm>
        <a:off x="3714307" y="1284295"/>
        <a:ext cx="1014177" cy="2644533"/>
      </dsp:txXfrm>
    </dsp:sp>
    <dsp:sp modelId="{CDB2CC8B-39BF-4273-8D08-24EBCCD427FB}">
      <dsp:nvSpPr>
        <dsp:cNvPr id="0" name=""/>
        <dsp:cNvSpPr/>
      </dsp:nvSpPr>
      <dsp:spPr>
        <a:xfrm rot="7369">
          <a:off x="4762873" y="921415"/>
          <a:ext cx="346222" cy="26821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r-HR" sz="900" kern="1200"/>
        </a:p>
      </dsp:txBody>
      <dsp:txXfrm>
        <a:off x="4762873" y="974971"/>
        <a:ext cx="265758" cy="160928"/>
      </dsp:txXfrm>
    </dsp:sp>
    <dsp:sp modelId="{829C3253-3611-483E-9943-060AC76D30DF}">
      <dsp:nvSpPr>
        <dsp:cNvPr id="0" name=""/>
        <dsp:cNvSpPr/>
      </dsp:nvSpPr>
      <dsp:spPr>
        <a:xfrm>
          <a:off x="5196365" y="702908"/>
          <a:ext cx="1077281" cy="641020"/>
        </a:xfrm>
        <a:prstGeom prst="roundRect">
          <a:avLst>
            <a:gd name="adj" fmla="val 10000"/>
          </a:avLst>
        </a:prstGeom>
        <a:solidFill>
          <a:srgbClr val="00206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4191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100" b="1" kern="1200" dirty="0">
              <a:latin typeface="+mj-lt"/>
              <a:cs typeface="Times New Roman" pitchFamily="18" charset="0"/>
            </a:rPr>
            <a:t>Županijska skupština</a:t>
          </a:r>
        </a:p>
      </dsp:txBody>
      <dsp:txXfrm>
        <a:off x="5196365" y="702908"/>
        <a:ext cx="1077281" cy="427346"/>
      </dsp:txXfrm>
    </dsp:sp>
    <dsp:sp modelId="{62638AFF-6997-4626-B4E7-6B8BC3C3DD2E}">
      <dsp:nvSpPr>
        <dsp:cNvPr id="0" name=""/>
        <dsp:cNvSpPr/>
      </dsp:nvSpPr>
      <dsp:spPr>
        <a:xfrm>
          <a:off x="5410948" y="1215697"/>
          <a:ext cx="1077281" cy="26928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100" kern="1200" dirty="0"/>
            <a:t> </a:t>
          </a:r>
          <a:r>
            <a:rPr lang="hr-HR" sz="1150" kern="1200" dirty="0">
              <a:latin typeface="+mj-lt"/>
              <a:cs typeface="Times New Roman" pitchFamily="18" charset="0"/>
            </a:rPr>
            <a:t>Raspravlja o Prijedlogu proračuna.</a:t>
          </a:r>
        </a:p>
        <a:p>
          <a:pPr marL="57150" lvl="1" indent="-57150" algn="l" defTabSz="51117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150" kern="1200" dirty="0">
              <a:latin typeface="+mj-lt"/>
              <a:cs typeface="Times New Roman" pitchFamily="18" charset="0"/>
            </a:rPr>
            <a:t> Donosi Proračun za sljedeću do konca tekuće godine.</a:t>
          </a:r>
        </a:p>
      </dsp:txBody>
      <dsp:txXfrm>
        <a:off x="5442500" y="1247249"/>
        <a:ext cx="1014177" cy="2629696"/>
      </dsp:txXfrm>
    </dsp:sp>
    <dsp:sp modelId="{120ED4FD-B2CA-4D8C-9C2C-62AA25C3BFFB}">
      <dsp:nvSpPr>
        <dsp:cNvPr id="0" name=""/>
        <dsp:cNvSpPr/>
      </dsp:nvSpPr>
      <dsp:spPr>
        <a:xfrm>
          <a:off x="6491063" y="923249"/>
          <a:ext cx="346221" cy="26821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r-HR" sz="900" kern="1200"/>
        </a:p>
      </dsp:txBody>
      <dsp:txXfrm>
        <a:off x="6491063" y="976891"/>
        <a:ext cx="265757" cy="160928"/>
      </dsp:txXfrm>
    </dsp:sp>
    <dsp:sp modelId="{E1BC7FAA-C649-4F7C-9044-33FFD92AFB17}">
      <dsp:nvSpPr>
        <dsp:cNvPr id="0" name=""/>
        <dsp:cNvSpPr/>
      </dsp:nvSpPr>
      <dsp:spPr>
        <a:xfrm>
          <a:off x="6926895" y="702908"/>
          <a:ext cx="1077281" cy="641020"/>
        </a:xfrm>
        <a:prstGeom prst="roundRect">
          <a:avLst>
            <a:gd name="adj" fmla="val 10000"/>
          </a:avLst>
        </a:prstGeom>
        <a:solidFill>
          <a:srgbClr val="00206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4191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r-HR" sz="1100" b="1" kern="1200" dirty="0">
            <a:latin typeface="Times New Roman" pitchFamily="18" charset="0"/>
            <a:cs typeface="Times New Roman" pitchFamily="18" charset="0"/>
          </a:endParaRP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200" b="1" kern="1200" dirty="0">
              <a:latin typeface="+mj-lt"/>
              <a:cs typeface="Times New Roman" pitchFamily="18" charset="0"/>
            </a:rPr>
            <a:t>Javna objava</a:t>
          </a:r>
        </a:p>
      </dsp:txBody>
      <dsp:txXfrm>
        <a:off x="6926895" y="702908"/>
        <a:ext cx="1077281" cy="427346"/>
      </dsp:txXfrm>
    </dsp:sp>
    <dsp:sp modelId="{B0E8B0B5-BEDE-49AD-8792-BBC8EEC9D132}">
      <dsp:nvSpPr>
        <dsp:cNvPr id="0" name=""/>
        <dsp:cNvSpPr/>
      </dsp:nvSpPr>
      <dsp:spPr>
        <a:xfrm>
          <a:off x="7139140" y="1215697"/>
          <a:ext cx="1077281" cy="26928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t" anchorCtr="0">
          <a:noAutofit/>
        </a:bodyPr>
        <a:lstStyle/>
        <a:p>
          <a:pPr marL="57150" lvl="1" indent="-57150" algn="l" defTabSz="51117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1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hr-HR" sz="1150" kern="1200" dirty="0">
              <a:latin typeface="+mj-lt"/>
              <a:cs typeface="Times New Roman" pitchFamily="18" charset="0"/>
            </a:rPr>
            <a:t>Proračun se javno objavljuje  u Službenom glasniku Zadarske županije i na mrežnim stranicama Zadarske županije.</a:t>
          </a:r>
        </a:p>
      </dsp:txBody>
      <dsp:txXfrm>
        <a:off x="7170692" y="1247249"/>
        <a:ext cx="1014177" cy="26296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9D9CF-F2E0-4B42-B726-07A111D487B6}" type="datetimeFigureOut">
              <a:rPr lang="hr-HR" smtClean="0"/>
              <a:pPr/>
              <a:t>02.06.2026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36110-13F7-4664-BE0A-FA49563A16EB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9D9CF-F2E0-4B42-B726-07A111D487B6}" type="datetimeFigureOut">
              <a:rPr lang="hr-HR" smtClean="0"/>
              <a:pPr/>
              <a:t>02.06.2026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36110-13F7-4664-BE0A-FA49563A16EB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9D9CF-F2E0-4B42-B726-07A111D487B6}" type="datetimeFigureOut">
              <a:rPr lang="hr-HR" smtClean="0"/>
              <a:pPr/>
              <a:t>02.06.2026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36110-13F7-4664-BE0A-FA49563A16EB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9D9CF-F2E0-4B42-B726-07A111D487B6}" type="datetimeFigureOut">
              <a:rPr lang="hr-HR" smtClean="0"/>
              <a:pPr/>
              <a:t>02.06.2026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36110-13F7-4664-BE0A-FA49563A16EB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9D9CF-F2E0-4B42-B726-07A111D487B6}" type="datetimeFigureOut">
              <a:rPr lang="hr-HR" smtClean="0"/>
              <a:pPr/>
              <a:t>02.06.2026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36110-13F7-4664-BE0A-FA49563A16EB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9D9CF-F2E0-4B42-B726-07A111D487B6}" type="datetimeFigureOut">
              <a:rPr lang="hr-HR" smtClean="0"/>
              <a:pPr/>
              <a:t>02.06.2026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36110-13F7-4664-BE0A-FA49563A16EB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9D9CF-F2E0-4B42-B726-07A111D487B6}" type="datetimeFigureOut">
              <a:rPr lang="hr-HR" smtClean="0"/>
              <a:pPr/>
              <a:t>02.06.2026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36110-13F7-4664-BE0A-FA49563A16EB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9D9CF-F2E0-4B42-B726-07A111D487B6}" type="datetimeFigureOut">
              <a:rPr lang="hr-HR" smtClean="0"/>
              <a:pPr/>
              <a:t>02.06.2026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36110-13F7-4664-BE0A-FA49563A16EB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9D9CF-F2E0-4B42-B726-07A111D487B6}" type="datetimeFigureOut">
              <a:rPr lang="hr-HR" smtClean="0"/>
              <a:pPr/>
              <a:t>02.06.2026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36110-13F7-4664-BE0A-FA49563A16EB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9D9CF-F2E0-4B42-B726-07A111D487B6}" type="datetimeFigureOut">
              <a:rPr lang="hr-HR" smtClean="0"/>
              <a:pPr/>
              <a:t>02.06.2026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36110-13F7-4664-BE0A-FA49563A16EB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9D9CF-F2E0-4B42-B726-07A111D487B6}" type="datetimeFigureOut">
              <a:rPr lang="hr-HR" smtClean="0"/>
              <a:pPr/>
              <a:t>02.06.2026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36110-13F7-4664-BE0A-FA49563A16EB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B9D9CF-F2E0-4B42-B726-07A111D487B6}" type="datetimeFigureOut">
              <a:rPr lang="hr-HR" smtClean="0"/>
              <a:pPr/>
              <a:t>02.06.2026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A36110-13F7-4664-BE0A-FA49563A16EB}" type="slidenum">
              <a:rPr lang="hr-HR" smtClean="0"/>
              <a:pPr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gif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3.gif"/><Relationship Id="rId7" Type="http://schemas.openxmlformats.org/officeDocument/2006/relationships/diagramColors" Target="../diagrams/colors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Relationship Id="rId9" Type="http://schemas.openxmlformats.org/officeDocument/2006/relationships/image" Target="../media/image2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693987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hr-HR" b="1" dirty="0">
                <a:solidFill>
                  <a:srgbClr val="121284"/>
                </a:solidFill>
              </a:rPr>
              <a:t>PRORAČUN ŽUPANIJE</a:t>
            </a:r>
            <a:br>
              <a:rPr lang="hr-HR" b="1" dirty="0">
                <a:solidFill>
                  <a:srgbClr val="121284"/>
                </a:solidFill>
              </a:rPr>
            </a:br>
            <a:r>
              <a:rPr lang="hr-HR" sz="3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- vodič za građane -</a:t>
            </a:r>
            <a:br>
              <a:rPr lang="hr-HR" sz="4000" b="1" dirty="0">
                <a:solidFill>
                  <a:srgbClr val="2F7D43"/>
                </a:solidFill>
              </a:rPr>
            </a:br>
            <a:endParaRPr lang="hr-HR" sz="4000" b="1" dirty="0">
              <a:solidFill>
                <a:srgbClr val="2F7D43"/>
              </a:solidFill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187624" y="4581128"/>
            <a:ext cx="6400800" cy="1780250"/>
          </a:xfrm>
        </p:spPr>
        <p:txBody>
          <a:bodyPr>
            <a:normAutofit/>
          </a:bodyPr>
          <a:lstStyle/>
          <a:p>
            <a:endParaRPr lang="hr-HR" sz="2400" dirty="0">
              <a:solidFill>
                <a:srgbClr val="121284"/>
              </a:solidFill>
            </a:endParaRPr>
          </a:p>
          <a:p>
            <a:endParaRPr lang="hr-HR" sz="2400" dirty="0">
              <a:solidFill>
                <a:srgbClr val="121284"/>
              </a:solidFill>
            </a:endParaRPr>
          </a:p>
          <a:p>
            <a:endParaRPr lang="hr-HR" sz="2400" dirty="0">
              <a:solidFill>
                <a:srgbClr val="121284"/>
              </a:solidFill>
            </a:endParaRPr>
          </a:p>
          <a:p>
            <a:r>
              <a:rPr lang="hr-HR" sz="2000" dirty="0">
                <a:solidFill>
                  <a:srgbClr val="121284"/>
                </a:solidFill>
              </a:rPr>
              <a:t>Zadar, lipanj 2026.</a:t>
            </a:r>
          </a:p>
        </p:txBody>
      </p:sp>
      <p:pic>
        <p:nvPicPr>
          <p:cNvPr id="9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525344"/>
            <a:ext cx="7477125" cy="332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TextBox 9"/>
          <p:cNvSpPr txBox="1"/>
          <p:nvPr/>
        </p:nvSpPr>
        <p:spPr>
          <a:xfrm>
            <a:off x="107504" y="6496006"/>
            <a:ext cx="3714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>
                <a:solidFill>
                  <a:schemeClr val="bg1"/>
                </a:solidFill>
              </a:rPr>
              <a:t>Upravni odjel za financije i proračun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8" name="Pravokutnik 7"/>
          <p:cNvSpPr/>
          <p:nvPr/>
        </p:nvSpPr>
        <p:spPr>
          <a:xfrm>
            <a:off x="2555776" y="188640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hr-HR" sz="1600" b="1" dirty="0">
                <a:solidFill>
                  <a:srgbClr val="121284"/>
                </a:solidFill>
              </a:rPr>
              <a:t>REPUBLIKA HRVATSKA</a:t>
            </a:r>
            <a:br>
              <a:rPr lang="hr-HR" sz="1600" b="1" dirty="0">
                <a:solidFill>
                  <a:srgbClr val="121284"/>
                </a:solidFill>
              </a:rPr>
            </a:br>
            <a:r>
              <a:rPr lang="hr-HR" sz="1600" b="1" dirty="0">
                <a:solidFill>
                  <a:srgbClr val="121284"/>
                </a:solidFill>
              </a:rPr>
              <a:t>ZADARSKA ŽUPANIJA</a:t>
            </a:r>
            <a:br>
              <a:rPr lang="hr-HR" sz="1600" b="1" dirty="0">
                <a:solidFill>
                  <a:srgbClr val="121284"/>
                </a:solidFill>
              </a:rPr>
            </a:br>
            <a:endParaRPr lang="hr-HR" sz="1600" dirty="0"/>
          </a:p>
        </p:txBody>
      </p:sp>
      <p:pic>
        <p:nvPicPr>
          <p:cNvPr id="11" name="Slika 10">
            <a:extLst>
              <a:ext uri="{FF2B5EF4-FFF2-40B4-BE49-F238E27FC236}">
                <a16:creationId xmlns:a16="http://schemas.microsoft.com/office/drawing/2014/main" id="{3497EC78-DD9A-4132-BF6A-0314538ABAA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6172" y="287637"/>
            <a:ext cx="504056" cy="633001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00034" y="357166"/>
            <a:ext cx="8215370" cy="642942"/>
          </a:xfrm>
        </p:spPr>
        <p:txBody>
          <a:bodyPr>
            <a:normAutofit fontScale="90000"/>
          </a:bodyPr>
          <a:lstStyle/>
          <a:p>
            <a:pPr algn="l"/>
            <a:br>
              <a:rPr lang="hr-HR" dirty="0"/>
            </a:br>
            <a:r>
              <a:rPr lang="hr-HR" sz="4900" b="1" dirty="0"/>
              <a:t>Proračun</a:t>
            </a:r>
            <a:br>
              <a:rPr lang="hr-HR" dirty="0"/>
            </a:br>
            <a:endParaRPr lang="hr-HR" dirty="0"/>
          </a:p>
        </p:txBody>
      </p:sp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r-HR"/>
          </a:p>
        </p:txBody>
      </p:sp>
      <p:sp>
        <p:nvSpPr>
          <p:cNvPr id="8" name="Rectangle 7"/>
          <p:cNvSpPr/>
          <p:nvPr/>
        </p:nvSpPr>
        <p:spPr>
          <a:xfrm>
            <a:off x="571472" y="1857364"/>
            <a:ext cx="7143800" cy="1571636"/>
          </a:xfrm>
          <a:prstGeom prst="rect">
            <a:avLst/>
          </a:prstGeom>
          <a:noFill/>
          <a:ln w="9525">
            <a:solidFill>
              <a:srgbClr val="12128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571472" y="1500174"/>
            <a:ext cx="7143800" cy="369332"/>
          </a:xfrm>
          <a:prstGeom prst="rect">
            <a:avLst/>
          </a:prstGeom>
          <a:solidFill>
            <a:srgbClr val="121284"/>
          </a:solidFill>
          <a:ln>
            <a:solidFill>
              <a:schemeClr val="tx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hr-HR" b="1" dirty="0">
                <a:solidFill>
                  <a:schemeClr val="bg1"/>
                </a:solidFill>
              </a:rPr>
              <a:t>Proračun jedinice lokalne i područne (regionalne) samouprave je</a:t>
            </a:r>
            <a:endParaRPr lang="hr-HR" dirty="0">
              <a:solidFill>
                <a:schemeClr val="bg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42844" y="1857364"/>
            <a:ext cx="7525500" cy="15542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endParaRPr lang="hr-HR" sz="500" dirty="0">
              <a:cs typeface="Times New Roman" pitchFamily="18" charset="0"/>
            </a:endParaRPr>
          </a:p>
          <a:p>
            <a:pPr lvl="1" algn="just">
              <a:buFont typeface="Arial" pitchFamily="34" charset="0"/>
              <a:buChar char="•"/>
            </a:pPr>
            <a:r>
              <a:rPr lang="hr-HR" dirty="0">
                <a:cs typeface="Times New Roman" pitchFamily="18" charset="0"/>
              </a:rPr>
              <a:t> akt koji donosi predstavničko tijelo jedinice lokalne i područne (regionalne) samouprave, a sadrži plan za proračunsku godinu i projekcije za sljedeće dvije proračunske godine u kojima se procjenjuju prihodi i primici te utvrđuju rashodi i izdaci jedinice lokalne i područne (regionalne) samouprave i njezinih proračunskih korisnika</a:t>
            </a:r>
          </a:p>
        </p:txBody>
      </p:sp>
      <p:pic>
        <p:nvPicPr>
          <p:cNvPr id="12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525344"/>
            <a:ext cx="7477125" cy="332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" name="TextBox 12"/>
          <p:cNvSpPr txBox="1"/>
          <p:nvPr/>
        </p:nvSpPr>
        <p:spPr>
          <a:xfrm>
            <a:off x="395536" y="6488668"/>
            <a:ext cx="3714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>
                <a:solidFill>
                  <a:schemeClr val="bg1"/>
                </a:solidFill>
              </a:rPr>
              <a:t>Upravni odjel za proračun i financije</a:t>
            </a:r>
            <a:endParaRPr lang="en-US" b="1" dirty="0">
              <a:solidFill>
                <a:schemeClr val="bg1"/>
              </a:solidFill>
            </a:endParaRPr>
          </a:p>
        </p:txBody>
      </p:sp>
      <p:pic>
        <p:nvPicPr>
          <p:cNvPr id="14" name="Picture 9" descr="http://wmd.hr/slike/zadarska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40352" y="5589240"/>
            <a:ext cx="1134657" cy="1126962"/>
          </a:xfrm>
          <a:prstGeom prst="rect">
            <a:avLst/>
          </a:prstGeom>
          <a:noFill/>
        </p:spPr>
      </p:pic>
      <p:sp>
        <p:nvSpPr>
          <p:cNvPr id="15" name="Elipsa 14"/>
          <p:cNvSpPr/>
          <p:nvPr/>
        </p:nvSpPr>
        <p:spPr>
          <a:xfrm>
            <a:off x="4826972" y="3465676"/>
            <a:ext cx="3888432" cy="2304256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sz="1600" b="1" dirty="0"/>
          </a:p>
          <a:p>
            <a:pPr algn="ctr"/>
            <a:r>
              <a:rPr lang="hr-HR" b="1" i="1" dirty="0">
                <a:solidFill>
                  <a:schemeClr val="accent2">
                    <a:lumMod val="75000"/>
                  </a:schemeClr>
                </a:solidFill>
              </a:rPr>
              <a:t>!?</a:t>
            </a:r>
          </a:p>
          <a:p>
            <a:pPr algn="ctr"/>
            <a:endParaRPr lang="hr-HR" sz="800" b="1" dirty="0"/>
          </a:p>
          <a:p>
            <a:r>
              <a:rPr lang="hr-HR" sz="1300" dirty="0">
                <a:solidFill>
                  <a:schemeClr val="accent2">
                    <a:lumMod val="50000"/>
                  </a:schemeClr>
                </a:solidFill>
                <a:latin typeface="Kristen ITC" pitchFamily="66" charset="0"/>
              </a:rPr>
              <a:t>Fiskalna ili proračunska godina je razdoblje od dvanaest mjeseci za koje se planiraju prihodi i rashodi. U RH se fiskalna ili proračunska godina poklapa s kalendarskom i traje od 1. siječnja do 31. prosinca.</a:t>
            </a:r>
          </a:p>
          <a:p>
            <a:pPr algn="ctr"/>
            <a:r>
              <a:rPr lang="hr-HR" sz="1100" b="1" dirty="0"/>
              <a:t> </a:t>
            </a:r>
          </a:p>
          <a:p>
            <a:pPr algn="ctr"/>
            <a:endParaRPr lang="hr-HR" b="1" dirty="0"/>
          </a:p>
        </p:txBody>
      </p:sp>
      <p:pic>
        <p:nvPicPr>
          <p:cNvPr id="16" name="Slika 15">
            <a:extLst>
              <a:ext uri="{FF2B5EF4-FFF2-40B4-BE49-F238E27FC236}">
                <a16:creationId xmlns:a16="http://schemas.microsoft.com/office/drawing/2014/main" id="{15E2CFCE-5559-42E1-BC52-27C789630E8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6572" y="421471"/>
            <a:ext cx="504056" cy="633001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00034" y="357166"/>
            <a:ext cx="8215370" cy="642942"/>
          </a:xfrm>
        </p:spPr>
        <p:txBody>
          <a:bodyPr>
            <a:normAutofit fontScale="90000"/>
          </a:bodyPr>
          <a:lstStyle/>
          <a:p>
            <a:pPr algn="l"/>
            <a:br>
              <a:rPr lang="hr-HR" dirty="0"/>
            </a:br>
            <a:r>
              <a:rPr lang="hr-HR" sz="4900" b="1" dirty="0"/>
              <a:t>Načela proračuna</a:t>
            </a:r>
            <a:br>
              <a:rPr lang="hr-HR" dirty="0"/>
            </a:br>
            <a:endParaRPr lang="hr-HR" dirty="0"/>
          </a:p>
        </p:txBody>
      </p:sp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r-HR"/>
          </a:p>
        </p:txBody>
      </p:sp>
      <p:sp>
        <p:nvSpPr>
          <p:cNvPr id="8" name="Rectangle 7"/>
          <p:cNvSpPr/>
          <p:nvPr/>
        </p:nvSpPr>
        <p:spPr>
          <a:xfrm>
            <a:off x="571472" y="1857363"/>
            <a:ext cx="6592816" cy="2761799"/>
          </a:xfrm>
          <a:prstGeom prst="rect">
            <a:avLst/>
          </a:prstGeom>
          <a:noFill/>
          <a:ln w="9525">
            <a:solidFill>
              <a:srgbClr val="12128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571472" y="1500174"/>
            <a:ext cx="6592816" cy="369332"/>
          </a:xfrm>
          <a:prstGeom prst="rect">
            <a:avLst/>
          </a:prstGeom>
          <a:solidFill>
            <a:srgbClr val="121284"/>
          </a:solidFill>
          <a:ln>
            <a:solidFill>
              <a:schemeClr val="tx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hr-HR" b="1" dirty="0">
                <a:solidFill>
                  <a:schemeClr val="bg1"/>
                </a:solidFill>
              </a:rPr>
              <a:t>Proračun se donosi i izvršava u skladu s proračunskim načelima.</a:t>
            </a:r>
          </a:p>
        </p:txBody>
      </p:sp>
      <p:pic>
        <p:nvPicPr>
          <p:cNvPr id="12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525344"/>
            <a:ext cx="7477125" cy="332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" name="TextBox 12"/>
          <p:cNvSpPr txBox="1"/>
          <p:nvPr/>
        </p:nvSpPr>
        <p:spPr>
          <a:xfrm>
            <a:off x="395536" y="6488668"/>
            <a:ext cx="3714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>
                <a:solidFill>
                  <a:schemeClr val="bg1"/>
                </a:solidFill>
              </a:rPr>
              <a:t>Upravni odjel za proračun i financije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5" name="Pravokutnik 14"/>
          <p:cNvSpPr/>
          <p:nvPr/>
        </p:nvSpPr>
        <p:spPr>
          <a:xfrm>
            <a:off x="611560" y="1916832"/>
            <a:ext cx="631844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600" dirty="0"/>
              <a:t>Proračunska načela su:</a:t>
            </a:r>
          </a:p>
          <a:p>
            <a:pPr lvl="1">
              <a:buFont typeface="Arial" pitchFamily="34" charset="0"/>
              <a:buChar char="•"/>
            </a:pPr>
            <a:r>
              <a:rPr lang="hr-HR" sz="1600" dirty="0"/>
              <a:t> načelo jedinstva i točnosti,</a:t>
            </a:r>
          </a:p>
          <a:p>
            <a:pPr lvl="1">
              <a:buFont typeface="Arial" pitchFamily="34" charset="0"/>
              <a:buChar char="•"/>
            </a:pPr>
            <a:r>
              <a:rPr lang="hr-HR" sz="1600" dirty="0"/>
              <a:t> načelo proračunske godine,</a:t>
            </a:r>
          </a:p>
          <a:p>
            <a:pPr lvl="1">
              <a:buFont typeface="Arial" pitchFamily="34" charset="0"/>
              <a:buChar char="•"/>
            </a:pPr>
            <a:r>
              <a:rPr lang="hr-HR" sz="1600" dirty="0"/>
              <a:t> načelo višegodišnjeg planiranja,</a:t>
            </a:r>
          </a:p>
          <a:p>
            <a:pPr lvl="1">
              <a:buFont typeface="Arial" pitchFamily="34" charset="0"/>
              <a:buChar char="•"/>
            </a:pPr>
            <a:r>
              <a:rPr lang="hr-HR" sz="1600" dirty="0"/>
              <a:t> načelo uravnoteženosti,</a:t>
            </a:r>
          </a:p>
          <a:p>
            <a:pPr lvl="1">
              <a:buFont typeface="Arial" pitchFamily="34" charset="0"/>
              <a:buChar char="•"/>
            </a:pPr>
            <a:r>
              <a:rPr lang="hr-HR" sz="1600" dirty="0"/>
              <a:t> načelo obračunske jedinice,</a:t>
            </a:r>
          </a:p>
          <a:p>
            <a:pPr lvl="1">
              <a:buFont typeface="Arial" pitchFamily="34" charset="0"/>
              <a:buChar char="•"/>
            </a:pPr>
            <a:r>
              <a:rPr lang="hr-HR" sz="1600" dirty="0"/>
              <a:t> načelo univerzalnosti,</a:t>
            </a:r>
          </a:p>
          <a:p>
            <a:pPr lvl="1">
              <a:buFont typeface="Arial" pitchFamily="34" charset="0"/>
              <a:buChar char="•"/>
            </a:pPr>
            <a:r>
              <a:rPr lang="hr-HR" sz="1600" dirty="0"/>
              <a:t> načelo specifikacije,</a:t>
            </a:r>
          </a:p>
          <a:p>
            <a:pPr lvl="1">
              <a:buFont typeface="Arial" pitchFamily="34" charset="0"/>
              <a:buChar char="•"/>
            </a:pPr>
            <a:r>
              <a:rPr lang="hr-HR" sz="1600" dirty="0"/>
              <a:t> načelo dobrog financijskog upravljanja,</a:t>
            </a:r>
          </a:p>
          <a:p>
            <a:pPr lvl="1">
              <a:buFont typeface="Arial" pitchFamily="34" charset="0"/>
              <a:buChar char="•"/>
            </a:pPr>
            <a:r>
              <a:rPr lang="hr-HR" sz="1600" dirty="0"/>
              <a:t> načelo transparentnosti.</a:t>
            </a:r>
          </a:p>
        </p:txBody>
      </p:sp>
      <p:sp>
        <p:nvSpPr>
          <p:cNvPr id="18" name="Zaobljeni pravokutnik 17"/>
          <p:cNvSpPr/>
          <p:nvPr/>
        </p:nvSpPr>
        <p:spPr>
          <a:xfrm>
            <a:off x="4564233" y="3980383"/>
            <a:ext cx="4464496" cy="201622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9" name="TekstniOkvir 18"/>
          <p:cNvSpPr txBox="1"/>
          <p:nvPr/>
        </p:nvSpPr>
        <p:spPr>
          <a:xfrm>
            <a:off x="4823084" y="4239187"/>
            <a:ext cx="4176464" cy="109260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hr-HR" b="1" i="1" u="sng" dirty="0">
                <a:solidFill>
                  <a:schemeClr val="accent2"/>
                </a:solidFill>
                <a:latin typeface="Kristen ITC" pitchFamily="66" charset="0"/>
              </a:rPr>
              <a:t>Važno je znati!</a:t>
            </a:r>
          </a:p>
          <a:p>
            <a:endParaRPr lang="hr-HR" sz="800" dirty="0"/>
          </a:p>
          <a:p>
            <a:r>
              <a:rPr lang="hr-HR" sz="1300" b="1" dirty="0">
                <a:solidFill>
                  <a:srgbClr val="660066"/>
                </a:solidFill>
                <a:latin typeface="Kristen ITC" pitchFamily="66" charset="0"/>
              </a:rPr>
              <a:t>Jedno od najvažnijih načela proračuna je URAVNOTEŽENOST. Ukupni prihodi i primici pokrivaju ukupne rashode i izdatke. 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7417271" y="5446597"/>
            <a:ext cx="1475209" cy="10787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" name="Slika 13">
            <a:extLst>
              <a:ext uri="{FF2B5EF4-FFF2-40B4-BE49-F238E27FC236}">
                <a16:creationId xmlns:a16="http://schemas.microsoft.com/office/drawing/2014/main" id="{7824A8AF-6814-4923-8A83-7D3DCE43045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4875" y="362136"/>
            <a:ext cx="504056" cy="633001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00034" y="357166"/>
            <a:ext cx="8215370" cy="642942"/>
          </a:xfrm>
        </p:spPr>
        <p:txBody>
          <a:bodyPr>
            <a:normAutofit fontScale="90000"/>
          </a:bodyPr>
          <a:lstStyle/>
          <a:p>
            <a:pPr algn="l"/>
            <a:br>
              <a:rPr lang="hr-HR" dirty="0"/>
            </a:br>
            <a:r>
              <a:rPr lang="hr-HR" sz="4800" b="1" dirty="0"/>
              <a:t>Planiranje proračuna</a:t>
            </a:r>
            <a:br>
              <a:rPr lang="hr-HR" dirty="0"/>
            </a:br>
            <a:endParaRPr lang="hr-HR" dirty="0"/>
          </a:p>
        </p:txBody>
      </p:sp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r-HR"/>
          </a:p>
        </p:txBody>
      </p:sp>
      <p:sp>
        <p:nvSpPr>
          <p:cNvPr id="8" name="Rectangle 7"/>
          <p:cNvSpPr/>
          <p:nvPr/>
        </p:nvSpPr>
        <p:spPr>
          <a:xfrm>
            <a:off x="571472" y="1857363"/>
            <a:ext cx="8143932" cy="3640581"/>
          </a:xfrm>
          <a:prstGeom prst="rect">
            <a:avLst/>
          </a:prstGeom>
          <a:noFill/>
          <a:ln w="9525">
            <a:solidFill>
              <a:srgbClr val="12128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571472" y="1500174"/>
            <a:ext cx="7240888" cy="369332"/>
          </a:xfrm>
          <a:prstGeom prst="rect">
            <a:avLst/>
          </a:prstGeom>
          <a:solidFill>
            <a:srgbClr val="121284"/>
          </a:solidFill>
          <a:ln>
            <a:solidFill>
              <a:schemeClr val="tx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hr-HR" dirty="0">
                <a:solidFill>
                  <a:schemeClr val="bg1"/>
                </a:solidFill>
              </a:rPr>
              <a:t>Temelj za </a:t>
            </a:r>
            <a:r>
              <a:rPr lang="hr-HR" b="1" dirty="0">
                <a:solidFill>
                  <a:schemeClr val="bg1"/>
                </a:solidFill>
              </a:rPr>
              <a:t>planiranje proračuna </a:t>
            </a:r>
            <a:r>
              <a:rPr lang="hr-HR" dirty="0">
                <a:solidFill>
                  <a:schemeClr val="bg1"/>
                </a:solidFill>
              </a:rPr>
              <a:t>su sljedeći strateško planski dokumentima:</a:t>
            </a:r>
          </a:p>
        </p:txBody>
      </p:sp>
      <p:pic>
        <p:nvPicPr>
          <p:cNvPr id="12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525344"/>
            <a:ext cx="7477125" cy="332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" name="TextBox 12"/>
          <p:cNvSpPr txBox="1"/>
          <p:nvPr/>
        </p:nvSpPr>
        <p:spPr>
          <a:xfrm>
            <a:off x="395536" y="6488668"/>
            <a:ext cx="3714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>
                <a:solidFill>
                  <a:schemeClr val="bg1"/>
                </a:solidFill>
              </a:rPr>
              <a:t>Upravni odjel za proračun i financije</a:t>
            </a:r>
            <a:endParaRPr lang="en-US" b="1" dirty="0">
              <a:solidFill>
                <a:schemeClr val="bg1"/>
              </a:solidFill>
            </a:endParaRPr>
          </a:p>
        </p:txBody>
      </p:sp>
      <p:pic>
        <p:nvPicPr>
          <p:cNvPr id="14" name="Picture 9" descr="http://wmd.hr/slike/zadarska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86710" y="5500702"/>
            <a:ext cx="1151299" cy="1143492"/>
          </a:xfrm>
          <a:prstGeom prst="rect">
            <a:avLst/>
          </a:prstGeom>
          <a:noFill/>
        </p:spPr>
      </p:pic>
      <p:sp>
        <p:nvSpPr>
          <p:cNvPr id="16" name="Pravokutnik 15"/>
          <p:cNvSpPr/>
          <p:nvPr/>
        </p:nvSpPr>
        <p:spPr>
          <a:xfrm>
            <a:off x="683568" y="2132856"/>
            <a:ext cx="62464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endParaRPr lang="hr-HR" dirty="0"/>
          </a:p>
        </p:txBody>
      </p:sp>
      <p:sp>
        <p:nvSpPr>
          <p:cNvPr id="17" name="Pravokutnik 16"/>
          <p:cNvSpPr/>
          <p:nvPr/>
        </p:nvSpPr>
        <p:spPr>
          <a:xfrm>
            <a:off x="107503" y="2132857"/>
            <a:ext cx="8830505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buFont typeface="Arial" pitchFamily="34" charset="0"/>
              <a:buChar char="•"/>
            </a:pPr>
            <a:r>
              <a:rPr lang="hr-HR" dirty="0"/>
              <a:t> Zakon o proračunu,</a:t>
            </a:r>
          </a:p>
          <a:p>
            <a:pPr lvl="1">
              <a:buFont typeface="Arial" pitchFamily="34" charset="0"/>
              <a:buChar char="•"/>
            </a:pPr>
            <a:r>
              <a:rPr lang="hr-HR" dirty="0"/>
              <a:t> </a:t>
            </a:r>
            <a:r>
              <a:rPr lang="es-ES" dirty="0" err="1"/>
              <a:t>Pravilnik</a:t>
            </a:r>
            <a:r>
              <a:rPr lang="es-ES" dirty="0"/>
              <a:t> o </a:t>
            </a:r>
            <a:r>
              <a:rPr lang="es-ES" dirty="0" err="1"/>
              <a:t>planiranju</a:t>
            </a:r>
            <a:r>
              <a:rPr lang="es-ES" dirty="0"/>
              <a:t> u </a:t>
            </a:r>
            <a:r>
              <a:rPr lang="es-ES" dirty="0" err="1"/>
              <a:t>sustavu</a:t>
            </a:r>
            <a:r>
              <a:rPr lang="es-ES" dirty="0"/>
              <a:t> </a:t>
            </a:r>
            <a:r>
              <a:rPr lang="es-ES" dirty="0" err="1"/>
              <a:t>proračuna</a:t>
            </a:r>
            <a:r>
              <a:rPr lang="hr-HR" dirty="0"/>
              <a:t>,</a:t>
            </a:r>
          </a:p>
          <a:p>
            <a:pPr lvl="1">
              <a:buFont typeface="Arial" pitchFamily="34" charset="0"/>
              <a:buChar char="•"/>
            </a:pPr>
            <a:r>
              <a:rPr lang="hr-HR" dirty="0"/>
              <a:t> Pravilnik o proračunskim klasifikacijama,</a:t>
            </a:r>
          </a:p>
          <a:p>
            <a:pPr lvl="1">
              <a:buFont typeface="Arial" pitchFamily="34" charset="0"/>
              <a:buChar char="•"/>
            </a:pPr>
            <a:r>
              <a:rPr lang="hr-HR" dirty="0"/>
              <a:t> Pravilnik o korištenju sredstava Europske unije,</a:t>
            </a:r>
          </a:p>
          <a:p>
            <a:pPr lvl="1">
              <a:buFont typeface="Arial" pitchFamily="34" charset="0"/>
              <a:buChar char="•"/>
            </a:pPr>
            <a:r>
              <a:rPr lang="hr-HR" dirty="0"/>
              <a:t> Pravilnik o proračunskom računovodstvu i Računskom planu,</a:t>
            </a:r>
          </a:p>
          <a:p>
            <a:pPr lvl="1">
              <a:buFont typeface="Arial" pitchFamily="34" charset="0"/>
              <a:buChar char="•"/>
            </a:pPr>
            <a:r>
              <a:rPr lang="hr-HR" dirty="0"/>
              <a:t> Smjernice Vlade RH o makroekonomskoj i fiskalnoj politici za trogodišnje razdoblje,</a:t>
            </a:r>
          </a:p>
          <a:p>
            <a:pPr lvl="1">
              <a:buFont typeface="Arial" pitchFamily="34" charset="0"/>
              <a:buChar char="•"/>
            </a:pPr>
            <a:r>
              <a:rPr lang="hr-HR" dirty="0"/>
              <a:t> Upute Ministarstva financija RH za izradu proračuna jedinica lokalne i područne (regionalne) samouprave,</a:t>
            </a:r>
          </a:p>
          <a:p>
            <a:pPr lvl="1">
              <a:buFont typeface="Arial" pitchFamily="34" charset="0"/>
              <a:buChar char="•"/>
            </a:pPr>
            <a:r>
              <a:rPr lang="hr-HR" dirty="0"/>
              <a:t> Upute Upravnog odjela za proračun Zadarske županije za izradu proračuna Zadarske županije za trogodišnje razdoblje.</a:t>
            </a:r>
          </a:p>
        </p:txBody>
      </p:sp>
      <p:pic>
        <p:nvPicPr>
          <p:cNvPr id="15" name="Slika 14">
            <a:extLst>
              <a:ext uri="{FF2B5EF4-FFF2-40B4-BE49-F238E27FC236}">
                <a16:creationId xmlns:a16="http://schemas.microsoft.com/office/drawing/2014/main" id="{69905997-F3F9-41A1-B8EA-A2EC0791712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2359" y="433427"/>
            <a:ext cx="504056" cy="633001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1"/>
          <p:cNvSpPr>
            <a:spLocks noGrp="1"/>
          </p:cNvSpPr>
          <p:nvPr>
            <p:ph type="title"/>
          </p:nvPr>
        </p:nvSpPr>
        <p:spPr>
          <a:xfrm>
            <a:off x="500034" y="357166"/>
            <a:ext cx="8215370" cy="642942"/>
          </a:xfrm>
        </p:spPr>
        <p:txBody>
          <a:bodyPr>
            <a:normAutofit fontScale="90000"/>
          </a:bodyPr>
          <a:lstStyle/>
          <a:p>
            <a:pPr algn="l"/>
            <a:br>
              <a:rPr lang="hr-HR" dirty="0"/>
            </a:br>
            <a:r>
              <a:rPr lang="hr-HR" sz="4900" b="1" dirty="0"/>
              <a:t>Sadržaj proračuna</a:t>
            </a:r>
            <a:br>
              <a:rPr lang="hr-HR" dirty="0"/>
            </a:br>
            <a:endParaRPr lang="hr-HR" dirty="0"/>
          </a:p>
        </p:txBody>
      </p:sp>
      <p:pic>
        <p:nvPicPr>
          <p:cNvPr id="5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525344"/>
            <a:ext cx="7477125" cy="332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323528" y="6488668"/>
            <a:ext cx="3714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>
                <a:solidFill>
                  <a:schemeClr val="bg1"/>
                </a:solidFill>
              </a:rPr>
              <a:t>Upravni odjel za proračun i financije</a:t>
            </a:r>
            <a:endParaRPr lang="en-US" b="1" dirty="0">
              <a:solidFill>
                <a:schemeClr val="bg1"/>
              </a:solidFill>
            </a:endParaRPr>
          </a:p>
        </p:txBody>
      </p:sp>
      <p:pic>
        <p:nvPicPr>
          <p:cNvPr id="7" name="Picture 9" descr="http://wmd.hr/slike/zadarska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56376" y="5661248"/>
            <a:ext cx="1062157" cy="1054954"/>
          </a:xfrm>
          <a:prstGeom prst="rect">
            <a:avLst/>
          </a:prstGeom>
          <a:noFill/>
        </p:spPr>
      </p:pic>
      <p:sp>
        <p:nvSpPr>
          <p:cNvPr id="9" name="Rectangle 8"/>
          <p:cNvSpPr/>
          <p:nvPr/>
        </p:nvSpPr>
        <p:spPr>
          <a:xfrm>
            <a:off x="2555776" y="1285860"/>
            <a:ext cx="6088190" cy="735142"/>
          </a:xfrm>
          <a:prstGeom prst="rect">
            <a:avLst/>
          </a:prstGeom>
          <a:noFill/>
          <a:ln w="9525">
            <a:solidFill>
              <a:srgbClr val="12128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2611539" y="1253321"/>
            <a:ext cx="5832648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hr-HR" sz="1600" dirty="0"/>
              <a:t> sažetak Računa prihoda i rashoda i Računa financiranja</a:t>
            </a:r>
          </a:p>
          <a:p>
            <a:pPr>
              <a:buFont typeface="Arial" pitchFamily="34" charset="0"/>
              <a:buChar char="•"/>
            </a:pPr>
            <a:r>
              <a:rPr lang="hr-HR" sz="1500" dirty="0"/>
              <a:t> Račun prihoda i rashoda</a:t>
            </a:r>
          </a:p>
          <a:p>
            <a:pPr>
              <a:buFont typeface="Arial" pitchFamily="34" charset="0"/>
              <a:buChar char="•"/>
            </a:pPr>
            <a:r>
              <a:rPr lang="hr-HR" sz="1500" dirty="0"/>
              <a:t> Račun financiranja</a:t>
            </a:r>
            <a:endParaRPr lang="en-US" sz="1500" dirty="0"/>
          </a:p>
        </p:txBody>
      </p:sp>
      <p:sp>
        <p:nvSpPr>
          <p:cNvPr id="16" name="Rectangle 15"/>
          <p:cNvSpPr/>
          <p:nvPr/>
        </p:nvSpPr>
        <p:spPr>
          <a:xfrm>
            <a:off x="500034" y="1285860"/>
            <a:ext cx="2071702" cy="714380"/>
          </a:xfrm>
          <a:prstGeom prst="rect">
            <a:avLst/>
          </a:prstGeom>
          <a:solidFill>
            <a:srgbClr val="121284"/>
          </a:solidFill>
          <a:ln w="12700">
            <a:solidFill>
              <a:srgbClr val="12128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555776" y="2260578"/>
            <a:ext cx="6088190" cy="903851"/>
          </a:xfrm>
          <a:prstGeom prst="rect">
            <a:avLst/>
          </a:prstGeom>
          <a:noFill/>
          <a:ln w="9525">
            <a:solidFill>
              <a:srgbClr val="12128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2571736" y="2260578"/>
            <a:ext cx="6143668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buFont typeface="Arial" pitchFamily="34" charset="0"/>
              <a:buChar char="•"/>
            </a:pPr>
            <a:r>
              <a:rPr lang="hr-HR" sz="1500" dirty="0"/>
              <a:t> Plan rashoda i izdataka JLP(R)S i njihovih proračunskih korisnika iskazanih po organizacijskoj klasifikaciji, izvorima financiranja i ekonomskoj klasifikaciji, raspoređenih u programe koji se sastoje od aktivnosti i projekata. </a:t>
            </a:r>
            <a:endParaRPr lang="en-US" sz="1500" dirty="0"/>
          </a:p>
        </p:txBody>
      </p:sp>
      <p:sp>
        <p:nvSpPr>
          <p:cNvPr id="19" name="Rectangle 18"/>
          <p:cNvSpPr/>
          <p:nvPr/>
        </p:nvSpPr>
        <p:spPr>
          <a:xfrm>
            <a:off x="500034" y="2260579"/>
            <a:ext cx="2071702" cy="857256"/>
          </a:xfrm>
          <a:prstGeom prst="rect">
            <a:avLst/>
          </a:prstGeom>
          <a:solidFill>
            <a:srgbClr val="121284"/>
          </a:solidFill>
          <a:ln w="12700">
            <a:solidFill>
              <a:srgbClr val="12128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1000100" y="1428736"/>
            <a:ext cx="10715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>
                <a:solidFill>
                  <a:schemeClr val="bg1"/>
                </a:solidFill>
              </a:rPr>
              <a:t>OPĆI DIO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85786" y="2474893"/>
            <a:ext cx="15001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>
                <a:solidFill>
                  <a:schemeClr val="bg1"/>
                </a:solidFill>
              </a:rPr>
              <a:t>POSEBNI DIO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67544" y="4798893"/>
            <a:ext cx="20717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b="1" dirty="0">
                <a:solidFill>
                  <a:schemeClr val="bg1"/>
                </a:solidFill>
              </a:rPr>
              <a:t>PLAN RAZVOJNIH PROGRAMA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26" name="Rectangle 15"/>
          <p:cNvSpPr/>
          <p:nvPr/>
        </p:nvSpPr>
        <p:spPr>
          <a:xfrm>
            <a:off x="467544" y="3284984"/>
            <a:ext cx="2071702" cy="714380"/>
          </a:xfrm>
          <a:prstGeom prst="rect">
            <a:avLst/>
          </a:prstGeom>
          <a:solidFill>
            <a:srgbClr val="121284"/>
          </a:solidFill>
          <a:ln w="12700">
            <a:solidFill>
              <a:srgbClr val="12128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2"/>
          <p:cNvSpPr txBox="1"/>
          <p:nvPr/>
        </p:nvSpPr>
        <p:spPr>
          <a:xfrm>
            <a:off x="571509" y="3294078"/>
            <a:ext cx="18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b="1" dirty="0">
                <a:solidFill>
                  <a:schemeClr val="bg1"/>
                </a:solidFill>
              </a:rPr>
              <a:t>OBRAZLOŽENJE PRORAČUNA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28" name="Rectangle 8"/>
          <p:cNvSpPr/>
          <p:nvPr/>
        </p:nvSpPr>
        <p:spPr>
          <a:xfrm>
            <a:off x="2411760" y="3284984"/>
            <a:ext cx="6232206" cy="704833"/>
          </a:xfrm>
          <a:prstGeom prst="rect">
            <a:avLst/>
          </a:prstGeom>
          <a:noFill/>
          <a:ln w="9525">
            <a:solidFill>
              <a:srgbClr val="12128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17"/>
          <p:cNvSpPr txBox="1"/>
          <p:nvPr/>
        </p:nvSpPr>
        <p:spPr>
          <a:xfrm>
            <a:off x="2555776" y="3356992"/>
            <a:ext cx="5715040" cy="5693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buFont typeface="Arial" pitchFamily="34" charset="0"/>
              <a:buChar char="•"/>
            </a:pPr>
            <a:r>
              <a:rPr lang="hr-HR" sz="1600" dirty="0"/>
              <a:t> </a:t>
            </a:r>
            <a:r>
              <a:rPr lang="hr-HR" sz="1500" dirty="0"/>
              <a:t>Obrazloženje općeg dijela proračuna i obrazloženje posebnog dijela proračuna</a:t>
            </a:r>
            <a:endParaRPr lang="en-US" sz="1500" dirty="0"/>
          </a:p>
        </p:txBody>
      </p:sp>
      <p:pic>
        <p:nvPicPr>
          <p:cNvPr id="30" name="Slika 29">
            <a:extLst>
              <a:ext uri="{FF2B5EF4-FFF2-40B4-BE49-F238E27FC236}">
                <a16:creationId xmlns:a16="http://schemas.microsoft.com/office/drawing/2014/main" id="{53DE11A5-20E9-4374-9E7E-66C5119BC19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09112" y="485964"/>
            <a:ext cx="504056" cy="633001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br>
              <a:rPr lang="hr-HR" dirty="0"/>
            </a:br>
            <a:r>
              <a:rPr lang="hr-HR" sz="4200" b="1" dirty="0"/>
              <a:t>Postupak donošenja proračuna Zadarske županije</a:t>
            </a:r>
            <a:br>
              <a:rPr lang="hr-HR" dirty="0"/>
            </a:br>
            <a:endParaRPr lang="hr-HR" dirty="0"/>
          </a:p>
        </p:txBody>
      </p:sp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r-HR"/>
          </a:p>
        </p:txBody>
      </p:sp>
      <p:pic>
        <p:nvPicPr>
          <p:cNvPr id="12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525344"/>
            <a:ext cx="7477125" cy="332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" name="TextBox 12"/>
          <p:cNvSpPr txBox="1"/>
          <p:nvPr/>
        </p:nvSpPr>
        <p:spPr>
          <a:xfrm>
            <a:off x="323528" y="6488668"/>
            <a:ext cx="3714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>
                <a:solidFill>
                  <a:schemeClr val="bg1"/>
                </a:solidFill>
              </a:rPr>
              <a:t>Upravni odjel za proračun i financije</a:t>
            </a:r>
            <a:endParaRPr lang="en-US" b="1" dirty="0">
              <a:solidFill>
                <a:schemeClr val="bg1"/>
              </a:solidFill>
            </a:endParaRPr>
          </a:p>
        </p:txBody>
      </p:sp>
      <p:pic>
        <p:nvPicPr>
          <p:cNvPr id="14" name="Picture 9" descr="http://wmd.hr/slike/zadarska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12360" y="5589240"/>
            <a:ext cx="1151299" cy="1143492"/>
          </a:xfrm>
          <a:prstGeom prst="rect">
            <a:avLst/>
          </a:prstGeom>
          <a:noFill/>
        </p:spPr>
      </p:pic>
      <p:sp>
        <p:nvSpPr>
          <p:cNvPr id="16" name="Pravokutnik 15"/>
          <p:cNvSpPr/>
          <p:nvPr/>
        </p:nvSpPr>
        <p:spPr>
          <a:xfrm>
            <a:off x="611560" y="2132856"/>
            <a:ext cx="62464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endParaRPr lang="hr-HR" dirty="0"/>
          </a:p>
        </p:txBody>
      </p:sp>
      <p:sp>
        <p:nvSpPr>
          <p:cNvPr id="17" name="Pravokutnik 16"/>
          <p:cNvSpPr/>
          <p:nvPr/>
        </p:nvSpPr>
        <p:spPr>
          <a:xfrm>
            <a:off x="107504" y="2132856"/>
            <a:ext cx="69127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buFont typeface="Arial" pitchFamily="34" charset="0"/>
              <a:buChar char="•"/>
            </a:pPr>
            <a:endParaRPr lang="hr-HR" dirty="0"/>
          </a:p>
        </p:txBody>
      </p:sp>
      <p:graphicFrame>
        <p:nvGraphicFramePr>
          <p:cNvPr id="21" name="Rezervirano mjesto sadržaja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4756942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pic>
        <p:nvPicPr>
          <p:cNvPr id="15" name="Slika 14">
            <a:extLst>
              <a:ext uri="{FF2B5EF4-FFF2-40B4-BE49-F238E27FC236}">
                <a16:creationId xmlns:a16="http://schemas.microsoft.com/office/drawing/2014/main" id="{238FCABE-36AD-4574-876C-5CA27F9FCF1D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5981" y="274638"/>
            <a:ext cx="504056" cy="63300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graphicEl>
                                              <a:dgm id="{B41F4520-72EC-4D98-9BFF-03F3810A58F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1">
                                            <p:graphicEl>
                                              <a:dgm id="{B41F4520-72EC-4D98-9BFF-03F3810A58F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graphicEl>
                                              <a:dgm id="{DBE534EE-4C6A-40CA-BABF-CDEAA6AED14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1">
                                            <p:graphicEl>
                                              <a:dgm id="{DBE534EE-4C6A-40CA-BABF-CDEAA6AED14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graphicEl>
                                              <a:dgm id="{9DB98F77-5685-428E-A2EB-2BB11FD72F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1">
                                            <p:graphicEl>
                                              <a:dgm id="{9DB98F77-5685-428E-A2EB-2BB11FD72FB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graphicEl>
                                              <a:dgm id="{E8C92925-E85B-4E2B-B5AD-6761850C594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21">
                                            <p:graphicEl>
                                              <a:dgm id="{E8C92925-E85B-4E2B-B5AD-6761850C594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graphicEl>
                                              <a:dgm id="{6F8DCCA1-59CB-4A90-AC17-2FA76D22867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21">
                                            <p:graphicEl>
                                              <a:dgm id="{6F8DCCA1-59CB-4A90-AC17-2FA76D22867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graphicEl>
                                              <a:dgm id="{E14CCE8A-AD16-4B62-83B8-8D79528E3FE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21">
                                            <p:graphicEl>
                                              <a:dgm id="{E14CCE8A-AD16-4B62-83B8-8D79528E3FE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graphicEl>
                                              <a:dgm id="{A9A23DF4-C60F-4737-9B51-25F3ADE98E0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21">
                                            <p:graphicEl>
                                              <a:dgm id="{A9A23DF4-C60F-4737-9B51-25F3ADE98E0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graphicEl>
                                              <a:dgm id="{2E677591-EE26-4F8A-84E4-A8A7535BDC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21">
                                            <p:graphicEl>
                                              <a:dgm id="{2E677591-EE26-4F8A-84E4-A8A7535BDCB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graphicEl>
                                              <a:dgm id="{CDB2CC8B-39BF-4273-8D08-24EBCCD427F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21">
                                            <p:graphicEl>
                                              <a:dgm id="{CDB2CC8B-39BF-4273-8D08-24EBCCD427F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graphicEl>
                                              <a:dgm id="{829C3253-3611-483E-9943-060AC76D30D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21">
                                            <p:graphicEl>
                                              <a:dgm id="{829C3253-3611-483E-9943-060AC76D30D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graphicEl>
                                              <a:dgm id="{62638AFF-6997-4626-B4E7-6B8BC3C3DD2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21">
                                            <p:graphicEl>
                                              <a:dgm id="{62638AFF-6997-4626-B4E7-6B8BC3C3DD2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graphicEl>
                                              <a:dgm id="{120ED4FD-B2CA-4D8C-9C2C-62AA25C3BFF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21">
                                            <p:graphicEl>
                                              <a:dgm id="{120ED4FD-B2CA-4D8C-9C2C-62AA25C3BFF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graphicEl>
                                              <a:dgm id="{E1BC7FAA-C649-4F7C-9044-33FFD92AFB1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21">
                                            <p:graphicEl>
                                              <a:dgm id="{E1BC7FAA-C649-4F7C-9044-33FFD92AFB1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graphicEl>
                                              <a:dgm id="{B0E8B0B5-BEDE-49AD-8792-BBC8EEC9D13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21">
                                            <p:graphicEl>
                                              <a:dgm id="{B0E8B0B5-BEDE-49AD-8792-BBC8EEC9D13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1" grpId="0">
        <p:bldSub>
          <a:bldDgm bld="one"/>
        </p:bldSub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00034" y="357166"/>
            <a:ext cx="8215370" cy="642942"/>
          </a:xfrm>
        </p:spPr>
        <p:txBody>
          <a:bodyPr>
            <a:normAutofit fontScale="90000"/>
          </a:bodyPr>
          <a:lstStyle/>
          <a:p>
            <a:pPr algn="l"/>
            <a:br>
              <a:rPr lang="hr-HR" dirty="0"/>
            </a:br>
            <a:r>
              <a:rPr lang="hr-HR" sz="3600" b="1" dirty="0"/>
              <a:t>Izvršavanje proračuna Zadarske županije</a:t>
            </a:r>
            <a:br>
              <a:rPr lang="hr-HR" dirty="0"/>
            </a:br>
            <a:endParaRPr lang="hr-HR" dirty="0"/>
          </a:p>
        </p:txBody>
      </p:sp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r-HR"/>
          </a:p>
        </p:txBody>
      </p:sp>
      <p:sp>
        <p:nvSpPr>
          <p:cNvPr id="8" name="Rectangle 7"/>
          <p:cNvSpPr/>
          <p:nvPr/>
        </p:nvSpPr>
        <p:spPr>
          <a:xfrm>
            <a:off x="580018" y="1934276"/>
            <a:ext cx="7448366" cy="3366932"/>
          </a:xfrm>
          <a:prstGeom prst="rect">
            <a:avLst/>
          </a:prstGeom>
          <a:noFill/>
          <a:ln w="9525">
            <a:solidFill>
              <a:srgbClr val="12128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571472" y="1500174"/>
            <a:ext cx="7456912" cy="646331"/>
          </a:xfrm>
          <a:prstGeom prst="rect">
            <a:avLst/>
          </a:prstGeom>
          <a:solidFill>
            <a:srgbClr val="121284"/>
          </a:solidFill>
          <a:ln>
            <a:solidFill>
              <a:schemeClr val="tx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rPr lang="hr-HR" dirty="0">
                <a:solidFill>
                  <a:schemeClr val="bg1"/>
                </a:solidFill>
              </a:rPr>
              <a:t>Izvršavanje Proračuna Zadarske županije uređuje se </a:t>
            </a:r>
            <a:r>
              <a:rPr lang="hr-HR" b="1" dirty="0">
                <a:solidFill>
                  <a:schemeClr val="bg1"/>
                </a:solidFill>
              </a:rPr>
              <a:t>Odlukom o izvršavanju</a:t>
            </a:r>
          </a:p>
          <a:p>
            <a:pPr>
              <a:spcBef>
                <a:spcPts val="0"/>
              </a:spcBef>
              <a:buNone/>
            </a:pPr>
            <a:r>
              <a:rPr lang="hr-HR" b="1" dirty="0">
                <a:solidFill>
                  <a:schemeClr val="bg1"/>
                </a:solidFill>
              </a:rPr>
              <a:t>Proračuna Zadarske županije.</a:t>
            </a:r>
          </a:p>
        </p:txBody>
      </p:sp>
      <p:pic>
        <p:nvPicPr>
          <p:cNvPr id="12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525344"/>
            <a:ext cx="7477125" cy="332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" name="TextBox 12"/>
          <p:cNvSpPr txBox="1"/>
          <p:nvPr/>
        </p:nvSpPr>
        <p:spPr>
          <a:xfrm>
            <a:off x="323528" y="6488668"/>
            <a:ext cx="3714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>
                <a:solidFill>
                  <a:schemeClr val="bg1"/>
                </a:solidFill>
              </a:rPr>
              <a:t>Upravni odjel za proračun i financije</a:t>
            </a:r>
            <a:endParaRPr lang="en-US" b="1" dirty="0">
              <a:solidFill>
                <a:schemeClr val="bg1"/>
              </a:solidFill>
            </a:endParaRPr>
          </a:p>
        </p:txBody>
      </p:sp>
      <p:pic>
        <p:nvPicPr>
          <p:cNvPr id="14" name="Picture 9" descr="http://wmd.hr/slike/zadarska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86710" y="5500702"/>
            <a:ext cx="1151299" cy="1143492"/>
          </a:xfrm>
          <a:prstGeom prst="rect">
            <a:avLst/>
          </a:prstGeom>
          <a:noFill/>
        </p:spPr>
      </p:pic>
      <p:sp>
        <p:nvSpPr>
          <p:cNvPr id="15" name="Pravokutnik 14"/>
          <p:cNvSpPr/>
          <p:nvPr/>
        </p:nvSpPr>
        <p:spPr>
          <a:xfrm>
            <a:off x="611560" y="2132856"/>
            <a:ext cx="631844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hr-HR" dirty="0"/>
          </a:p>
        </p:txBody>
      </p:sp>
      <p:sp>
        <p:nvSpPr>
          <p:cNvPr id="16" name="Pravokutnik 15"/>
          <p:cNvSpPr/>
          <p:nvPr/>
        </p:nvSpPr>
        <p:spPr>
          <a:xfrm>
            <a:off x="539552" y="2132857"/>
            <a:ext cx="7344816" cy="32162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0"/>
              </a:spcBef>
              <a:buFont typeface="Arial" pitchFamily="34" charset="0"/>
              <a:buChar char="•"/>
            </a:pPr>
            <a:r>
              <a:rPr lang="hr-HR" dirty="0"/>
              <a:t> Odlukom se utvrđuju:</a:t>
            </a:r>
          </a:p>
          <a:p>
            <a:pPr algn="just">
              <a:spcBef>
                <a:spcPts val="0"/>
              </a:spcBef>
            </a:pPr>
            <a:endParaRPr lang="hr-HR" sz="500" dirty="0"/>
          </a:p>
          <a:p>
            <a:pPr algn="just">
              <a:spcBef>
                <a:spcPts val="0"/>
              </a:spcBef>
              <a:buFontTx/>
              <a:buChar char="-"/>
            </a:pPr>
            <a:r>
              <a:rPr lang="hr-HR" dirty="0"/>
              <a:t> prihodi i primici te rashodi i izdaci proračuna i njihovo ostvarivanje odnosno izvršavanje, </a:t>
            </a:r>
          </a:p>
          <a:p>
            <a:pPr algn="just">
              <a:spcBef>
                <a:spcPts val="0"/>
              </a:spcBef>
              <a:buFontTx/>
              <a:buChar char="-"/>
            </a:pPr>
            <a:r>
              <a:rPr lang="hr-HR" dirty="0"/>
              <a:t>opseg zaduživanja i jamstava,</a:t>
            </a:r>
          </a:p>
          <a:p>
            <a:pPr algn="just">
              <a:spcBef>
                <a:spcPts val="0"/>
              </a:spcBef>
              <a:buFontTx/>
              <a:buChar char="-"/>
            </a:pPr>
            <a:r>
              <a:rPr lang="hr-HR" dirty="0"/>
              <a:t> upravljanje financijskom i nefinancijskom imovinom,</a:t>
            </a:r>
          </a:p>
          <a:p>
            <a:pPr algn="just">
              <a:spcBef>
                <a:spcPts val="0"/>
              </a:spcBef>
              <a:buFontTx/>
              <a:buChar char="-"/>
            </a:pPr>
            <a:r>
              <a:rPr lang="hr-HR" dirty="0"/>
              <a:t> prava i obveze korisnika proračunskih sredstava,</a:t>
            </a:r>
          </a:p>
          <a:p>
            <a:pPr algn="just">
              <a:spcBef>
                <a:spcPts val="0"/>
              </a:spcBef>
              <a:buFontTx/>
              <a:buChar char="-"/>
            </a:pPr>
            <a:r>
              <a:rPr lang="hr-HR" dirty="0"/>
              <a:t> pojedine ovlasti župana, pročelnika i čelnika proračunskih korisnika i izvanproračunskih korisnika kao i ostalih korisnika proračunskih sredstava,</a:t>
            </a:r>
          </a:p>
          <a:p>
            <a:pPr algn="just">
              <a:spcBef>
                <a:spcPts val="0"/>
              </a:spcBef>
              <a:buFontTx/>
              <a:buChar char="-"/>
            </a:pPr>
            <a:r>
              <a:rPr lang="hr-HR" dirty="0"/>
              <a:t> druga pitanja vezana za izvršenje Proračuna.</a:t>
            </a:r>
          </a:p>
          <a:p>
            <a:pPr algn="just">
              <a:spcBef>
                <a:spcPts val="0"/>
              </a:spcBef>
              <a:buFontTx/>
              <a:buChar char="-"/>
            </a:pPr>
            <a:endParaRPr lang="hr-HR" dirty="0"/>
          </a:p>
          <a:p>
            <a:pPr algn="just">
              <a:spcBef>
                <a:spcPts val="0"/>
              </a:spcBef>
            </a:pPr>
            <a:endParaRPr lang="hr-HR" dirty="0"/>
          </a:p>
        </p:txBody>
      </p:sp>
      <p:pic>
        <p:nvPicPr>
          <p:cNvPr id="17" name="Slika 16">
            <a:extLst>
              <a:ext uri="{FF2B5EF4-FFF2-40B4-BE49-F238E27FC236}">
                <a16:creationId xmlns:a16="http://schemas.microsoft.com/office/drawing/2014/main" id="{9EFE68AF-D9FB-4660-8496-BC5E5740B8C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0232" y="510849"/>
            <a:ext cx="504056" cy="633001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67544" y="357166"/>
            <a:ext cx="7416824" cy="642942"/>
          </a:xfrm>
        </p:spPr>
        <p:txBody>
          <a:bodyPr>
            <a:normAutofit fontScale="90000"/>
          </a:bodyPr>
          <a:lstStyle/>
          <a:p>
            <a:pPr algn="l"/>
            <a:br>
              <a:rPr lang="hr-HR" dirty="0"/>
            </a:br>
            <a:r>
              <a:rPr lang="hr-HR" sz="3400" b="1" dirty="0"/>
              <a:t>Izvještavanje o izvršenju proračuna </a:t>
            </a:r>
            <a:br>
              <a:rPr lang="hr-HR" sz="3400" b="1" dirty="0"/>
            </a:br>
            <a:r>
              <a:rPr lang="hr-HR" sz="3400" b="1" dirty="0"/>
              <a:t>Zadarske županije</a:t>
            </a:r>
            <a:br>
              <a:rPr lang="hr-HR" sz="3400" dirty="0"/>
            </a:br>
            <a:endParaRPr lang="hr-HR" sz="3400" dirty="0"/>
          </a:p>
        </p:txBody>
      </p:sp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r-HR"/>
          </a:p>
        </p:txBody>
      </p:sp>
      <p:sp>
        <p:nvSpPr>
          <p:cNvPr id="8" name="Rectangle 7"/>
          <p:cNvSpPr/>
          <p:nvPr/>
        </p:nvSpPr>
        <p:spPr>
          <a:xfrm>
            <a:off x="580018" y="1934276"/>
            <a:ext cx="7448366" cy="3798980"/>
          </a:xfrm>
          <a:prstGeom prst="rect">
            <a:avLst/>
          </a:prstGeom>
          <a:noFill/>
          <a:ln w="9525">
            <a:solidFill>
              <a:srgbClr val="12128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571472" y="1556792"/>
            <a:ext cx="7456912" cy="923330"/>
          </a:xfrm>
          <a:prstGeom prst="rect">
            <a:avLst/>
          </a:prstGeom>
          <a:solidFill>
            <a:srgbClr val="121284"/>
          </a:solidFill>
          <a:ln>
            <a:solidFill>
              <a:schemeClr val="tx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rPr lang="hr-HR" b="1" dirty="0">
                <a:solidFill>
                  <a:schemeClr val="bg1"/>
                </a:solidFill>
              </a:rPr>
              <a:t>Pravilnikom o polugodišnjem i godišnjem izvještaju o izvršenju proračuna</a:t>
            </a:r>
            <a:r>
              <a:rPr lang="hr-HR" dirty="0">
                <a:solidFill>
                  <a:schemeClr val="bg1"/>
                </a:solidFill>
              </a:rPr>
              <a:t> propisuju se sadržaj i obveznici izrade polugodišnjeg i godišnjeg izvještaja o izvršenju proračuna.</a:t>
            </a:r>
          </a:p>
        </p:txBody>
      </p:sp>
      <p:pic>
        <p:nvPicPr>
          <p:cNvPr id="12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525344"/>
            <a:ext cx="7477125" cy="332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" name="TextBox 12"/>
          <p:cNvSpPr txBox="1"/>
          <p:nvPr/>
        </p:nvSpPr>
        <p:spPr>
          <a:xfrm>
            <a:off x="395536" y="6488668"/>
            <a:ext cx="3714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>
                <a:solidFill>
                  <a:schemeClr val="bg1"/>
                </a:solidFill>
              </a:rPr>
              <a:t>Upravni odjel za proračun i financije</a:t>
            </a:r>
            <a:endParaRPr lang="en-US" b="1" dirty="0">
              <a:solidFill>
                <a:schemeClr val="bg1"/>
              </a:solidFill>
            </a:endParaRPr>
          </a:p>
        </p:txBody>
      </p:sp>
      <p:pic>
        <p:nvPicPr>
          <p:cNvPr id="14" name="Picture 9" descr="http://wmd.hr/slike/zadarska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86710" y="5500702"/>
            <a:ext cx="1151299" cy="1143492"/>
          </a:xfrm>
          <a:prstGeom prst="rect">
            <a:avLst/>
          </a:prstGeom>
          <a:noFill/>
        </p:spPr>
      </p:pic>
      <p:sp>
        <p:nvSpPr>
          <p:cNvPr id="15" name="Pravokutnik 14"/>
          <p:cNvSpPr/>
          <p:nvPr/>
        </p:nvSpPr>
        <p:spPr>
          <a:xfrm>
            <a:off x="611560" y="2132856"/>
            <a:ext cx="631844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hr-HR" dirty="0"/>
          </a:p>
        </p:txBody>
      </p:sp>
      <p:sp>
        <p:nvSpPr>
          <p:cNvPr id="16" name="Pravokutnik 15"/>
          <p:cNvSpPr/>
          <p:nvPr/>
        </p:nvSpPr>
        <p:spPr>
          <a:xfrm>
            <a:off x="611560" y="2492896"/>
            <a:ext cx="7416824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0"/>
              </a:spcBef>
              <a:buNone/>
            </a:pPr>
            <a:r>
              <a:rPr lang="hr-HR" b="1" dirty="0"/>
              <a:t>Polugodišnji izvještaj o izvršenju Proračuna:</a:t>
            </a:r>
          </a:p>
          <a:p>
            <a:pPr algn="just">
              <a:spcBef>
                <a:spcPts val="0"/>
              </a:spcBef>
              <a:buFont typeface="Arial" pitchFamily="34" charset="0"/>
              <a:buChar char="•"/>
            </a:pPr>
            <a:r>
              <a:rPr lang="hr-HR" dirty="0"/>
              <a:t> Upravni odjel za proračun i financije dostavlja županu najkasnije do 15. rujna tekuće proračunske godine;</a:t>
            </a:r>
          </a:p>
          <a:p>
            <a:pPr algn="just">
              <a:spcBef>
                <a:spcPts val="0"/>
              </a:spcBef>
              <a:buNone/>
            </a:pPr>
            <a:endParaRPr lang="hr-HR" sz="200" dirty="0"/>
          </a:p>
          <a:p>
            <a:pPr algn="just">
              <a:spcBef>
                <a:spcPts val="0"/>
              </a:spcBef>
              <a:buFont typeface="Arial" pitchFamily="34" charset="0"/>
              <a:buChar char="•"/>
            </a:pPr>
            <a:r>
              <a:rPr lang="hr-HR" dirty="0"/>
              <a:t> župan ga dostavlja Županijskoj skupštini na donošenje najkasnije do                 30. rujna tekuće proračunske godine.</a:t>
            </a:r>
          </a:p>
          <a:p>
            <a:pPr algn="just">
              <a:spcBef>
                <a:spcPts val="0"/>
              </a:spcBef>
              <a:buNone/>
            </a:pPr>
            <a:endParaRPr lang="hr-HR" sz="1500" dirty="0"/>
          </a:p>
          <a:p>
            <a:pPr algn="just">
              <a:spcBef>
                <a:spcPts val="0"/>
              </a:spcBef>
              <a:buNone/>
            </a:pPr>
            <a:r>
              <a:rPr lang="hr-HR" b="1" dirty="0"/>
              <a:t>Godišnji izvještaj o izvršenju Proračuna:</a:t>
            </a:r>
          </a:p>
          <a:p>
            <a:pPr algn="just">
              <a:spcBef>
                <a:spcPts val="0"/>
              </a:spcBef>
              <a:buFont typeface="Arial" pitchFamily="34" charset="0"/>
              <a:buChar char="•"/>
            </a:pPr>
            <a:r>
              <a:rPr lang="hr-HR" dirty="0"/>
              <a:t> Upravni odjel za proračun i financije dostavlja županu najkasnije do                        5. svibnja tekuće proračunske godine;</a:t>
            </a:r>
          </a:p>
          <a:p>
            <a:pPr algn="just">
              <a:spcBef>
                <a:spcPts val="0"/>
              </a:spcBef>
              <a:buFont typeface="Arial" pitchFamily="34" charset="0"/>
              <a:buChar char="•"/>
            </a:pPr>
            <a:r>
              <a:rPr lang="hr-HR" dirty="0"/>
              <a:t> župan ga dostavlja Županijskog skupštini na donošenje najkasnije do 31. svibnja tekuće proračunske godine.</a:t>
            </a:r>
          </a:p>
        </p:txBody>
      </p:sp>
      <p:pic>
        <p:nvPicPr>
          <p:cNvPr id="17" name="Slika 16">
            <a:extLst>
              <a:ext uri="{FF2B5EF4-FFF2-40B4-BE49-F238E27FC236}">
                <a16:creationId xmlns:a16="http://schemas.microsoft.com/office/drawing/2014/main" id="{570DAE9F-2E8D-47CC-86FC-4E3206CA0C6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09112" y="485964"/>
            <a:ext cx="504056" cy="63300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927</TotalTime>
  <Words>748</Words>
  <Application>Microsoft Office PowerPoint</Application>
  <PresentationFormat>Prikaz na zaslonu (4:3)</PresentationFormat>
  <Paragraphs>97</Paragraphs>
  <Slides>8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4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8</vt:i4>
      </vt:variant>
    </vt:vector>
  </HeadingPairs>
  <TitlesOfParts>
    <vt:vector size="13" baseType="lpstr">
      <vt:lpstr>Arial</vt:lpstr>
      <vt:lpstr>Calibri</vt:lpstr>
      <vt:lpstr>Kristen ITC</vt:lpstr>
      <vt:lpstr>Times New Roman</vt:lpstr>
      <vt:lpstr>Office tema</vt:lpstr>
      <vt:lpstr>PRORAČUN ŽUPANIJE - vodič za građane - </vt:lpstr>
      <vt:lpstr> Proračun </vt:lpstr>
      <vt:lpstr> Načela proračuna </vt:lpstr>
      <vt:lpstr> Planiranje proračuna </vt:lpstr>
      <vt:lpstr> Sadržaj proračuna </vt:lpstr>
      <vt:lpstr> Postupak donošenja proračuna Zadarske županije </vt:lpstr>
      <vt:lpstr> Izvršavanje proračuna Zadarske županije </vt:lpstr>
      <vt:lpstr> Izvještavanje o izvršenju proračuna  Zadarske županije </vt:lpstr>
    </vt:vector>
  </TitlesOfParts>
  <Company>ZADARSKA ŽUPANIJA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UVOD U PRORAČUN</dc:title>
  <dc:creator>Katarina</dc:creator>
  <cp:lastModifiedBy>Iva Vanjak</cp:lastModifiedBy>
  <cp:revision>102</cp:revision>
  <dcterms:created xsi:type="dcterms:W3CDTF">2014-10-06T06:59:13Z</dcterms:created>
  <dcterms:modified xsi:type="dcterms:W3CDTF">2026-06-02T11:34:16Z</dcterms:modified>
</cp:coreProperties>
</file>