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3.xml" ContentType="application/vnd.openxmlformats-officedocument.presentationml.notesSlid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4.xml" ContentType="application/vnd.openxmlformats-officedocument.presentationml.notesSlide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10" r:id="rId2"/>
    <p:sldId id="340" r:id="rId3"/>
    <p:sldId id="327" r:id="rId4"/>
    <p:sldId id="338" r:id="rId5"/>
    <p:sldId id="342" r:id="rId6"/>
    <p:sldId id="297" r:id="rId7"/>
    <p:sldId id="298" r:id="rId8"/>
    <p:sldId id="341" r:id="rId9"/>
    <p:sldId id="351" r:id="rId10"/>
    <p:sldId id="329" r:id="rId11"/>
    <p:sldId id="330" r:id="rId12"/>
    <p:sldId id="293" r:id="rId13"/>
    <p:sldId id="316" r:id="rId14"/>
    <p:sldId id="332" r:id="rId15"/>
    <p:sldId id="334" r:id="rId16"/>
    <p:sldId id="336" r:id="rId17"/>
    <p:sldId id="337" r:id="rId18"/>
    <p:sldId id="324" r:id="rId19"/>
  </p:sldIdLst>
  <p:sldSz cx="9144000" cy="6858000" type="screen4x3"/>
  <p:notesSz cx="6735763" cy="9866313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an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7A5F"/>
    <a:srgbClr val="A2CB9B"/>
    <a:srgbClr val="006666"/>
    <a:srgbClr val="CC6600"/>
    <a:srgbClr val="3366FF"/>
    <a:srgbClr val="00CC99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l teme 1 - Isticanj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l teme 1 - Isticanj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il teme 1 - Isticanj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il teme 1 - Isticanj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il teme 1 - Isticanj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Stil teme 1 - Isticanj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03447BB-5D67-496B-8E87-E561075AD55C}" styleName="Tamni stil 1 - Isticanj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Srednji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Tamni stil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99B23B-EC83-4686-B30A-512413B5E67A}" styleName="Svijetli stil 3 - Isticanj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Srednji stil 1 - Isticanj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25E5076-3810-47DD-B79F-674D7AD40C01}" styleName="Tamni stil 1 - Isticanj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Stil teme 2 - Isticanj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Srednji stil 2 - Istic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rednji stil 4 - Isticanj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95592" autoAdjust="0"/>
  </p:normalViewPr>
  <p:slideViewPr>
    <p:cSldViewPr>
      <p:cViewPr varScale="1">
        <p:scale>
          <a:sx n="109" d="100"/>
          <a:sy n="109" d="100"/>
        </p:scale>
        <p:origin x="188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atarina\Desktop\Zupanija%20kate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b="1" i="1" dirty="0"/>
              <a:t>Prihodi korisnika</a:t>
            </a:r>
            <a:endParaRPr lang="en-US" b="1" i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Prihodi (mil. kn)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List1!$A$2:$A$6</c:f>
              <c:strCache>
                <c:ptCount val="5"/>
                <c:pt idx="0">
                  <c:v>Ostali korisnici (Agrra, Zadra, Inovacija, Zavod za prostorno, Natura Jadera)</c:v>
                </c:pt>
                <c:pt idx="1">
                  <c:v>Ustanove u kulturi</c:v>
                </c:pt>
                <c:pt idx="2">
                  <c:v>Osnovne škole</c:v>
                </c:pt>
                <c:pt idx="3">
                  <c:v>Srednje škole</c:v>
                </c:pt>
                <c:pt idx="4">
                  <c:v>Ustanove u zdravstvu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11.1</c:v>
                </c:pt>
                <c:pt idx="1">
                  <c:v>1.3</c:v>
                </c:pt>
                <c:pt idx="2">
                  <c:v>80.7</c:v>
                </c:pt>
                <c:pt idx="3">
                  <c:v>82.1</c:v>
                </c:pt>
                <c:pt idx="4">
                  <c:v>394.7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52-4706-AE79-45FC8A212C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31131904"/>
        <c:axId val="431132560"/>
      </c:barChart>
      <c:catAx>
        <c:axId val="4311319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31132560"/>
        <c:crosses val="autoZero"/>
        <c:auto val="1"/>
        <c:lblAlgn val="ctr"/>
        <c:lblOffset val="100"/>
        <c:noMultiLvlLbl val="0"/>
      </c:catAx>
      <c:valAx>
        <c:axId val="4311325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31131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Stupac1</c:v>
                </c:pt>
              </c:strCache>
            </c:strRef>
          </c:tx>
          <c:dPt>
            <c:idx val="0"/>
            <c:bubble3D val="0"/>
            <c:explosion val="8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FA16-402D-965A-771A742D6622}"/>
              </c:ext>
            </c:extLst>
          </c:dPt>
          <c:dPt>
            <c:idx val="1"/>
            <c:bubble3D val="0"/>
            <c:explosion val="15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A16-402D-965A-771A742D6622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164EE6FB-B70F-4CAB-A550-C92C2115113A}" type="VALUE">
                      <a:rPr lang="en-US" smtClean="0"/>
                      <a:pPr/>
                      <a:t>[VRIJEDNOST]</a:t>
                    </a:fld>
                    <a:r>
                      <a:rPr lang="en-US" dirty="0"/>
                      <a:t> </a:t>
                    </a:r>
                    <a:r>
                      <a:rPr lang="en-US" dirty="0" err="1"/>
                      <a:t>mil</a:t>
                    </a:r>
                    <a:r>
                      <a:rPr lang="en-US" dirty="0"/>
                      <a:t>. kn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FA16-402D-965A-771A742D662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AE8D9F2-09DF-424B-868C-EC649FCD59E5}" type="VALUE">
                      <a:rPr lang="en-US" smtClean="0"/>
                      <a:pPr/>
                      <a:t>[VRIJEDNOST]</a:t>
                    </a:fld>
                    <a:r>
                      <a:rPr lang="en-US" dirty="0"/>
                      <a:t> </a:t>
                    </a:r>
                    <a:r>
                      <a:rPr lang="en-US" dirty="0" err="1"/>
                      <a:t>mil</a:t>
                    </a:r>
                    <a:r>
                      <a:rPr lang="en-US" dirty="0"/>
                      <a:t>. kn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A16-402D-965A-771A742D66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Zadarska županija</c:v>
                </c:pt>
                <c:pt idx="1">
                  <c:v>Proračunski korisnici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569.9</c:v>
                </c:pt>
                <c:pt idx="1">
                  <c:v>106.1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16-402D-965A-771A742D66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109323711506802"/>
          <c:y val="0.16713366270850016"/>
          <c:w val="0.43296920000341882"/>
          <c:h val="0.55182349020043564"/>
        </c:manualLayout>
      </c:layout>
      <c:pie3D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/>
            </c:spPr>
            <c:txPr>
              <a:bodyPr/>
              <a:lstStyle/>
              <a:p>
                <a:pPr>
                  <a:defRPr sz="9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List1!$A$2:$A$10</c:f>
              <c:strCache>
                <c:ptCount val="9"/>
                <c:pt idx="0">
                  <c:v>PRIHODI OD POREZA </c:v>
                </c:pt>
                <c:pt idx="1">
                  <c:v>POMOĆI IZ INOZ. I OST. SUBJEKATA</c:v>
                </c:pt>
                <c:pt idx="2">
                  <c:v>PRIHODI OD IMOVINE</c:v>
                </c:pt>
                <c:pt idx="3">
                  <c:v>PRIHODI OD ADMIN. PRISTOJBI</c:v>
                </c:pt>
                <c:pt idx="4">
                  <c:v>PRIHODI OD PRODAJE ROBE, USLUGA, DONACIJA </c:v>
                </c:pt>
                <c:pt idx="5">
                  <c:v>PRIHODI IZ NADLEŽ. PRORAČ. I OD HZZO</c:v>
                </c:pt>
                <c:pt idx="6">
                  <c:v>OSTALI PRIHODI </c:v>
                </c:pt>
                <c:pt idx="7">
                  <c:v>PRIHODI OD PRODAJE NEFIN. IMOVINE</c:v>
                </c:pt>
                <c:pt idx="8">
                  <c:v>PRIMICI OD FIN. IMOVINE I ZADUŽIVANJA</c:v>
                </c:pt>
              </c:strCache>
            </c:strRef>
          </c:cat>
          <c:val>
            <c:numRef>
              <c:f>List1!$B$2:$B$10</c:f>
              <c:numCache>
                <c:formatCode>0.00%</c:formatCode>
                <c:ptCount val="9"/>
                <c:pt idx="0">
                  <c:v>7.0000000000000007E-2</c:v>
                </c:pt>
                <c:pt idx="1">
                  <c:v>0.40899999999999997</c:v>
                </c:pt>
                <c:pt idx="2">
                  <c:v>8.0000000000000002E-3</c:v>
                </c:pt>
                <c:pt idx="3">
                  <c:v>5.1999999999999998E-2</c:v>
                </c:pt>
                <c:pt idx="4">
                  <c:v>2.9000000000000001E-2</c:v>
                </c:pt>
                <c:pt idx="5">
                  <c:v>0.42799999999999999</c:v>
                </c:pt>
                <c:pt idx="6">
                  <c:v>1E-3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A1-4A5B-88A1-9172F6C296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4101669918355453"/>
          <c:y val="6.9069939941313704E-2"/>
          <c:w val="0.3418833224943707"/>
          <c:h val="0.73736414908147463"/>
        </c:manualLayout>
      </c:layout>
      <c:overlay val="0"/>
      <c:txPr>
        <a:bodyPr/>
        <a:lstStyle/>
        <a:p>
          <a:pPr rtl="0">
            <a:defRPr sz="800">
              <a:latin typeface="Arial" pitchFamily="34" charset="0"/>
              <a:cs typeface="Arial" pitchFamily="34" charset="0"/>
            </a:defRPr>
          </a:pPr>
          <a:endParaRPr lang="sr-Latn-R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59868731225001504"/>
          <c:y val="0"/>
          <c:w val="0.38451726721316115"/>
          <c:h val="1"/>
        </c:manualLayout>
      </c:layout>
      <c:overlay val="0"/>
      <c:txPr>
        <a:bodyPr/>
        <a:lstStyle/>
        <a:p>
          <a:pPr>
            <a:defRPr sz="800"/>
          </a:pPr>
          <a:endParaRPr lang="sr-Latn-R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6038637834420359E-2"/>
          <c:y val="0.14100287581210252"/>
          <c:w val="0.90768119313250961"/>
          <c:h val="0.42271813611622977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6BBE-4D90-92DB-55356B890B1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BBE-4D90-92DB-55356B890B1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59A-4963-B31E-2E8F5647B99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59A-4963-B31E-2E8F5647B99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59A-4963-B31E-2E8F5647B99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259A-4963-B31E-2E8F5647B99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259A-4963-B31E-2E8F5647B99C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259A-4963-B31E-2E8F5647B99C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BBE-4D90-92DB-55356B890B16}"/>
              </c:ext>
            </c:extLst>
          </c:dPt>
          <c:dLbls>
            <c:dLbl>
              <c:idx val="0"/>
              <c:layout>
                <c:manualLayout>
                  <c:x val="2.3671488940382145E-2"/>
                  <c:y val="-3.2998566770910957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BBE-4D90-92DB-55356B890B16}"/>
                </c:ext>
              </c:extLst>
            </c:dLbl>
            <c:dLbl>
              <c:idx val="1"/>
              <c:layout>
                <c:manualLayout>
                  <c:x val="-1.6570042258267543E-2"/>
                  <c:y val="0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BBE-4D90-92DB-55356B890B16}"/>
                </c:ext>
              </c:extLst>
            </c:dLbl>
            <c:dLbl>
              <c:idx val="2"/>
              <c:layout>
                <c:manualLayout>
                  <c:x val="-6.6280169033070005E-2"/>
                  <c:y val="-1.979914006254658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59A-4963-B31E-2E8F5647B99C}"/>
                </c:ext>
              </c:extLst>
            </c:dLbl>
            <c:dLbl>
              <c:idx val="3"/>
              <c:layout>
                <c:manualLayout>
                  <c:x val="-5.4444424562878971E-2"/>
                  <c:y val="2.309899673963767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59A-4963-B31E-2E8F5647B99C}"/>
                </c:ext>
              </c:extLst>
            </c:dLbl>
            <c:dLbl>
              <c:idx val="4"/>
              <c:layout>
                <c:manualLayout>
                  <c:x val="-2.3671488940382186E-2"/>
                  <c:y val="-2.63988534167287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59A-4963-B31E-2E8F5647B99C}"/>
                </c:ext>
              </c:extLst>
            </c:dLbl>
            <c:dLbl>
              <c:idx val="5"/>
              <c:layout>
                <c:manualLayout>
                  <c:x val="4.7342977880763422E-3"/>
                  <c:y val="-6.26972768647308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59A-4963-B31E-2E8F5647B99C}"/>
                </c:ext>
              </c:extLst>
            </c:dLbl>
            <c:dLbl>
              <c:idx val="7"/>
              <c:layout>
                <c:manualLayout>
                  <c:x val="1.1835744470191072E-2"/>
                  <c:y val="-3.959828012509315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59A-4963-B31E-2E8F5647B99C}"/>
                </c:ext>
              </c:extLst>
            </c:dLbl>
            <c:dLbl>
              <c:idx val="8"/>
              <c:layout>
                <c:manualLayout>
                  <c:x val="5.2077275668840718E-2"/>
                  <c:y val="-1.64992833854554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BBE-4D90-92DB-55356B890B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List1!$A$2:$A$10</c:f>
              <c:strCache>
                <c:ptCount val="9"/>
                <c:pt idx="0">
                  <c:v>RASHODI ZA ZAPOSLENE</c:v>
                </c:pt>
                <c:pt idx="1">
                  <c:v>MATERIJALNI RASHODI</c:v>
                </c:pt>
                <c:pt idx="2">
                  <c:v>FINANCIJSKI RASHODI</c:v>
                </c:pt>
                <c:pt idx="3">
                  <c:v>SUBVENCIJE</c:v>
                </c:pt>
                <c:pt idx="4">
                  <c:v>POMOĆI DANE U INOZ.</c:v>
                </c:pt>
                <c:pt idx="5">
                  <c:v>NAKNADE GRAĐ. I KUĆ. IZ PRORAČUNA</c:v>
                </c:pt>
                <c:pt idx="6">
                  <c:v>OSTALI RASHODI</c:v>
                </c:pt>
                <c:pt idx="7">
                  <c:v>RASHODI ZA NABAVU NEFIN. IMOVINE</c:v>
                </c:pt>
                <c:pt idx="8">
                  <c:v>IZDACI ZA FIN. IMOVINU I OTPLATU ZAJMOVA</c:v>
                </c:pt>
              </c:strCache>
            </c:strRef>
          </c:cat>
          <c:val>
            <c:numRef>
              <c:f>List1!$B$2:$B$10</c:f>
              <c:numCache>
                <c:formatCode>General</c:formatCode>
                <c:ptCount val="9"/>
                <c:pt idx="0">
                  <c:v>60.6</c:v>
                </c:pt>
                <c:pt idx="1">
                  <c:v>31.1</c:v>
                </c:pt>
                <c:pt idx="2">
                  <c:v>0.1</c:v>
                </c:pt>
                <c:pt idx="3">
                  <c:v>0.1</c:v>
                </c:pt>
                <c:pt idx="4">
                  <c:v>1.8</c:v>
                </c:pt>
                <c:pt idx="5">
                  <c:v>1.2</c:v>
                </c:pt>
                <c:pt idx="6">
                  <c:v>1.2</c:v>
                </c:pt>
                <c:pt idx="7">
                  <c:v>3.1</c:v>
                </c:pt>
                <c:pt idx="8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BE-4D90-92DB-55356B890B1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57692043863669684"/>
          <c:w val="0.8462801466663088"/>
          <c:h val="0.396680707946574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70576483565371"/>
          <c:y val="0.12605897440754033"/>
          <c:w val="0.72584668171790356"/>
          <c:h val="0.754216406290262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Zadarska županija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numRef>
              <c:f>List1!$A$2:$A$12</c:f>
              <c:numCache>
                <c:formatCode>General</c:formatCode>
                <c:ptCount val="11"/>
                <c:pt idx="0">
                  <c:v>61</c:v>
                </c:pt>
                <c:pt idx="1">
                  <c:v>63</c:v>
                </c:pt>
                <c:pt idx="2">
                  <c:v>64</c:v>
                </c:pt>
                <c:pt idx="3">
                  <c:v>65</c:v>
                </c:pt>
                <c:pt idx="4">
                  <c:v>66</c:v>
                </c:pt>
                <c:pt idx="5">
                  <c:v>67</c:v>
                </c:pt>
                <c:pt idx="6">
                  <c:v>68</c:v>
                </c:pt>
                <c:pt idx="7">
                  <c:v>72</c:v>
                </c:pt>
                <c:pt idx="8">
                  <c:v>83</c:v>
                </c:pt>
                <c:pt idx="9">
                  <c:v>84</c:v>
                </c:pt>
                <c:pt idx="10">
                  <c:v>92</c:v>
                </c:pt>
              </c:numCache>
            </c:numRef>
          </c:cat>
          <c:val>
            <c:numRef>
              <c:f>List1!$B$2:$B$12</c:f>
              <c:numCache>
                <c:formatCode>#,##0.00</c:formatCode>
                <c:ptCount val="11"/>
                <c:pt idx="0">
                  <c:v>47423839.329999998</c:v>
                </c:pt>
                <c:pt idx="1">
                  <c:v>48920324.810000002</c:v>
                </c:pt>
                <c:pt idx="2">
                  <c:v>5641918.3399999999</c:v>
                </c:pt>
                <c:pt idx="3">
                  <c:v>3279334.72</c:v>
                </c:pt>
                <c:pt idx="4">
                  <c:v>244117.46</c:v>
                </c:pt>
                <c:pt idx="5" formatCode="General">
                  <c:v>0</c:v>
                </c:pt>
                <c:pt idx="6">
                  <c:v>194037.67</c:v>
                </c:pt>
                <c:pt idx="7">
                  <c:v>34832</c:v>
                </c:pt>
                <c:pt idx="9">
                  <c:v>450000</c:v>
                </c:pt>
                <c:pt idx="10">
                  <c:v>14275544.74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A1-41BC-8A6F-348AD32F7375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Proračunski korisnici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numRef>
              <c:f>List1!$A$2:$A$12</c:f>
              <c:numCache>
                <c:formatCode>General</c:formatCode>
                <c:ptCount val="11"/>
                <c:pt idx="0">
                  <c:v>61</c:v>
                </c:pt>
                <c:pt idx="1">
                  <c:v>63</c:v>
                </c:pt>
                <c:pt idx="2">
                  <c:v>64</c:v>
                </c:pt>
                <c:pt idx="3">
                  <c:v>65</c:v>
                </c:pt>
                <c:pt idx="4">
                  <c:v>66</c:v>
                </c:pt>
                <c:pt idx="5">
                  <c:v>67</c:v>
                </c:pt>
                <c:pt idx="6">
                  <c:v>68</c:v>
                </c:pt>
                <c:pt idx="7">
                  <c:v>72</c:v>
                </c:pt>
                <c:pt idx="8">
                  <c:v>83</c:v>
                </c:pt>
                <c:pt idx="9">
                  <c:v>84</c:v>
                </c:pt>
                <c:pt idx="10">
                  <c:v>92</c:v>
                </c:pt>
              </c:numCache>
            </c:numRef>
          </c:cat>
          <c:val>
            <c:numRef>
              <c:f>List1!$C$2:$C$12</c:f>
              <c:numCache>
                <c:formatCode>#,##0.00</c:formatCode>
                <c:ptCount val="11"/>
                <c:pt idx="0" formatCode="General">
                  <c:v>0</c:v>
                </c:pt>
                <c:pt idx="1">
                  <c:v>227819356.91999999</c:v>
                </c:pt>
                <c:pt idx="2">
                  <c:v>5117.26</c:v>
                </c:pt>
                <c:pt idx="3">
                  <c:v>32004661.879999999</c:v>
                </c:pt>
                <c:pt idx="4">
                  <c:v>19475358.18</c:v>
                </c:pt>
                <c:pt idx="5">
                  <c:v>289746970.36000001</c:v>
                </c:pt>
                <c:pt idx="6">
                  <c:v>674351.58</c:v>
                </c:pt>
                <c:pt idx="7">
                  <c:v>29062.06</c:v>
                </c:pt>
                <c:pt idx="9">
                  <c:v>176880</c:v>
                </c:pt>
                <c:pt idx="10">
                  <c:v>-54495555.960000001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A1-41BC-8A6F-348AD32F73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884548256"/>
        <c:axId val="1884544992"/>
      </c:barChart>
      <c:catAx>
        <c:axId val="1884548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884544992"/>
        <c:crosses val="autoZero"/>
        <c:auto val="1"/>
        <c:lblAlgn val="ctr"/>
        <c:lblOffset val="100"/>
        <c:noMultiLvlLbl val="0"/>
      </c:catAx>
      <c:valAx>
        <c:axId val="1884544992"/>
        <c:scaling>
          <c:orientation val="minMax"/>
          <c:max val="30000000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/>
                  <a:t>(mil. kn)</a:t>
                </a:r>
              </a:p>
            </c:rich>
          </c:tx>
          <c:layout>
            <c:manualLayout>
              <c:xMode val="edge"/>
              <c:yMode val="edge"/>
              <c:x val="1.9904618995202392E-2"/>
              <c:y val="0.9003782690444143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884548256"/>
        <c:crosses val="autoZero"/>
        <c:crossBetween val="between"/>
        <c:majorUnit val="50000000"/>
        <c:minorUnit val="50000000"/>
        <c:dispUnits>
          <c:builtInUnit val="millions"/>
        </c:dispUnits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138128517726225"/>
          <c:y val="0.94490326823351978"/>
          <c:w val="0.84296065338844006"/>
          <c:h val="5.50967317664801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9923095976585469E-2"/>
          <c:y val="0.1220429530818415"/>
          <c:w val="0.72584668171790356"/>
          <c:h val="0.743028073509079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Zadarska županija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numRef>
              <c:f>List1!$A$2:$A$12</c:f>
              <c:numCache>
                <c:formatCode>General</c:formatCode>
                <c:ptCount val="11"/>
                <c:pt idx="0">
                  <c:v>31</c:v>
                </c:pt>
                <c:pt idx="1">
                  <c:v>32</c:v>
                </c:pt>
                <c:pt idx="2">
                  <c:v>34</c:v>
                </c:pt>
                <c:pt idx="3">
                  <c:v>35</c:v>
                </c:pt>
                <c:pt idx="4">
                  <c:v>36</c:v>
                </c:pt>
                <c:pt idx="5">
                  <c:v>37</c:v>
                </c:pt>
                <c:pt idx="6">
                  <c:v>38</c:v>
                </c:pt>
                <c:pt idx="7">
                  <c:v>41</c:v>
                </c:pt>
                <c:pt idx="8">
                  <c:v>42</c:v>
                </c:pt>
                <c:pt idx="9">
                  <c:v>45</c:v>
                </c:pt>
                <c:pt idx="10">
                  <c:v>5</c:v>
                </c:pt>
              </c:numCache>
            </c:numRef>
          </c:cat>
          <c:val>
            <c:numRef>
              <c:f>List1!$B$2:$B$12</c:f>
              <c:numCache>
                <c:formatCode>#,##0.00</c:formatCode>
                <c:ptCount val="11"/>
                <c:pt idx="0">
                  <c:v>28959607.66</c:v>
                </c:pt>
                <c:pt idx="1">
                  <c:v>40698619.82</c:v>
                </c:pt>
                <c:pt idx="2">
                  <c:v>271187.03000000003</c:v>
                </c:pt>
                <c:pt idx="3">
                  <c:v>744086.74</c:v>
                </c:pt>
                <c:pt idx="4">
                  <c:v>3196797.14</c:v>
                </c:pt>
                <c:pt idx="5">
                  <c:v>7964267.4699999997</c:v>
                </c:pt>
                <c:pt idx="6">
                  <c:v>7386064.0300000003</c:v>
                </c:pt>
                <c:pt idx="7">
                  <c:v>77406.25</c:v>
                </c:pt>
                <c:pt idx="8">
                  <c:v>6132231.9400000004</c:v>
                </c:pt>
                <c:pt idx="9">
                  <c:v>2733718.4</c:v>
                </c:pt>
                <c:pt idx="10">
                  <c:v>3018208.17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9A-4D2D-932A-340E8188C4D6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Proračunski korisnici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numRef>
              <c:f>List1!$A$2:$A$12</c:f>
              <c:numCache>
                <c:formatCode>General</c:formatCode>
                <c:ptCount val="11"/>
                <c:pt idx="0">
                  <c:v>31</c:v>
                </c:pt>
                <c:pt idx="1">
                  <c:v>32</c:v>
                </c:pt>
                <c:pt idx="2">
                  <c:v>34</c:v>
                </c:pt>
                <c:pt idx="3">
                  <c:v>35</c:v>
                </c:pt>
                <c:pt idx="4">
                  <c:v>36</c:v>
                </c:pt>
                <c:pt idx="5">
                  <c:v>37</c:v>
                </c:pt>
                <c:pt idx="6">
                  <c:v>38</c:v>
                </c:pt>
                <c:pt idx="7">
                  <c:v>41</c:v>
                </c:pt>
                <c:pt idx="8">
                  <c:v>42</c:v>
                </c:pt>
                <c:pt idx="9">
                  <c:v>45</c:v>
                </c:pt>
                <c:pt idx="10">
                  <c:v>5</c:v>
                </c:pt>
              </c:numCache>
            </c:numRef>
          </c:cat>
          <c:val>
            <c:numRef>
              <c:f>List1!$C$2:$C$12</c:f>
              <c:numCache>
                <c:formatCode>#,##0.00</c:formatCode>
                <c:ptCount val="11"/>
                <c:pt idx="0">
                  <c:v>367033790.02999997</c:v>
                </c:pt>
                <c:pt idx="1">
                  <c:v>162807896.61000001</c:v>
                </c:pt>
                <c:pt idx="2">
                  <c:v>589912.91</c:v>
                </c:pt>
                <c:pt idx="3">
                  <c:v>451866.44</c:v>
                </c:pt>
                <c:pt idx="4">
                  <c:v>8604878.7899999991</c:v>
                </c:pt>
                <c:pt idx="5">
                  <c:v>101223.52</c:v>
                </c:pt>
                <c:pt idx="6">
                  <c:v>483692.03</c:v>
                </c:pt>
                <c:pt idx="7">
                  <c:v>110379</c:v>
                </c:pt>
                <c:pt idx="8">
                  <c:v>8561334.0099999998</c:v>
                </c:pt>
                <c:pt idx="9">
                  <c:v>3182270.81</c:v>
                </c:pt>
                <c:pt idx="10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9A-4D2D-932A-340E8188C4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884542816"/>
        <c:axId val="1884539552"/>
      </c:barChart>
      <c:catAx>
        <c:axId val="1884542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884539552"/>
        <c:crossesAt val="0"/>
        <c:auto val="1"/>
        <c:lblAlgn val="ctr"/>
        <c:lblOffset val="100"/>
        <c:noMultiLvlLbl val="0"/>
      </c:catAx>
      <c:valAx>
        <c:axId val="1884539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/>
                  <a:t>(mil. kn)</a:t>
                </a:r>
              </a:p>
            </c:rich>
          </c:tx>
          <c:layout>
            <c:manualLayout>
              <c:xMode val="edge"/>
              <c:yMode val="edge"/>
              <c:x val="3.3092839025419055E-2"/>
              <c:y val="0.9326868374778298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884542816"/>
        <c:crosses val="autoZero"/>
        <c:crossBetween val="between"/>
        <c:majorUnit val="50000000"/>
        <c:minorUnit val="50000000"/>
        <c:dispUnits>
          <c:builtInUnit val="millions"/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563842955502484"/>
          <c:y val="3.3323473846917161E-2"/>
          <c:w val="0.57110271916689692"/>
          <c:h val="0.9333530523061657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List1!$A$2:$A$11</c:f>
              <c:strCache>
                <c:ptCount val="10"/>
                <c:pt idx="0">
                  <c:v>10. Javna nabava i upravljanje i imovinom</c:v>
                </c:pt>
                <c:pt idx="1">
                  <c:v>9. Pravni i zajednički poslovi</c:v>
                </c:pt>
                <c:pt idx="2">
                  <c:v>8. Pom. dobro, more i promet</c:v>
                </c:pt>
                <c:pt idx="3">
                  <c:v>7. Poljop., ribar., vodno gosp., rural. i otočni razvoj</c:v>
                </c:pt>
                <c:pt idx="4">
                  <c:v>6. Gospodarstvo, turizam, infrastruktura i EU fondovi</c:v>
                </c:pt>
                <c:pt idx="5">
                  <c:v>5. Prostorno uređenje, zaštita okoliša i komunalni poslovi</c:v>
                </c:pt>
                <c:pt idx="6">
                  <c:v>4. Zdravstvo, socijalna skrb, udruge i mladi</c:v>
                </c:pt>
                <c:pt idx="7">
                  <c:v>3. Obrazovanje, kultura i šport</c:v>
                </c:pt>
                <c:pt idx="8">
                  <c:v>2. Financije i proračun</c:v>
                </c:pt>
                <c:pt idx="9">
                  <c:v>1. Ured župana</c:v>
                </c:pt>
              </c:strCache>
            </c:strRef>
          </c:cat>
          <c:val>
            <c:numRef>
              <c:f>List1!$B$2:$B$11</c:f>
              <c:numCache>
                <c:formatCode>0.00%</c:formatCode>
                <c:ptCount val="10"/>
                <c:pt idx="0">
                  <c:v>2.8000000000000001E-2</c:v>
                </c:pt>
                <c:pt idx="1">
                  <c:v>5.0000000000000001E-3</c:v>
                </c:pt>
                <c:pt idx="2">
                  <c:v>0</c:v>
                </c:pt>
                <c:pt idx="3">
                  <c:v>2.8000000000000001E-2</c:v>
                </c:pt>
                <c:pt idx="4">
                  <c:v>2E-3</c:v>
                </c:pt>
                <c:pt idx="5">
                  <c:v>8.9999999999999993E-3</c:v>
                </c:pt>
                <c:pt idx="6">
                  <c:v>0.57499999999999996</c:v>
                </c:pt>
                <c:pt idx="7">
                  <c:v>0.312</c:v>
                </c:pt>
                <c:pt idx="8">
                  <c:v>3.4000000000000002E-2</c:v>
                </c:pt>
                <c:pt idx="9">
                  <c:v>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23-4668-BE6C-C62654ED741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69"/>
        <c:axId val="1884545536"/>
        <c:axId val="1884547712"/>
      </c:barChart>
      <c:catAx>
        <c:axId val="18845455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884547712"/>
        <c:crosses val="autoZero"/>
        <c:auto val="1"/>
        <c:lblAlgn val="ctr"/>
        <c:lblOffset val="100"/>
        <c:noMultiLvlLbl val="0"/>
      </c:catAx>
      <c:valAx>
        <c:axId val="18845477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884545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47593527859381"/>
          <c:y val="3.3658493356656959E-2"/>
          <c:w val="0.51632764847621671"/>
          <c:h val="0.9362068517209671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96F-40D1-967B-5AAD9090D220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96F-40D1-967B-5AAD9090D220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96F-40D1-967B-5AAD9090D220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96F-40D1-967B-5AAD9090D220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96F-40D1-967B-5AAD9090D220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96F-40D1-967B-5AAD9090D220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96F-40D1-967B-5AAD9090D220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96F-40D1-967B-5AAD9090D220}"/>
                </c:ext>
              </c:extLst>
            </c:dLbl>
            <c:dLbl>
              <c:idx val="8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40F-4FD4-A7ED-8B5DA26E23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List1!$A$2:$A$10</c:f>
              <c:strCache>
                <c:ptCount val="9"/>
                <c:pt idx="0">
                  <c:v>Socijalna zaštita</c:v>
                </c:pt>
                <c:pt idx="1">
                  <c:v>Obrazovanje</c:v>
                </c:pt>
                <c:pt idx="2">
                  <c:v>Rekreacija, kultura i religija</c:v>
                </c:pt>
                <c:pt idx="3">
                  <c:v>Zdravstvo</c:v>
                </c:pt>
                <c:pt idx="4">
                  <c:v>Usluge unapređenja stanovanja i zajednice</c:v>
                </c:pt>
                <c:pt idx="5">
                  <c:v>Zaštita okoliša</c:v>
                </c:pt>
                <c:pt idx="6">
                  <c:v>Ekonomski poslovi</c:v>
                </c:pt>
                <c:pt idx="7">
                  <c:v>Javni red i sigurnost</c:v>
                </c:pt>
                <c:pt idx="8">
                  <c:v>Opće javne usluge</c:v>
                </c:pt>
              </c:strCache>
            </c:strRef>
          </c:cat>
          <c:val>
            <c:numRef>
              <c:f>List1!$B$2:$B$10</c:f>
              <c:numCache>
                <c:formatCode>0.00%</c:formatCode>
                <c:ptCount val="9"/>
                <c:pt idx="0">
                  <c:v>2.7E-2</c:v>
                </c:pt>
                <c:pt idx="1">
                  <c:v>0.30099999999999999</c:v>
                </c:pt>
                <c:pt idx="2">
                  <c:v>1.2E-2</c:v>
                </c:pt>
                <c:pt idx="3">
                  <c:v>0.57499999999999996</c:v>
                </c:pt>
                <c:pt idx="4">
                  <c:v>4.0000000000000001E-3</c:v>
                </c:pt>
                <c:pt idx="5">
                  <c:v>1.2999999999999999E-2</c:v>
                </c:pt>
                <c:pt idx="6">
                  <c:v>0.02</c:v>
                </c:pt>
                <c:pt idx="7">
                  <c:v>1E-3</c:v>
                </c:pt>
                <c:pt idx="8">
                  <c:v>4.2000000000000003E-2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96F-40D1-967B-5AAD9090D22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69"/>
        <c:overlap val="-25"/>
        <c:axId val="1884553152"/>
        <c:axId val="1884546624"/>
      </c:barChart>
      <c:catAx>
        <c:axId val="18845531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884546624"/>
        <c:crosses val="autoZero"/>
        <c:auto val="1"/>
        <c:lblAlgn val="ctr"/>
        <c:lblOffset val="100"/>
        <c:noMultiLvlLbl val="0"/>
      </c:catAx>
      <c:valAx>
        <c:axId val="18845466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884553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7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3E9FBC-FA62-4DD8-A4E9-0540C36874AF}" type="doc">
      <dgm:prSet loTypeId="urn:microsoft.com/office/officeart/2005/8/layout/process4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hr-HR"/>
        </a:p>
      </dgm:t>
    </dgm:pt>
    <dgm:pt modelId="{AACF7570-A36E-451F-944C-D881E25C7796}">
      <dgm:prSet phldrT="[Tekst]" custT="1"/>
      <dgm:spPr/>
      <dgm:t>
        <a:bodyPr/>
        <a:lstStyle/>
        <a:p>
          <a:pPr algn="l"/>
          <a:r>
            <a:rPr lang="hr-HR" sz="1600" b="1" dirty="0"/>
            <a:t>Ukupno rashodi i izdaci                                                                   </a:t>
          </a:r>
          <a:r>
            <a:rPr lang="hr-HR" sz="1400" b="1" dirty="0"/>
            <a:t>101.182.194,65 </a:t>
          </a:r>
          <a:r>
            <a:rPr lang="hr-HR" sz="1600" b="1" dirty="0"/>
            <a:t> </a:t>
          </a:r>
          <a:r>
            <a:rPr lang="hr-HR" sz="1400" b="1" dirty="0"/>
            <a:t>kn</a:t>
          </a:r>
        </a:p>
      </dgm:t>
    </dgm:pt>
    <dgm:pt modelId="{E5684BEA-7287-4533-9962-4B4553D576F5}" type="sibTrans" cxnId="{846889AD-A61A-4324-BD49-3308FD3C2690}">
      <dgm:prSet/>
      <dgm:spPr/>
      <dgm:t>
        <a:bodyPr/>
        <a:lstStyle/>
        <a:p>
          <a:endParaRPr lang="hr-HR"/>
        </a:p>
      </dgm:t>
    </dgm:pt>
    <dgm:pt modelId="{6376AF60-6D29-4D84-BE11-062DA553FF74}" type="parTrans" cxnId="{846889AD-A61A-4324-BD49-3308FD3C2690}">
      <dgm:prSet/>
      <dgm:spPr/>
      <dgm:t>
        <a:bodyPr/>
        <a:lstStyle/>
        <a:p>
          <a:endParaRPr lang="hr-HR"/>
        </a:p>
      </dgm:t>
    </dgm:pt>
    <dgm:pt modelId="{FAAF0AC7-97D3-4AB9-BE1B-90CD9809A5E6}">
      <dgm:prSet phldrT="[Tekst]" custT="1"/>
      <dgm:spPr/>
      <dgm:t>
        <a:bodyPr/>
        <a:lstStyle/>
        <a:p>
          <a:pPr algn="l"/>
          <a:r>
            <a:rPr lang="hr-HR" sz="1600" b="1" dirty="0"/>
            <a:t>Ukupno višak                                                                                      </a:t>
          </a:r>
          <a:r>
            <a:rPr lang="hr-HR" sz="1400" b="1" dirty="0"/>
            <a:t>19.281.754,42</a:t>
          </a:r>
          <a:r>
            <a:rPr lang="hr-HR" sz="1600" b="1" dirty="0"/>
            <a:t> </a:t>
          </a:r>
          <a:r>
            <a:rPr lang="hr-HR" sz="1400" b="1" dirty="0"/>
            <a:t>kn</a:t>
          </a:r>
          <a:r>
            <a:rPr lang="hr-HR" sz="1600" b="1" dirty="0"/>
            <a:t> </a:t>
          </a:r>
        </a:p>
      </dgm:t>
    </dgm:pt>
    <dgm:pt modelId="{105F0615-B0F8-4647-908D-C22FD50C68BD}" type="sibTrans" cxnId="{452E9059-DB28-49DD-9DF4-D43BCF970D4F}">
      <dgm:prSet/>
      <dgm:spPr/>
      <dgm:t>
        <a:bodyPr/>
        <a:lstStyle/>
        <a:p>
          <a:endParaRPr lang="hr-HR"/>
        </a:p>
      </dgm:t>
    </dgm:pt>
    <dgm:pt modelId="{55692CB6-1FDF-4901-8ECF-BECF9FC67258}" type="parTrans" cxnId="{452E9059-DB28-49DD-9DF4-D43BCF970D4F}">
      <dgm:prSet/>
      <dgm:spPr/>
      <dgm:t>
        <a:bodyPr/>
        <a:lstStyle/>
        <a:p>
          <a:endParaRPr lang="hr-HR"/>
        </a:p>
      </dgm:t>
    </dgm:pt>
    <dgm:pt modelId="{2460F13D-6841-40E9-9F7F-2743CC61407A}">
      <dgm:prSet phldrT="[Tekst]" custT="1"/>
      <dgm:spPr/>
      <dgm:t>
        <a:bodyPr/>
        <a:lstStyle/>
        <a:p>
          <a:pPr algn="l"/>
          <a:r>
            <a:rPr lang="hr-HR" sz="1400" b="1" dirty="0"/>
            <a:t>Prihodi i primici                                                                                                106.188.404,33  kn    </a:t>
          </a:r>
          <a:endParaRPr lang="hr-HR" sz="1600" b="1" dirty="0"/>
        </a:p>
      </dgm:t>
    </dgm:pt>
    <dgm:pt modelId="{F4B5B354-36C8-4A2E-8380-D293D120C322}" type="sibTrans" cxnId="{66859697-6B66-45CC-86B2-2BE16F6ED0EA}">
      <dgm:prSet/>
      <dgm:spPr/>
      <dgm:t>
        <a:bodyPr/>
        <a:lstStyle/>
        <a:p>
          <a:endParaRPr lang="hr-HR"/>
        </a:p>
      </dgm:t>
    </dgm:pt>
    <dgm:pt modelId="{AE73323C-F116-4C3A-9F9B-B39D043FB674}" type="parTrans" cxnId="{66859697-6B66-45CC-86B2-2BE16F6ED0EA}">
      <dgm:prSet/>
      <dgm:spPr/>
      <dgm:t>
        <a:bodyPr/>
        <a:lstStyle/>
        <a:p>
          <a:endParaRPr lang="hr-HR"/>
        </a:p>
      </dgm:t>
    </dgm:pt>
    <dgm:pt modelId="{E6A0DDE6-92B7-454E-83A9-44BC4087B1B3}">
      <dgm:prSet phldrT="[Tekst]" custT="1"/>
      <dgm:spPr/>
      <dgm:t>
        <a:bodyPr/>
        <a:lstStyle/>
        <a:p>
          <a:pPr algn="l"/>
          <a:r>
            <a:rPr lang="hr-HR" sz="1400" b="1" dirty="0"/>
            <a:t>Višak prihoda iz 2021. godine kn                                                                   14.275.544,74 kn </a:t>
          </a:r>
        </a:p>
      </dgm:t>
    </dgm:pt>
    <dgm:pt modelId="{95BDC617-4697-4BEA-A91A-7319E8EE98E7}" type="parTrans" cxnId="{8C920CBF-5ED2-43B0-9618-B6DB446E4E80}">
      <dgm:prSet/>
      <dgm:spPr/>
      <dgm:t>
        <a:bodyPr/>
        <a:lstStyle/>
        <a:p>
          <a:endParaRPr lang="hr-HR"/>
        </a:p>
      </dgm:t>
    </dgm:pt>
    <dgm:pt modelId="{4C23DE54-F40B-4185-8A59-0F8E8FB240AB}" type="sibTrans" cxnId="{8C920CBF-5ED2-43B0-9618-B6DB446E4E80}">
      <dgm:prSet/>
      <dgm:spPr/>
      <dgm:t>
        <a:bodyPr/>
        <a:lstStyle/>
        <a:p>
          <a:endParaRPr lang="hr-HR"/>
        </a:p>
      </dgm:t>
    </dgm:pt>
    <dgm:pt modelId="{879848F8-0A6A-4A74-BFAD-236797ABFB51}">
      <dgm:prSet phldrT="[Tekst]" custT="1"/>
      <dgm:spPr/>
      <dgm:t>
        <a:bodyPr/>
        <a:lstStyle/>
        <a:p>
          <a:pPr algn="l"/>
          <a:r>
            <a:rPr lang="hr-HR" sz="1600" b="1" dirty="0"/>
            <a:t>Ostvareno kn                                                                                     </a:t>
          </a:r>
          <a:r>
            <a:rPr lang="hr-HR" sz="1400" b="1" dirty="0"/>
            <a:t> 120.463.949,07 kn</a:t>
          </a:r>
        </a:p>
      </dgm:t>
    </dgm:pt>
    <dgm:pt modelId="{3AD11DD6-C71D-4161-8CBD-E0BD70BC73EF}" type="sibTrans" cxnId="{9163DC34-797A-405E-9D8E-41281D81A2DB}">
      <dgm:prSet/>
      <dgm:spPr/>
      <dgm:t>
        <a:bodyPr/>
        <a:lstStyle/>
        <a:p>
          <a:endParaRPr lang="hr-HR"/>
        </a:p>
      </dgm:t>
    </dgm:pt>
    <dgm:pt modelId="{F74ACBD0-CF20-4573-BBF7-FCAD724FDA3F}" type="parTrans" cxnId="{9163DC34-797A-405E-9D8E-41281D81A2DB}">
      <dgm:prSet/>
      <dgm:spPr/>
      <dgm:t>
        <a:bodyPr/>
        <a:lstStyle/>
        <a:p>
          <a:endParaRPr lang="hr-HR"/>
        </a:p>
      </dgm:t>
    </dgm:pt>
    <dgm:pt modelId="{FB8E0C7F-41E7-4D3A-BC4A-3C1AAC217FA6}" type="pres">
      <dgm:prSet presAssocID="{3D3E9FBC-FA62-4DD8-A4E9-0540C36874AF}" presName="Name0" presStyleCnt="0">
        <dgm:presLayoutVars>
          <dgm:dir val="rev"/>
          <dgm:animLvl val="lvl"/>
          <dgm:resizeHandles val="exact"/>
        </dgm:presLayoutVars>
      </dgm:prSet>
      <dgm:spPr/>
    </dgm:pt>
    <dgm:pt modelId="{88C06ADF-85DD-4C88-9A6E-4FC10D4E0E94}" type="pres">
      <dgm:prSet presAssocID="{FAAF0AC7-97D3-4AB9-BE1B-90CD9809A5E6}" presName="boxAndChildren" presStyleCnt="0"/>
      <dgm:spPr/>
    </dgm:pt>
    <dgm:pt modelId="{A26A1724-EABA-42DF-AE04-5F5C5B5537AD}" type="pres">
      <dgm:prSet presAssocID="{FAAF0AC7-97D3-4AB9-BE1B-90CD9809A5E6}" presName="parentTextBox" presStyleLbl="node1" presStyleIdx="0" presStyleCnt="5"/>
      <dgm:spPr/>
    </dgm:pt>
    <dgm:pt modelId="{392FDB35-4341-46F4-B89E-B806BA1E55B6}" type="pres">
      <dgm:prSet presAssocID="{E5684BEA-7287-4533-9962-4B4553D576F5}" presName="sp" presStyleCnt="0"/>
      <dgm:spPr/>
    </dgm:pt>
    <dgm:pt modelId="{6607F988-2B2D-4151-886A-A5FD7D35ABEE}" type="pres">
      <dgm:prSet presAssocID="{AACF7570-A36E-451F-944C-D881E25C7796}" presName="arrowAndChildren" presStyleCnt="0"/>
      <dgm:spPr/>
    </dgm:pt>
    <dgm:pt modelId="{B054AC71-C63D-49AD-AFD5-BC663B4D6905}" type="pres">
      <dgm:prSet presAssocID="{AACF7570-A36E-451F-944C-D881E25C7796}" presName="parentTextArrow" presStyleLbl="node1" presStyleIdx="1" presStyleCnt="5"/>
      <dgm:spPr/>
    </dgm:pt>
    <dgm:pt modelId="{D3143838-F1F8-4488-B4A2-E48FB853834B}" type="pres">
      <dgm:prSet presAssocID="{3AD11DD6-C71D-4161-8CBD-E0BD70BC73EF}" presName="sp" presStyleCnt="0"/>
      <dgm:spPr/>
    </dgm:pt>
    <dgm:pt modelId="{AC0AAB3B-09BF-4E3E-8499-0B1F3C1403A8}" type="pres">
      <dgm:prSet presAssocID="{879848F8-0A6A-4A74-BFAD-236797ABFB51}" presName="arrowAndChildren" presStyleCnt="0"/>
      <dgm:spPr/>
    </dgm:pt>
    <dgm:pt modelId="{07B008A7-B86D-44B6-8308-12A46F7E0156}" type="pres">
      <dgm:prSet presAssocID="{879848F8-0A6A-4A74-BFAD-236797ABFB51}" presName="parentTextArrow" presStyleLbl="node1" presStyleIdx="2" presStyleCnt="5"/>
      <dgm:spPr/>
    </dgm:pt>
    <dgm:pt modelId="{D4F4ACCE-3134-4CC2-B6D4-67DE0BFA898F}" type="pres">
      <dgm:prSet presAssocID="{4C23DE54-F40B-4185-8A59-0F8E8FB240AB}" presName="sp" presStyleCnt="0"/>
      <dgm:spPr/>
    </dgm:pt>
    <dgm:pt modelId="{CB57DF73-49CC-4961-8027-FD3BB6D2BFF1}" type="pres">
      <dgm:prSet presAssocID="{E6A0DDE6-92B7-454E-83A9-44BC4087B1B3}" presName="arrowAndChildren" presStyleCnt="0"/>
      <dgm:spPr/>
    </dgm:pt>
    <dgm:pt modelId="{6B516494-3D11-46C9-B6BD-A6E9588A8D65}" type="pres">
      <dgm:prSet presAssocID="{E6A0DDE6-92B7-454E-83A9-44BC4087B1B3}" presName="parentTextArrow" presStyleLbl="node1" presStyleIdx="3" presStyleCnt="5"/>
      <dgm:spPr/>
    </dgm:pt>
    <dgm:pt modelId="{4D557FCC-7417-4EBD-AFCF-76720DA2F009}" type="pres">
      <dgm:prSet presAssocID="{F4B5B354-36C8-4A2E-8380-D293D120C322}" presName="sp" presStyleCnt="0"/>
      <dgm:spPr/>
    </dgm:pt>
    <dgm:pt modelId="{A5988F9C-705B-480E-AEE9-1B4EADCC7B2D}" type="pres">
      <dgm:prSet presAssocID="{2460F13D-6841-40E9-9F7F-2743CC61407A}" presName="arrowAndChildren" presStyleCnt="0"/>
      <dgm:spPr/>
    </dgm:pt>
    <dgm:pt modelId="{034DFE96-C7D7-49CB-BA35-3484CA918C15}" type="pres">
      <dgm:prSet presAssocID="{2460F13D-6841-40E9-9F7F-2743CC61407A}" presName="parentTextArrow" presStyleLbl="node1" presStyleIdx="4" presStyleCnt="5" custLinFactNeighborY="-43809"/>
      <dgm:spPr/>
    </dgm:pt>
  </dgm:ptLst>
  <dgm:cxnLst>
    <dgm:cxn modelId="{72B31B00-40C7-405E-A8E4-466B19827762}" type="presOf" srcId="{E6A0DDE6-92B7-454E-83A9-44BC4087B1B3}" destId="{6B516494-3D11-46C9-B6BD-A6E9588A8D65}" srcOrd="0" destOrd="0" presId="urn:microsoft.com/office/officeart/2005/8/layout/process4"/>
    <dgm:cxn modelId="{9163DC34-797A-405E-9D8E-41281D81A2DB}" srcId="{3D3E9FBC-FA62-4DD8-A4E9-0540C36874AF}" destId="{879848F8-0A6A-4A74-BFAD-236797ABFB51}" srcOrd="2" destOrd="0" parTransId="{F74ACBD0-CF20-4573-BBF7-FCAD724FDA3F}" sibTransId="{3AD11DD6-C71D-4161-8CBD-E0BD70BC73EF}"/>
    <dgm:cxn modelId="{C71E8A44-E755-4EB4-82B3-5ADBEB25BB8C}" type="presOf" srcId="{2460F13D-6841-40E9-9F7F-2743CC61407A}" destId="{034DFE96-C7D7-49CB-BA35-3484CA918C15}" srcOrd="0" destOrd="0" presId="urn:microsoft.com/office/officeart/2005/8/layout/process4"/>
    <dgm:cxn modelId="{452E9059-DB28-49DD-9DF4-D43BCF970D4F}" srcId="{3D3E9FBC-FA62-4DD8-A4E9-0540C36874AF}" destId="{FAAF0AC7-97D3-4AB9-BE1B-90CD9809A5E6}" srcOrd="4" destOrd="0" parTransId="{55692CB6-1FDF-4901-8ECF-BECF9FC67258}" sibTransId="{105F0615-B0F8-4647-908D-C22FD50C68BD}"/>
    <dgm:cxn modelId="{66859697-6B66-45CC-86B2-2BE16F6ED0EA}" srcId="{3D3E9FBC-FA62-4DD8-A4E9-0540C36874AF}" destId="{2460F13D-6841-40E9-9F7F-2743CC61407A}" srcOrd="0" destOrd="0" parTransId="{AE73323C-F116-4C3A-9F9B-B39D043FB674}" sibTransId="{F4B5B354-36C8-4A2E-8380-D293D120C322}"/>
    <dgm:cxn modelId="{846889AD-A61A-4324-BD49-3308FD3C2690}" srcId="{3D3E9FBC-FA62-4DD8-A4E9-0540C36874AF}" destId="{AACF7570-A36E-451F-944C-D881E25C7796}" srcOrd="3" destOrd="0" parTransId="{6376AF60-6D29-4D84-BE11-062DA553FF74}" sibTransId="{E5684BEA-7287-4533-9962-4B4553D576F5}"/>
    <dgm:cxn modelId="{8C920CBF-5ED2-43B0-9618-B6DB446E4E80}" srcId="{3D3E9FBC-FA62-4DD8-A4E9-0540C36874AF}" destId="{E6A0DDE6-92B7-454E-83A9-44BC4087B1B3}" srcOrd="1" destOrd="0" parTransId="{95BDC617-4697-4BEA-A91A-7319E8EE98E7}" sibTransId="{4C23DE54-F40B-4185-8A59-0F8E8FB240AB}"/>
    <dgm:cxn modelId="{405223CE-D853-44D8-8830-2A66919250F3}" type="presOf" srcId="{879848F8-0A6A-4A74-BFAD-236797ABFB51}" destId="{07B008A7-B86D-44B6-8308-12A46F7E0156}" srcOrd="0" destOrd="0" presId="urn:microsoft.com/office/officeart/2005/8/layout/process4"/>
    <dgm:cxn modelId="{C2DEDED1-CCC4-429B-AE2D-5A59E6D5C862}" type="presOf" srcId="{AACF7570-A36E-451F-944C-D881E25C7796}" destId="{B054AC71-C63D-49AD-AFD5-BC663B4D6905}" srcOrd="0" destOrd="0" presId="urn:microsoft.com/office/officeart/2005/8/layout/process4"/>
    <dgm:cxn modelId="{A14A77DB-D033-40FA-BBEE-999AF7F66EAC}" type="presOf" srcId="{3D3E9FBC-FA62-4DD8-A4E9-0540C36874AF}" destId="{FB8E0C7F-41E7-4D3A-BC4A-3C1AAC217FA6}" srcOrd="0" destOrd="0" presId="urn:microsoft.com/office/officeart/2005/8/layout/process4"/>
    <dgm:cxn modelId="{9CB96ADF-DC38-451F-A774-BF95769FE166}" type="presOf" srcId="{FAAF0AC7-97D3-4AB9-BE1B-90CD9809A5E6}" destId="{A26A1724-EABA-42DF-AE04-5F5C5B5537AD}" srcOrd="0" destOrd="0" presId="urn:microsoft.com/office/officeart/2005/8/layout/process4"/>
    <dgm:cxn modelId="{6838F7BE-B49E-4ED3-B7AB-5C0F511B8388}" type="presParOf" srcId="{FB8E0C7F-41E7-4D3A-BC4A-3C1AAC217FA6}" destId="{88C06ADF-85DD-4C88-9A6E-4FC10D4E0E94}" srcOrd="0" destOrd="0" presId="urn:microsoft.com/office/officeart/2005/8/layout/process4"/>
    <dgm:cxn modelId="{ECFDA474-3678-4F35-B830-F7B5365C0FF3}" type="presParOf" srcId="{88C06ADF-85DD-4C88-9A6E-4FC10D4E0E94}" destId="{A26A1724-EABA-42DF-AE04-5F5C5B5537AD}" srcOrd="0" destOrd="0" presId="urn:microsoft.com/office/officeart/2005/8/layout/process4"/>
    <dgm:cxn modelId="{9DC19C42-F67E-4A0A-BBCB-F27EEB3A8C66}" type="presParOf" srcId="{FB8E0C7F-41E7-4D3A-BC4A-3C1AAC217FA6}" destId="{392FDB35-4341-46F4-B89E-B806BA1E55B6}" srcOrd="1" destOrd="0" presId="urn:microsoft.com/office/officeart/2005/8/layout/process4"/>
    <dgm:cxn modelId="{8CD68D2D-AD6F-4E28-8335-447A9B9143BD}" type="presParOf" srcId="{FB8E0C7F-41E7-4D3A-BC4A-3C1AAC217FA6}" destId="{6607F988-2B2D-4151-886A-A5FD7D35ABEE}" srcOrd="2" destOrd="0" presId="urn:microsoft.com/office/officeart/2005/8/layout/process4"/>
    <dgm:cxn modelId="{29C97ED1-59F2-4F41-8491-DDFA8EB88B48}" type="presParOf" srcId="{6607F988-2B2D-4151-886A-A5FD7D35ABEE}" destId="{B054AC71-C63D-49AD-AFD5-BC663B4D6905}" srcOrd="0" destOrd="0" presId="urn:microsoft.com/office/officeart/2005/8/layout/process4"/>
    <dgm:cxn modelId="{682C7187-464B-4133-BDBC-55A62EB38286}" type="presParOf" srcId="{FB8E0C7F-41E7-4D3A-BC4A-3C1AAC217FA6}" destId="{D3143838-F1F8-4488-B4A2-E48FB853834B}" srcOrd="3" destOrd="0" presId="urn:microsoft.com/office/officeart/2005/8/layout/process4"/>
    <dgm:cxn modelId="{EE1B1F85-623F-44BB-89E7-3435CEB2404D}" type="presParOf" srcId="{FB8E0C7F-41E7-4D3A-BC4A-3C1AAC217FA6}" destId="{AC0AAB3B-09BF-4E3E-8499-0B1F3C1403A8}" srcOrd="4" destOrd="0" presId="urn:microsoft.com/office/officeart/2005/8/layout/process4"/>
    <dgm:cxn modelId="{756A89F9-BB39-40DC-8989-2C1F9298B576}" type="presParOf" srcId="{AC0AAB3B-09BF-4E3E-8499-0B1F3C1403A8}" destId="{07B008A7-B86D-44B6-8308-12A46F7E0156}" srcOrd="0" destOrd="0" presId="urn:microsoft.com/office/officeart/2005/8/layout/process4"/>
    <dgm:cxn modelId="{5E8910D6-EFD7-403A-A324-A75FBD272D4B}" type="presParOf" srcId="{FB8E0C7F-41E7-4D3A-BC4A-3C1AAC217FA6}" destId="{D4F4ACCE-3134-4CC2-B6D4-67DE0BFA898F}" srcOrd="5" destOrd="0" presId="urn:microsoft.com/office/officeart/2005/8/layout/process4"/>
    <dgm:cxn modelId="{BB592DCD-B1A6-4392-9CF3-0BAF85F1A427}" type="presParOf" srcId="{FB8E0C7F-41E7-4D3A-BC4A-3C1AAC217FA6}" destId="{CB57DF73-49CC-4961-8027-FD3BB6D2BFF1}" srcOrd="6" destOrd="0" presId="urn:microsoft.com/office/officeart/2005/8/layout/process4"/>
    <dgm:cxn modelId="{B539C5E6-8226-43B8-AE50-C263B6B71E0C}" type="presParOf" srcId="{CB57DF73-49CC-4961-8027-FD3BB6D2BFF1}" destId="{6B516494-3D11-46C9-B6BD-A6E9588A8D65}" srcOrd="0" destOrd="0" presId="urn:microsoft.com/office/officeart/2005/8/layout/process4"/>
    <dgm:cxn modelId="{3AD75EC7-CDA6-47D7-A784-A378733B8DB9}" type="presParOf" srcId="{FB8E0C7F-41E7-4D3A-BC4A-3C1AAC217FA6}" destId="{4D557FCC-7417-4EBD-AFCF-76720DA2F009}" srcOrd="7" destOrd="0" presId="urn:microsoft.com/office/officeart/2005/8/layout/process4"/>
    <dgm:cxn modelId="{D43E22D2-7AB1-499F-B5AD-15DC7951A4B9}" type="presParOf" srcId="{FB8E0C7F-41E7-4D3A-BC4A-3C1AAC217FA6}" destId="{A5988F9C-705B-480E-AEE9-1B4EADCC7B2D}" srcOrd="8" destOrd="0" presId="urn:microsoft.com/office/officeart/2005/8/layout/process4"/>
    <dgm:cxn modelId="{EC191AC4-20F0-43B8-9AB4-781DFB047E82}" type="presParOf" srcId="{A5988F9C-705B-480E-AEE9-1B4EADCC7B2D}" destId="{034DFE96-C7D7-49CB-BA35-3484CA918C1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3E9FBC-FA62-4DD8-A4E9-0540C36874AF}" type="doc">
      <dgm:prSet loTypeId="urn:microsoft.com/office/officeart/2005/8/layout/process4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hr-HR"/>
        </a:p>
      </dgm:t>
    </dgm:pt>
    <dgm:pt modelId="{AACF7570-A36E-451F-944C-D881E25C7796}">
      <dgm:prSet phldrT="[Tekst]" custT="1"/>
      <dgm:spPr/>
      <dgm:t>
        <a:bodyPr/>
        <a:lstStyle/>
        <a:p>
          <a:pPr algn="l"/>
          <a:r>
            <a:rPr lang="hr-HR" sz="1600" b="1" dirty="0"/>
            <a:t>Ukupno rashodi i izdaci                                                                       </a:t>
          </a:r>
          <a:r>
            <a:rPr lang="hr-HR" sz="1400" b="1" dirty="0"/>
            <a:t> 653.109.438,80 kn</a:t>
          </a:r>
        </a:p>
      </dgm:t>
    </dgm:pt>
    <dgm:pt modelId="{E5684BEA-7287-4533-9962-4B4553D576F5}" type="sibTrans" cxnId="{846889AD-A61A-4324-BD49-3308FD3C2690}">
      <dgm:prSet/>
      <dgm:spPr/>
      <dgm:t>
        <a:bodyPr/>
        <a:lstStyle/>
        <a:p>
          <a:endParaRPr lang="hr-HR"/>
        </a:p>
      </dgm:t>
    </dgm:pt>
    <dgm:pt modelId="{6376AF60-6D29-4D84-BE11-062DA553FF74}" type="parTrans" cxnId="{846889AD-A61A-4324-BD49-3308FD3C2690}">
      <dgm:prSet/>
      <dgm:spPr/>
      <dgm:t>
        <a:bodyPr/>
        <a:lstStyle/>
        <a:p>
          <a:endParaRPr lang="hr-HR"/>
        </a:p>
      </dgm:t>
    </dgm:pt>
    <dgm:pt modelId="{FAAF0AC7-97D3-4AB9-BE1B-90CD9809A5E6}">
      <dgm:prSet phldrT="[Tekst]" custT="1"/>
      <dgm:spPr/>
      <dgm:t>
        <a:bodyPr/>
        <a:lstStyle/>
        <a:p>
          <a:pPr algn="l"/>
          <a:r>
            <a:rPr lang="hr-HR" sz="1600" b="1" dirty="0"/>
            <a:t>Ukupno manjak                                                                                   </a:t>
          </a:r>
          <a:r>
            <a:rPr lang="hr-HR" sz="1400" b="1" dirty="0"/>
            <a:t>-17.209.287,45  kn</a:t>
          </a:r>
          <a:r>
            <a:rPr lang="hr-HR" sz="1600" b="1" dirty="0"/>
            <a:t> </a:t>
          </a:r>
        </a:p>
      </dgm:t>
    </dgm:pt>
    <dgm:pt modelId="{105F0615-B0F8-4647-908D-C22FD50C68BD}" type="sibTrans" cxnId="{452E9059-DB28-49DD-9DF4-D43BCF970D4F}">
      <dgm:prSet/>
      <dgm:spPr/>
      <dgm:t>
        <a:bodyPr/>
        <a:lstStyle/>
        <a:p>
          <a:endParaRPr lang="hr-HR"/>
        </a:p>
      </dgm:t>
    </dgm:pt>
    <dgm:pt modelId="{55692CB6-1FDF-4901-8ECF-BECF9FC67258}" type="parTrans" cxnId="{452E9059-DB28-49DD-9DF4-D43BCF970D4F}">
      <dgm:prSet/>
      <dgm:spPr/>
      <dgm:t>
        <a:bodyPr/>
        <a:lstStyle/>
        <a:p>
          <a:endParaRPr lang="hr-HR"/>
        </a:p>
      </dgm:t>
    </dgm:pt>
    <dgm:pt modelId="{2460F13D-6841-40E9-9F7F-2743CC61407A}">
      <dgm:prSet phldrT="[Tekst]" custT="1"/>
      <dgm:spPr/>
      <dgm:t>
        <a:bodyPr/>
        <a:lstStyle/>
        <a:p>
          <a:pPr algn="l"/>
          <a:r>
            <a:rPr lang="hr-HR" sz="1400" b="1" dirty="0"/>
            <a:t>Prihodi i primici                                                                                                         676.120.162,57kn</a:t>
          </a:r>
        </a:p>
      </dgm:t>
    </dgm:pt>
    <dgm:pt modelId="{F4B5B354-36C8-4A2E-8380-D293D120C322}" type="sibTrans" cxnId="{66859697-6B66-45CC-86B2-2BE16F6ED0EA}">
      <dgm:prSet/>
      <dgm:spPr/>
      <dgm:t>
        <a:bodyPr/>
        <a:lstStyle/>
        <a:p>
          <a:endParaRPr lang="hr-HR"/>
        </a:p>
      </dgm:t>
    </dgm:pt>
    <dgm:pt modelId="{AE73323C-F116-4C3A-9F9B-B39D043FB674}" type="parTrans" cxnId="{66859697-6B66-45CC-86B2-2BE16F6ED0EA}">
      <dgm:prSet/>
      <dgm:spPr/>
      <dgm:t>
        <a:bodyPr/>
        <a:lstStyle/>
        <a:p>
          <a:endParaRPr lang="hr-HR"/>
        </a:p>
      </dgm:t>
    </dgm:pt>
    <dgm:pt modelId="{E6A0DDE6-92B7-454E-83A9-44BC4087B1B3}">
      <dgm:prSet phldrT="[Tekst]" custT="1"/>
      <dgm:spPr/>
      <dgm:t>
        <a:bodyPr/>
        <a:lstStyle/>
        <a:p>
          <a:pPr algn="l"/>
          <a:r>
            <a:rPr lang="hr-HR" sz="1400" b="1" dirty="0"/>
            <a:t>Višak prihoda                                                                                                           32.563.757,78 </a:t>
          </a:r>
          <a:r>
            <a:rPr lang="hr-HR" sz="1400" dirty="0"/>
            <a:t> </a:t>
          </a:r>
          <a:r>
            <a:rPr lang="hr-HR" sz="1400" b="1" dirty="0"/>
            <a:t>kn</a:t>
          </a:r>
        </a:p>
      </dgm:t>
    </dgm:pt>
    <dgm:pt modelId="{95BDC617-4697-4BEA-A91A-7319E8EE98E7}" type="parTrans" cxnId="{8C920CBF-5ED2-43B0-9618-B6DB446E4E80}">
      <dgm:prSet/>
      <dgm:spPr/>
      <dgm:t>
        <a:bodyPr/>
        <a:lstStyle/>
        <a:p>
          <a:endParaRPr lang="hr-HR"/>
        </a:p>
      </dgm:t>
    </dgm:pt>
    <dgm:pt modelId="{4C23DE54-F40B-4185-8A59-0F8E8FB240AB}" type="sibTrans" cxnId="{8C920CBF-5ED2-43B0-9618-B6DB446E4E80}">
      <dgm:prSet/>
      <dgm:spPr/>
      <dgm:t>
        <a:bodyPr/>
        <a:lstStyle/>
        <a:p>
          <a:endParaRPr lang="hr-HR"/>
        </a:p>
      </dgm:t>
    </dgm:pt>
    <dgm:pt modelId="{BC5CFAAF-2E7F-4756-8C9B-2BB8D7708613}">
      <dgm:prSet phldrT="[Tekst]" custT="1"/>
      <dgm:spPr/>
      <dgm:t>
        <a:bodyPr/>
        <a:lstStyle/>
        <a:p>
          <a:pPr algn="l"/>
          <a:r>
            <a:rPr lang="hr-HR" sz="1400" b="1" dirty="0"/>
            <a:t>Manjak prihoda (Ustanove u zdravstvu)                                                            -72.783.769,00 kn          </a:t>
          </a:r>
        </a:p>
      </dgm:t>
    </dgm:pt>
    <dgm:pt modelId="{8D7AFB19-4D3A-4CDA-8902-BB9A7824C268}" type="parTrans" cxnId="{0EAACAB5-16C3-499F-ADF6-D345C8DD2EE3}">
      <dgm:prSet/>
      <dgm:spPr/>
      <dgm:t>
        <a:bodyPr/>
        <a:lstStyle/>
        <a:p>
          <a:endParaRPr lang="hr-HR"/>
        </a:p>
      </dgm:t>
    </dgm:pt>
    <dgm:pt modelId="{55A0B1D6-6A9D-4E57-B5B1-846FA4D01927}" type="sibTrans" cxnId="{0EAACAB5-16C3-499F-ADF6-D345C8DD2EE3}">
      <dgm:prSet/>
      <dgm:spPr/>
      <dgm:t>
        <a:bodyPr/>
        <a:lstStyle/>
        <a:p>
          <a:endParaRPr lang="hr-HR"/>
        </a:p>
      </dgm:t>
    </dgm:pt>
    <dgm:pt modelId="{879848F8-0A6A-4A74-BFAD-236797ABFB51}">
      <dgm:prSet phldrT="[Tekst]" custT="1"/>
      <dgm:spPr/>
      <dgm:t>
        <a:bodyPr/>
        <a:lstStyle/>
        <a:p>
          <a:pPr algn="l"/>
          <a:r>
            <a:rPr lang="hr-HR" sz="1600" b="1" dirty="0"/>
            <a:t>Ostvareno                                                                                                </a:t>
          </a:r>
          <a:r>
            <a:rPr lang="hr-HR" sz="1400" b="1" dirty="0"/>
            <a:t>635.900.151,35 </a:t>
          </a:r>
          <a:r>
            <a:rPr lang="hr-HR" sz="1600" b="1" dirty="0"/>
            <a:t> </a:t>
          </a:r>
          <a:r>
            <a:rPr lang="hr-HR" sz="1400" b="1" dirty="0"/>
            <a:t>kn</a:t>
          </a:r>
        </a:p>
      </dgm:t>
    </dgm:pt>
    <dgm:pt modelId="{3AD11DD6-C71D-4161-8CBD-E0BD70BC73EF}" type="sibTrans" cxnId="{9163DC34-797A-405E-9D8E-41281D81A2DB}">
      <dgm:prSet/>
      <dgm:spPr/>
      <dgm:t>
        <a:bodyPr/>
        <a:lstStyle/>
        <a:p>
          <a:endParaRPr lang="hr-HR"/>
        </a:p>
      </dgm:t>
    </dgm:pt>
    <dgm:pt modelId="{F74ACBD0-CF20-4573-BBF7-FCAD724FDA3F}" type="parTrans" cxnId="{9163DC34-797A-405E-9D8E-41281D81A2DB}">
      <dgm:prSet/>
      <dgm:spPr/>
      <dgm:t>
        <a:bodyPr/>
        <a:lstStyle/>
        <a:p>
          <a:endParaRPr lang="hr-HR"/>
        </a:p>
      </dgm:t>
    </dgm:pt>
    <dgm:pt modelId="{FB8E0C7F-41E7-4D3A-BC4A-3C1AAC217FA6}" type="pres">
      <dgm:prSet presAssocID="{3D3E9FBC-FA62-4DD8-A4E9-0540C36874AF}" presName="Name0" presStyleCnt="0">
        <dgm:presLayoutVars>
          <dgm:dir val="rev"/>
          <dgm:animLvl val="lvl"/>
          <dgm:resizeHandles val="exact"/>
        </dgm:presLayoutVars>
      </dgm:prSet>
      <dgm:spPr/>
    </dgm:pt>
    <dgm:pt modelId="{88C06ADF-85DD-4C88-9A6E-4FC10D4E0E94}" type="pres">
      <dgm:prSet presAssocID="{FAAF0AC7-97D3-4AB9-BE1B-90CD9809A5E6}" presName="boxAndChildren" presStyleCnt="0"/>
      <dgm:spPr/>
    </dgm:pt>
    <dgm:pt modelId="{A26A1724-EABA-42DF-AE04-5F5C5B5537AD}" type="pres">
      <dgm:prSet presAssocID="{FAAF0AC7-97D3-4AB9-BE1B-90CD9809A5E6}" presName="parentTextBox" presStyleLbl="node1" presStyleIdx="0" presStyleCnt="6"/>
      <dgm:spPr/>
    </dgm:pt>
    <dgm:pt modelId="{392FDB35-4341-46F4-B89E-B806BA1E55B6}" type="pres">
      <dgm:prSet presAssocID="{E5684BEA-7287-4533-9962-4B4553D576F5}" presName="sp" presStyleCnt="0"/>
      <dgm:spPr/>
    </dgm:pt>
    <dgm:pt modelId="{6607F988-2B2D-4151-886A-A5FD7D35ABEE}" type="pres">
      <dgm:prSet presAssocID="{AACF7570-A36E-451F-944C-D881E25C7796}" presName="arrowAndChildren" presStyleCnt="0"/>
      <dgm:spPr/>
    </dgm:pt>
    <dgm:pt modelId="{B054AC71-C63D-49AD-AFD5-BC663B4D6905}" type="pres">
      <dgm:prSet presAssocID="{AACF7570-A36E-451F-944C-D881E25C7796}" presName="parentTextArrow" presStyleLbl="node1" presStyleIdx="1" presStyleCnt="6"/>
      <dgm:spPr/>
    </dgm:pt>
    <dgm:pt modelId="{D3143838-F1F8-4488-B4A2-E48FB853834B}" type="pres">
      <dgm:prSet presAssocID="{3AD11DD6-C71D-4161-8CBD-E0BD70BC73EF}" presName="sp" presStyleCnt="0"/>
      <dgm:spPr/>
    </dgm:pt>
    <dgm:pt modelId="{AC0AAB3B-09BF-4E3E-8499-0B1F3C1403A8}" type="pres">
      <dgm:prSet presAssocID="{879848F8-0A6A-4A74-BFAD-236797ABFB51}" presName="arrowAndChildren" presStyleCnt="0"/>
      <dgm:spPr/>
    </dgm:pt>
    <dgm:pt modelId="{07B008A7-B86D-44B6-8308-12A46F7E0156}" type="pres">
      <dgm:prSet presAssocID="{879848F8-0A6A-4A74-BFAD-236797ABFB51}" presName="parentTextArrow" presStyleLbl="node1" presStyleIdx="2" presStyleCnt="6"/>
      <dgm:spPr/>
    </dgm:pt>
    <dgm:pt modelId="{6B373A4F-5A39-483D-9D69-821628B23C89}" type="pres">
      <dgm:prSet presAssocID="{55A0B1D6-6A9D-4E57-B5B1-846FA4D01927}" presName="sp" presStyleCnt="0"/>
      <dgm:spPr/>
    </dgm:pt>
    <dgm:pt modelId="{79BB1A5C-3D07-4C3A-941D-7A6D446D1D39}" type="pres">
      <dgm:prSet presAssocID="{BC5CFAAF-2E7F-4756-8C9B-2BB8D7708613}" presName="arrowAndChildren" presStyleCnt="0"/>
      <dgm:spPr/>
    </dgm:pt>
    <dgm:pt modelId="{721AC54A-8781-4449-8781-82BC28D58D38}" type="pres">
      <dgm:prSet presAssocID="{BC5CFAAF-2E7F-4756-8C9B-2BB8D7708613}" presName="parentTextArrow" presStyleLbl="node1" presStyleIdx="3" presStyleCnt="6"/>
      <dgm:spPr/>
    </dgm:pt>
    <dgm:pt modelId="{D4F4ACCE-3134-4CC2-B6D4-67DE0BFA898F}" type="pres">
      <dgm:prSet presAssocID="{4C23DE54-F40B-4185-8A59-0F8E8FB240AB}" presName="sp" presStyleCnt="0"/>
      <dgm:spPr/>
    </dgm:pt>
    <dgm:pt modelId="{CB57DF73-49CC-4961-8027-FD3BB6D2BFF1}" type="pres">
      <dgm:prSet presAssocID="{E6A0DDE6-92B7-454E-83A9-44BC4087B1B3}" presName="arrowAndChildren" presStyleCnt="0"/>
      <dgm:spPr/>
    </dgm:pt>
    <dgm:pt modelId="{6B516494-3D11-46C9-B6BD-A6E9588A8D65}" type="pres">
      <dgm:prSet presAssocID="{E6A0DDE6-92B7-454E-83A9-44BC4087B1B3}" presName="parentTextArrow" presStyleLbl="node1" presStyleIdx="4" presStyleCnt="6"/>
      <dgm:spPr/>
    </dgm:pt>
    <dgm:pt modelId="{4D557FCC-7417-4EBD-AFCF-76720DA2F009}" type="pres">
      <dgm:prSet presAssocID="{F4B5B354-36C8-4A2E-8380-D293D120C322}" presName="sp" presStyleCnt="0"/>
      <dgm:spPr/>
    </dgm:pt>
    <dgm:pt modelId="{A5988F9C-705B-480E-AEE9-1B4EADCC7B2D}" type="pres">
      <dgm:prSet presAssocID="{2460F13D-6841-40E9-9F7F-2743CC61407A}" presName="arrowAndChildren" presStyleCnt="0"/>
      <dgm:spPr/>
    </dgm:pt>
    <dgm:pt modelId="{034DFE96-C7D7-49CB-BA35-3484CA918C15}" type="pres">
      <dgm:prSet presAssocID="{2460F13D-6841-40E9-9F7F-2743CC61407A}" presName="parentTextArrow" presStyleLbl="node1" presStyleIdx="5" presStyleCnt="6" custLinFactNeighborY="-43809"/>
      <dgm:spPr/>
    </dgm:pt>
  </dgm:ptLst>
  <dgm:cxnLst>
    <dgm:cxn modelId="{029D9532-D8B1-4704-BB67-08F4E1CDDC95}" type="presOf" srcId="{BC5CFAAF-2E7F-4756-8C9B-2BB8D7708613}" destId="{721AC54A-8781-4449-8781-82BC28D58D38}" srcOrd="0" destOrd="0" presId="urn:microsoft.com/office/officeart/2005/8/layout/process4"/>
    <dgm:cxn modelId="{9163DC34-797A-405E-9D8E-41281D81A2DB}" srcId="{3D3E9FBC-FA62-4DD8-A4E9-0540C36874AF}" destId="{879848F8-0A6A-4A74-BFAD-236797ABFB51}" srcOrd="3" destOrd="0" parTransId="{F74ACBD0-CF20-4573-BBF7-FCAD724FDA3F}" sibTransId="{3AD11DD6-C71D-4161-8CBD-E0BD70BC73EF}"/>
    <dgm:cxn modelId="{05F9AC3A-0DAA-4FE7-8681-5D2B0D983FC8}" type="presOf" srcId="{AACF7570-A36E-451F-944C-D881E25C7796}" destId="{B054AC71-C63D-49AD-AFD5-BC663B4D6905}" srcOrd="0" destOrd="0" presId="urn:microsoft.com/office/officeart/2005/8/layout/process4"/>
    <dgm:cxn modelId="{E6A55E54-1D89-42EE-8C16-D4B1CE112469}" type="presOf" srcId="{879848F8-0A6A-4A74-BFAD-236797ABFB51}" destId="{07B008A7-B86D-44B6-8308-12A46F7E0156}" srcOrd="0" destOrd="0" presId="urn:microsoft.com/office/officeart/2005/8/layout/process4"/>
    <dgm:cxn modelId="{452E9059-DB28-49DD-9DF4-D43BCF970D4F}" srcId="{3D3E9FBC-FA62-4DD8-A4E9-0540C36874AF}" destId="{FAAF0AC7-97D3-4AB9-BE1B-90CD9809A5E6}" srcOrd="5" destOrd="0" parTransId="{55692CB6-1FDF-4901-8ECF-BECF9FC67258}" sibTransId="{105F0615-B0F8-4647-908D-C22FD50C68BD}"/>
    <dgm:cxn modelId="{4948BA59-472B-47DC-9E3A-6AF7518E0391}" type="presOf" srcId="{FAAF0AC7-97D3-4AB9-BE1B-90CD9809A5E6}" destId="{A26A1724-EABA-42DF-AE04-5F5C5B5537AD}" srcOrd="0" destOrd="0" presId="urn:microsoft.com/office/officeart/2005/8/layout/process4"/>
    <dgm:cxn modelId="{66859697-6B66-45CC-86B2-2BE16F6ED0EA}" srcId="{3D3E9FBC-FA62-4DD8-A4E9-0540C36874AF}" destId="{2460F13D-6841-40E9-9F7F-2743CC61407A}" srcOrd="0" destOrd="0" parTransId="{AE73323C-F116-4C3A-9F9B-B39D043FB674}" sibTransId="{F4B5B354-36C8-4A2E-8380-D293D120C322}"/>
    <dgm:cxn modelId="{38E5AEA8-1887-471D-86D0-2ED66DE27682}" type="presOf" srcId="{2460F13D-6841-40E9-9F7F-2743CC61407A}" destId="{034DFE96-C7D7-49CB-BA35-3484CA918C15}" srcOrd="0" destOrd="0" presId="urn:microsoft.com/office/officeart/2005/8/layout/process4"/>
    <dgm:cxn modelId="{846889AD-A61A-4324-BD49-3308FD3C2690}" srcId="{3D3E9FBC-FA62-4DD8-A4E9-0540C36874AF}" destId="{AACF7570-A36E-451F-944C-D881E25C7796}" srcOrd="4" destOrd="0" parTransId="{6376AF60-6D29-4D84-BE11-062DA553FF74}" sibTransId="{E5684BEA-7287-4533-9962-4B4553D576F5}"/>
    <dgm:cxn modelId="{0EAACAB5-16C3-499F-ADF6-D345C8DD2EE3}" srcId="{3D3E9FBC-FA62-4DD8-A4E9-0540C36874AF}" destId="{BC5CFAAF-2E7F-4756-8C9B-2BB8D7708613}" srcOrd="2" destOrd="0" parTransId="{8D7AFB19-4D3A-4CDA-8902-BB9A7824C268}" sibTransId="{55A0B1D6-6A9D-4E57-B5B1-846FA4D01927}"/>
    <dgm:cxn modelId="{8C920CBF-5ED2-43B0-9618-B6DB446E4E80}" srcId="{3D3E9FBC-FA62-4DD8-A4E9-0540C36874AF}" destId="{E6A0DDE6-92B7-454E-83A9-44BC4087B1B3}" srcOrd="1" destOrd="0" parTransId="{95BDC617-4697-4BEA-A91A-7319E8EE98E7}" sibTransId="{4C23DE54-F40B-4185-8A59-0F8E8FB240AB}"/>
    <dgm:cxn modelId="{2E3676C6-E5F6-4CD3-AF09-45E90D231263}" type="presOf" srcId="{E6A0DDE6-92B7-454E-83A9-44BC4087B1B3}" destId="{6B516494-3D11-46C9-B6BD-A6E9588A8D65}" srcOrd="0" destOrd="0" presId="urn:microsoft.com/office/officeart/2005/8/layout/process4"/>
    <dgm:cxn modelId="{762F3CF6-BB0F-4142-8EA9-BD573BBCA7E4}" type="presOf" srcId="{3D3E9FBC-FA62-4DD8-A4E9-0540C36874AF}" destId="{FB8E0C7F-41E7-4D3A-BC4A-3C1AAC217FA6}" srcOrd="0" destOrd="0" presId="urn:microsoft.com/office/officeart/2005/8/layout/process4"/>
    <dgm:cxn modelId="{1484DA67-F56C-4139-9782-C56A3011A770}" type="presParOf" srcId="{FB8E0C7F-41E7-4D3A-BC4A-3C1AAC217FA6}" destId="{88C06ADF-85DD-4C88-9A6E-4FC10D4E0E94}" srcOrd="0" destOrd="0" presId="urn:microsoft.com/office/officeart/2005/8/layout/process4"/>
    <dgm:cxn modelId="{BBEF9274-6FCB-41AC-BE09-B32A8C7C90FE}" type="presParOf" srcId="{88C06ADF-85DD-4C88-9A6E-4FC10D4E0E94}" destId="{A26A1724-EABA-42DF-AE04-5F5C5B5537AD}" srcOrd="0" destOrd="0" presId="urn:microsoft.com/office/officeart/2005/8/layout/process4"/>
    <dgm:cxn modelId="{75C8A886-D3AC-4884-AD8D-34A9896C2107}" type="presParOf" srcId="{FB8E0C7F-41E7-4D3A-BC4A-3C1AAC217FA6}" destId="{392FDB35-4341-46F4-B89E-B806BA1E55B6}" srcOrd="1" destOrd="0" presId="urn:microsoft.com/office/officeart/2005/8/layout/process4"/>
    <dgm:cxn modelId="{FAFA2740-E0A5-4780-9981-FEDC8A8F7C69}" type="presParOf" srcId="{FB8E0C7F-41E7-4D3A-BC4A-3C1AAC217FA6}" destId="{6607F988-2B2D-4151-886A-A5FD7D35ABEE}" srcOrd="2" destOrd="0" presId="urn:microsoft.com/office/officeart/2005/8/layout/process4"/>
    <dgm:cxn modelId="{1C01E9A6-0366-4EAB-9ECA-6CE4F77F491E}" type="presParOf" srcId="{6607F988-2B2D-4151-886A-A5FD7D35ABEE}" destId="{B054AC71-C63D-49AD-AFD5-BC663B4D6905}" srcOrd="0" destOrd="0" presId="urn:microsoft.com/office/officeart/2005/8/layout/process4"/>
    <dgm:cxn modelId="{7E4EB219-E30C-433C-9139-CEFFE33912A9}" type="presParOf" srcId="{FB8E0C7F-41E7-4D3A-BC4A-3C1AAC217FA6}" destId="{D3143838-F1F8-4488-B4A2-E48FB853834B}" srcOrd="3" destOrd="0" presId="urn:microsoft.com/office/officeart/2005/8/layout/process4"/>
    <dgm:cxn modelId="{565E2501-631A-4665-89BB-422369864E69}" type="presParOf" srcId="{FB8E0C7F-41E7-4D3A-BC4A-3C1AAC217FA6}" destId="{AC0AAB3B-09BF-4E3E-8499-0B1F3C1403A8}" srcOrd="4" destOrd="0" presId="urn:microsoft.com/office/officeart/2005/8/layout/process4"/>
    <dgm:cxn modelId="{8A375787-864A-4A68-9B47-534D73ADE94C}" type="presParOf" srcId="{AC0AAB3B-09BF-4E3E-8499-0B1F3C1403A8}" destId="{07B008A7-B86D-44B6-8308-12A46F7E0156}" srcOrd="0" destOrd="0" presId="urn:microsoft.com/office/officeart/2005/8/layout/process4"/>
    <dgm:cxn modelId="{88ECE0F0-2129-421E-BE63-E837C5EBAA6D}" type="presParOf" srcId="{FB8E0C7F-41E7-4D3A-BC4A-3C1AAC217FA6}" destId="{6B373A4F-5A39-483D-9D69-821628B23C89}" srcOrd="5" destOrd="0" presId="urn:microsoft.com/office/officeart/2005/8/layout/process4"/>
    <dgm:cxn modelId="{A16C8355-ADE1-4ED1-8956-B89BB43263F4}" type="presParOf" srcId="{FB8E0C7F-41E7-4D3A-BC4A-3C1AAC217FA6}" destId="{79BB1A5C-3D07-4C3A-941D-7A6D446D1D39}" srcOrd="6" destOrd="0" presId="urn:microsoft.com/office/officeart/2005/8/layout/process4"/>
    <dgm:cxn modelId="{EF9A61A7-C843-4F27-8CE9-47F430F53FE4}" type="presParOf" srcId="{79BB1A5C-3D07-4C3A-941D-7A6D446D1D39}" destId="{721AC54A-8781-4449-8781-82BC28D58D38}" srcOrd="0" destOrd="0" presId="urn:microsoft.com/office/officeart/2005/8/layout/process4"/>
    <dgm:cxn modelId="{30C5C8F2-0140-49E2-B63B-F401A871A02F}" type="presParOf" srcId="{FB8E0C7F-41E7-4D3A-BC4A-3C1AAC217FA6}" destId="{D4F4ACCE-3134-4CC2-B6D4-67DE0BFA898F}" srcOrd="7" destOrd="0" presId="urn:microsoft.com/office/officeart/2005/8/layout/process4"/>
    <dgm:cxn modelId="{C1DA2DEE-8C2F-4845-AD4E-5554DAC740EB}" type="presParOf" srcId="{FB8E0C7F-41E7-4D3A-BC4A-3C1AAC217FA6}" destId="{CB57DF73-49CC-4961-8027-FD3BB6D2BFF1}" srcOrd="8" destOrd="0" presId="urn:microsoft.com/office/officeart/2005/8/layout/process4"/>
    <dgm:cxn modelId="{D8424A0A-9B86-4B6C-8E9C-8A44FB4FB7B9}" type="presParOf" srcId="{CB57DF73-49CC-4961-8027-FD3BB6D2BFF1}" destId="{6B516494-3D11-46C9-B6BD-A6E9588A8D65}" srcOrd="0" destOrd="0" presId="urn:microsoft.com/office/officeart/2005/8/layout/process4"/>
    <dgm:cxn modelId="{6B029A48-8122-4A0E-8631-4A557E875432}" type="presParOf" srcId="{FB8E0C7F-41E7-4D3A-BC4A-3C1AAC217FA6}" destId="{4D557FCC-7417-4EBD-AFCF-76720DA2F009}" srcOrd="9" destOrd="0" presId="urn:microsoft.com/office/officeart/2005/8/layout/process4"/>
    <dgm:cxn modelId="{6658D17C-63E9-4792-A01C-C01F784E737E}" type="presParOf" srcId="{FB8E0C7F-41E7-4D3A-BC4A-3C1AAC217FA6}" destId="{A5988F9C-705B-480E-AEE9-1B4EADCC7B2D}" srcOrd="10" destOrd="0" presId="urn:microsoft.com/office/officeart/2005/8/layout/process4"/>
    <dgm:cxn modelId="{D0D9BC3B-A2DA-4A9C-A9A4-8ED193C40DBC}" type="presParOf" srcId="{A5988F9C-705B-480E-AEE9-1B4EADCC7B2D}" destId="{034DFE96-C7D7-49CB-BA35-3484CA918C1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DF44E3D-8304-4E35-AD32-0DC0B3D73EEC}" type="doc">
      <dgm:prSet loTypeId="urn:microsoft.com/office/officeart/2005/8/layout/cycle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hr-HR"/>
        </a:p>
      </dgm:t>
    </dgm:pt>
    <dgm:pt modelId="{71CFC056-50F1-4DD4-BFDC-8F42E5AB73B2}">
      <dgm:prSet/>
      <dgm:spPr/>
      <dgm:t>
        <a:bodyPr/>
        <a:lstStyle/>
        <a:p>
          <a:r>
            <a:rPr lang="hr-HR" b="1" i="1" dirty="0"/>
            <a:t>Sve ustanove u zdravstvu i Dom za starije i nemoćne - 7</a:t>
          </a:r>
        </a:p>
      </dgm:t>
    </dgm:pt>
    <dgm:pt modelId="{CF1C5C82-3D72-4E79-892F-E4763A0A9DB5}" type="parTrans" cxnId="{4515FCD8-4A9E-460C-901F-89ED01699789}">
      <dgm:prSet/>
      <dgm:spPr/>
      <dgm:t>
        <a:bodyPr/>
        <a:lstStyle/>
        <a:p>
          <a:endParaRPr lang="hr-HR"/>
        </a:p>
      </dgm:t>
    </dgm:pt>
    <dgm:pt modelId="{DD26309C-C512-4EC5-8646-AC1C394CB52E}" type="sibTrans" cxnId="{4515FCD8-4A9E-460C-901F-89ED01699789}">
      <dgm:prSet/>
      <dgm:spPr/>
      <dgm:t>
        <a:bodyPr/>
        <a:lstStyle/>
        <a:p>
          <a:endParaRPr lang="hr-HR"/>
        </a:p>
      </dgm:t>
    </dgm:pt>
    <dgm:pt modelId="{5BFB6E52-50E2-48E7-AE53-005CA9D4D91A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hr-HR" b="1" i="1" dirty="0"/>
            <a:t>Sve srednje škole i Đački dom Zadar - 20</a:t>
          </a:r>
          <a:endParaRPr lang="hr-HR" dirty="0"/>
        </a:p>
      </dgm:t>
    </dgm:pt>
    <dgm:pt modelId="{3C74E8A6-49EA-4226-8DA0-80EEB346C7EB}" type="parTrans" cxnId="{2AA85F27-062D-4D1D-BF48-049D4B1BC5D1}">
      <dgm:prSet/>
      <dgm:spPr/>
      <dgm:t>
        <a:bodyPr/>
        <a:lstStyle/>
        <a:p>
          <a:endParaRPr lang="hr-HR"/>
        </a:p>
      </dgm:t>
    </dgm:pt>
    <dgm:pt modelId="{3565BE48-3BDF-4C43-9B5D-F4D2CFE0704D}" type="sibTrans" cxnId="{2AA85F27-062D-4D1D-BF48-049D4B1BC5D1}">
      <dgm:prSet/>
      <dgm:spPr/>
      <dgm:t>
        <a:bodyPr/>
        <a:lstStyle/>
        <a:p>
          <a:endParaRPr lang="hr-HR"/>
        </a:p>
      </dgm:t>
    </dgm:pt>
    <dgm:pt modelId="{616F80CA-5234-4C58-AD4C-20F52BEACD10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hr-HR" b="1" i="1" dirty="0"/>
            <a:t>Osnovne škole osim onih na području grada Zadra - 27</a:t>
          </a:r>
        </a:p>
      </dgm:t>
    </dgm:pt>
    <dgm:pt modelId="{48C9A2CC-38D6-425E-BC00-582F44DE4F55}" type="parTrans" cxnId="{FAD81FFB-A4F1-4927-BF34-07CAF7EAA7E0}">
      <dgm:prSet/>
      <dgm:spPr/>
      <dgm:t>
        <a:bodyPr/>
        <a:lstStyle/>
        <a:p>
          <a:endParaRPr lang="hr-HR"/>
        </a:p>
      </dgm:t>
    </dgm:pt>
    <dgm:pt modelId="{067AF4F3-7B98-4E60-AA67-112275A20D2D}" type="sibTrans" cxnId="{FAD81FFB-A4F1-4927-BF34-07CAF7EAA7E0}">
      <dgm:prSet/>
      <dgm:spPr/>
      <dgm:t>
        <a:bodyPr/>
        <a:lstStyle/>
        <a:p>
          <a:endParaRPr lang="hr-HR"/>
        </a:p>
      </dgm:t>
    </dgm:pt>
    <dgm:pt modelId="{87001EF6-7189-4942-8DC0-5F8106DAF883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hr-HR" b="1" i="1" dirty="0"/>
            <a:t>Zavod za prostorno uređenje, JU Natura </a:t>
          </a:r>
          <a:r>
            <a:rPr lang="hr-HR" b="1" i="1" dirty="0" err="1"/>
            <a:t>Jadera</a:t>
          </a:r>
          <a:r>
            <a:rPr lang="hr-HR" b="1" i="1" dirty="0"/>
            <a:t> - 2 </a:t>
          </a:r>
        </a:p>
      </dgm:t>
    </dgm:pt>
    <dgm:pt modelId="{7D94A2D3-4D2A-4A0C-9C4A-AB7CFDA6CB8F}" type="parTrans" cxnId="{D1FE2EBA-CFF7-4C35-B66F-342F2027827B}">
      <dgm:prSet/>
      <dgm:spPr/>
      <dgm:t>
        <a:bodyPr/>
        <a:lstStyle/>
        <a:p>
          <a:endParaRPr lang="hr-HR"/>
        </a:p>
      </dgm:t>
    </dgm:pt>
    <dgm:pt modelId="{1F702538-7E9B-4B5C-AAA4-BE470EBBE367}" type="sibTrans" cxnId="{D1FE2EBA-CFF7-4C35-B66F-342F2027827B}">
      <dgm:prSet/>
      <dgm:spPr/>
      <dgm:t>
        <a:bodyPr/>
        <a:lstStyle/>
        <a:p>
          <a:endParaRPr lang="hr-HR"/>
        </a:p>
      </dgm:t>
    </dgm:pt>
    <dgm:pt modelId="{5E77207F-E53C-4FE9-B9FA-D2C230B58A79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hr-HR" b="1" i="1" dirty="0"/>
            <a:t>ZADRA NOVA, AGRRA, INOVACIJA - 3</a:t>
          </a:r>
        </a:p>
      </dgm:t>
    </dgm:pt>
    <dgm:pt modelId="{110D2D8C-1192-43CD-976C-776FB9C71153}" type="parTrans" cxnId="{F2DB5C69-A7AF-4BA9-9768-4F6BFF822477}">
      <dgm:prSet/>
      <dgm:spPr/>
      <dgm:t>
        <a:bodyPr/>
        <a:lstStyle/>
        <a:p>
          <a:endParaRPr lang="hr-HR"/>
        </a:p>
      </dgm:t>
    </dgm:pt>
    <dgm:pt modelId="{B2828118-CF36-47F6-9F59-7DB0241870B1}" type="sibTrans" cxnId="{F2DB5C69-A7AF-4BA9-9768-4F6BFF822477}">
      <dgm:prSet/>
      <dgm:spPr/>
      <dgm:t>
        <a:bodyPr/>
        <a:lstStyle/>
        <a:p>
          <a:endParaRPr lang="hr-HR"/>
        </a:p>
      </dgm:t>
    </dgm:pt>
    <dgm:pt modelId="{5FE184DB-6113-458D-B22F-05D0DFA178EB}">
      <dgm:prSet/>
      <dgm:spPr/>
      <dgm:t>
        <a:bodyPr/>
        <a:lstStyle/>
        <a:p>
          <a:r>
            <a:rPr lang="hr-HR" b="1" i="1"/>
            <a:t>Kazalište lutaka, Narodni muzej - 2 </a:t>
          </a:r>
          <a:endParaRPr lang="hr-HR" b="1" i="1" dirty="0"/>
        </a:p>
      </dgm:t>
    </dgm:pt>
    <dgm:pt modelId="{7B13CA5F-8088-47F5-8542-7D669132245A}" type="parTrans" cxnId="{1BEEED58-C69C-41EA-9596-FC75AC8DB613}">
      <dgm:prSet/>
      <dgm:spPr/>
      <dgm:t>
        <a:bodyPr/>
        <a:lstStyle/>
        <a:p>
          <a:endParaRPr lang="hr-HR"/>
        </a:p>
      </dgm:t>
    </dgm:pt>
    <dgm:pt modelId="{67A921C1-F3A6-43CD-AD42-79A9745F87F4}" type="sibTrans" cxnId="{1BEEED58-C69C-41EA-9596-FC75AC8DB613}">
      <dgm:prSet/>
      <dgm:spPr/>
      <dgm:t>
        <a:bodyPr/>
        <a:lstStyle/>
        <a:p>
          <a:endParaRPr lang="hr-HR"/>
        </a:p>
      </dgm:t>
    </dgm:pt>
    <dgm:pt modelId="{CC7ACFE8-F005-4217-A285-CB52750E46EC}">
      <dgm:prSet/>
      <dgm:spPr/>
      <dgm:t>
        <a:bodyPr/>
        <a:lstStyle/>
        <a:p>
          <a:r>
            <a:rPr lang="hr-HR" b="1" i="1" dirty="0"/>
            <a:t>Vijeća nacionalnih manjina (albanska, bošnjačka, srpska) – 3</a:t>
          </a:r>
        </a:p>
      </dgm:t>
    </dgm:pt>
    <dgm:pt modelId="{C60B677A-DF86-4317-B13C-5DB5863ADAF5}" type="parTrans" cxnId="{2388ADE8-7D18-48A1-8A66-66A5B28E06CF}">
      <dgm:prSet/>
      <dgm:spPr/>
      <dgm:t>
        <a:bodyPr/>
        <a:lstStyle/>
        <a:p>
          <a:endParaRPr lang="hr-HR"/>
        </a:p>
      </dgm:t>
    </dgm:pt>
    <dgm:pt modelId="{C962BA1D-5C04-4782-B06E-19850BD0B938}" type="sibTrans" cxnId="{2388ADE8-7D18-48A1-8A66-66A5B28E06CF}">
      <dgm:prSet/>
      <dgm:spPr/>
      <dgm:t>
        <a:bodyPr/>
        <a:lstStyle/>
        <a:p>
          <a:endParaRPr lang="hr-HR"/>
        </a:p>
      </dgm:t>
    </dgm:pt>
    <dgm:pt modelId="{43711FFA-A4A9-4438-97F7-52CAFD3AA541}" type="pres">
      <dgm:prSet presAssocID="{3DF44E3D-8304-4E35-AD32-0DC0B3D73EEC}" presName="cycle" presStyleCnt="0">
        <dgm:presLayoutVars>
          <dgm:dir/>
          <dgm:resizeHandles val="exact"/>
        </dgm:presLayoutVars>
      </dgm:prSet>
      <dgm:spPr/>
    </dgm:pt>
    <dgm:pt modelId="{1A6786A4-649B-4368-9BF4-84142C50AD99}" type="pres">
      <dgm:prSet presAssocID="{71CFC056-50F1-4DD4-BFDC-8F42E5AB73B2}" presName="node" presStyleLbl="node1" presStyleIdx="0" presStyleCnt="7" custRadScaleRad="96312" custRadScaleInc="1665">
        <dgm:presLayoutVars>
          <dgm:bulletEnabled val="1"/>
        </dgm:presLayoutVars>
      </dgm:prSet>
      <dgm:spPr/>
    </dgm:pt>
    <dgm:pt modelId="{3CAB0FB9-1E34-4EBB-A368-406682CE607C}" type="pres">
      <dgm:prSet presAssocID="{71CFC056-50F1-4DD4-BFDC-8F42E5AB73B2}" presName="spNode" presStyleCnt="0"/>
      <dgm:spPr/>
    </dgm:pt>
    <dgm:pt modelId="{1E639B1B-A9C0-4647-89C9-77CFC8BFCCFA}" type="pres">
      <dgm:prSet presAssocID="{DD26309C-C512-4EC5-8646-AC1C394CB52E}" presName="sibTrans" presStyleLbl="sibTrans1D1" presStyleIdx="0" presStyleCnt="7"/>
      <dgm:spPr/>
    </dgm:pt>
    <dgm:pt modelId="{0155D86A-C26B-4818-8A4C-AD889421D79B}" type="pres">
      <dgm:prSet presAssocID="{5BFB6E52-50E2-48E7-AE53-005CA9D4D91A}" presName="node" presStyleLbl="node1" presStyleIdx="1" presStyleCnt="7">
        <dgm:presLayoutVars>
          <dgm:bulletEnabled val="1"/>
        </dgm:presLayoutVars>
      </dgm:prSet>
      <dgm:spPr/>
    </dgm:pt>
    <dgm:pt modelId="{E0AA763B-9A10-494D-8491-C798726E31C0}" type="pres">
      <dgm:prSet presAssocID="{5BFB6E52-50E2-48E7-AE53-005CA9D4D91A}" presName="spNode" presStyleCnt="0"/>
      <dgm:spPr/>
    </dgm:pt>
    <dgm:pt modelId="{CF21F370-F08D-4F75-9AF6-6874A87909A2}" type="pres">
      <dgm:prSet presAssocID="{3565BE48-3BDF-4C43-9B5D-F4D2CFE0704D}" presName="sibTrans" presStyleLbl="sibTrans1D1" presStyleIdx="1" presStyleCnt="7"/>
      <dgm:spPr/>
    </dgm:pt>
    <dgm:pt modelId="{9FD8829F-3098-4082-89B2-55BB975220CC}" type="pres">
      <dgm:prSet presAssocID="{5E77207F-E53C-4FE9-B9FA-D2C230B58A79}" presName="node" presStyleLbl="node1" presStyleIdx="2" presStyleCnt="7">
        <dgm:presLayoutVars>
          <dgm:bulletEnabled val="1"/>
        </dgm:presLayoutVars>
      </dgm:prSet>
      <dgm:spPr/>
    </dgm:pt>
    <dgm:pt modelId="{3DDA4372-7E47-450E-B487-2B786285F866}" type="pres">
      <dgm:prSet presAssocID="{5E77207F-E53C-4FE9-B9FA-D2C230B58A79}" presName="spNode" presStyleCnt="0"/>
      <dgm:spPr/>
    </dgm:pt>
    <dgm:pt modelId="{B3A9017B-0ECD-4034-B251-55A703FB8120}" type="pres">
      <dgm:prSet presAssocID="{B2828118-CF36-47F6-9F59-7DB0241870B1}" presName="sibTrans" presStyleLbl="sibTrans1D1" presStyleIdx="2" presStyleCnt="7"/>
      <dgm:spPr/>
    </dgm:pt>
    <dgm:pt modelId="{03176346-5B3B-40F9-99DB-1F4C4B2596D4}" type="pres">
      <dgm:prSet presAssocID="{CC7ACFE8-F005-4217-A285-CB52750E46EC}" presName="node" presStyleLbl="node1" presStyleIdx="3" presStyleCnt="7">
        <dgm:presLayoutVars>
          <dgm:bulletEnabled val="1"/>
        </dgm:presLayoutVars>
      </dgm:prSet>
      <dgm:spPr/>
    </dgm:pt>
    <dgm:pt modelId="{EE4F7B0D-1916-4F0A-BACD-023B181D617C}" type="pres">
      <dgm:prSet presAssocID="{CC7ACFE8-F005-4217-A285-CB52750E46EC}" presName="spNode" presStyleCnt="0"/>
      <dgm:spPr/>
    </dgm:pt>
    <dgm:pt modelId="{013A1D98-CE80-47EA-8A0C-9E1916502005}" type="pres">
      <dgm:prSet presAssocID="{C962BA1D-5C04-4782-B06E-19850BD0B938}" presName="sibTrans" presStyleLbl="sibTrans1D1" presStyleIdx="3" presStyleCnt="7"/>
      <dgm:spPr/>
    </dgm:pt>
    <dgm:pt modelId="{8ABC7B9A-DA60-45AA-B349-CC4FB3974540}" type="pres">
      <dgm:prSet presAssocID="{5FE184DB-6113-458D-B22F-05D0DFA178EB}" presName="node" presStyleLbl="node1" presStyleIdx="4" presStyleCnt="7">
        <dgm:presLayoutVars>
          <dgm:bulletEnabled val="1"/>
        </dgm:presLayoutVars>
      </dgm:prSet>
      <dgm:spPr/>
    </dgm:pt>
    <dgm:pt modelId="{8C76BFF9-113B-417C-BFEA-A256D53F0950}" type="pres">
      <dgm:prSet presAssocID="{5FE184DB-6113-458D-B22F-05D0DFA178EB}" presName="spNode" presStyleCnt="0"/>
      <dgm:spPr/>
    </dgm:pt>
    <dgm:pt modelId="{8257452D-D964-4306-959D-ED994E320844}" type="pres">
      <dgm:prSet presAssocID="{67A921C1-F3A6-43CD-AD42-79A9745F87F4}" presName="sibTrans" presStyleLbl="sibTrans1D1" presStyleIdx="4" presStyleCnt="7"/>
      <dgm:spPr/>
    </dgm:pt>
    <dgm:pt modelId="{AE72F497-60F6-49E2-A056-DD6D580F8F26}" type="pres">
      <dgm:prSet presAssocID="{87001EF6-7189-4942-8DC0-5F8106DAF883}" presName="node" presStyleLbl="node1" presStyleIdx="5" presStyleCnt="7">
        <dgm:presLayoutVars>
          <dgm:bulletEnabled val="1"/>
        </dgm:presLayoutVars>
      </dgm:prSet>
      <dgm:spPr/>
    </dgm:pt>
    <dgm:pt modelId="{8D2E9261-BF13-427E-BAF5-422FADD80A68}" type="pres">
      <dgm:prSet presAssocID="{87001EF6-7189-4942-8DC0-5F8106DAF883}" presName="spNode" presStyleCnt="0"/>
      <dgm:spPr/>
    </dgm:pt>
    <dgm:pt modelId="{F89B7A0D-EF45-4437-BF62-FD5D02932946}" type="pres">
      <dgm:prSet presAssocID="{1F702538-7E9B-4B5C-AAA4-BE470EBBE367}" presName="sibTrans" presStyleLbl="sibTrans1D1" presStyleIdx="5" presStyleCnt="7"/>
      <dgm:spPr/>
    </dgm:pt>
    <dgm:pt modelId="{E3924B71-4A94-479B-8DF0-1635BA1EA269}" type="pres">
      <dgm:prSet presAssocID="{616F80CA-5234-4C58-AD4C-20F52BEACD10}" presName="node" presStyleLbl="node1" presStyleIdx="6" presStyleCnt="7">
        <dgm:presLayoutVars>
          <dgm:bulletEnabled val="1"/>
        </dgm:presLayoutVars>
      </dgm:prSet>
      <dgm:spPr/>
    </dgm:pt>
    <dgm:pt modelId="{2C082027-EA7D-4F63-A439-0AD3B93FE515}" type="pres">
      <dgm:prSet presAssocID="{616F80CA-5234-4C58-AD4C-20F52BEACD10}" presName="spNode" presStyleCnt="0"/>
      <dgm:spPr/>
    </dgm:pt>
    <dgm:pt modelId="{3DA40535-A9E1-4537-8243-1C156BFBD737}" type="pres">
      <dgm:prSet presAssocID="{067AF4F3-7B98-4E60-AA67-112275A20D2D}" presName="sibTrans" presStyleLbl="sibTrans1D1" presStyleIdx="6" presStyleCnt="7"/>
      <dgm:spPr/>
    </dgm:pt>
  </dgm:ptLst>
  <dgm:cxnLst>
    <dgm:cxn modelId="{F6793707-901A-4EBB-9A8B-E9569DEAC65D}" type="presOf" srcId="{67A921C1-F3A6-43CD-AD42-79A9745F87F4}" destId="{8257452D-D964-4306-959D-ED994E320844}" srcOrd="0" destOrd="0" presId="urn:microsoft.com/office/officeart/2005/8/layout/cycle6"/>
    <dgm:cxn modelId="{2AA85F27-062D-4D1D-BF48-049D4B1BC5D1}" srcId="{3DF44E3D-8304-4E35-AD32-0DC0B3D73EEC}" destId="{5BFB6E52-50E2-48E7-AE53-005CA9D4D91A}" srcOrd="1" destOrd="0" parTransId="{3C74E8A6-49EA-4226-8DA0-80EEB346C7EB}" sibTransId="{3565BE48-3BDF-4C43-9B5D-F4D2CFE0704D}"/>
    <dgm:cxn modelId="{C3F8E828-8ED5-4A50-9407-FB96E414D11B}" type="presOf" srcId="{C962BA1D-5C04-4782-B06E-19850BD0B938}" destId="{013A1D98-CE80-47EA-8A0C-9E1916502005}" srcOrd="0" destOrd="0" presId="urn:microsoft.com/office/officeart/2005/8/layout/cycle6"/>
    <dgm:cxn modelId="{95EEB92E-3B8D-4AB0-BA54-F1356D7C68F0}" type="presOf" srcId="{1F702538-7E9B-4B5C-AAA4-BE470EBBE367}" destId="{F89B7A0D-EF45-4437-BF62-FD5D02932946}" srcOrd="0" destOrd="0" presId="urn:microsoft.com/office/officeart/2005/8/layout/cycle6"/>
    <dgm:cxn modelId="{CD043E2F-4C0E-4BEF-8E56-EECBD11F7BEB}" type="presOf" srcId="{71CFC056-50F1-4DD4-BFDC-8F42E5AB73B2}" destId="{1A6786A4-649B-4368-9BF4-84142C50AD99}" srcOrd="0" destOrd="0" presId="urn:microsoft.com/office/officeart/2005/8/layout/cycle6"/>
    <dgm:cxn modelId="{5C36B566-EE03-49FE-95F1-A5660A600DD4}" type="presOf" srcId="{3565BE48-3BDF-4C43-9B5D-F4D2CFE0704D}" destId="{CF21F370-F08D-4F75-9AF6-6874A87909A2}" srcOrd="0" destOrd="0" presId="urn:microsoft.com/office/officeart/2005/8/layout/cycle6"/>
    <dgm:cxn modelId="{F2DB5C69-A7AF-4BA9-9768-4F6BFF822477}" srcId="{3DF44E3D-8304-4E35-AD32-0DC0B3D73EEC}" destId="{5E77207F-E53C-4FE9-B9FA-D2C230B58A79}" srcOrd="2" destOrd="0" parTransId="{110D2D8C-1192-43CD-976C-776FB9C71153}" sibTransId="{B2828118-CF36-47F6-9F59-7DB0241870B1}"/>
    <dgm:cxn modelId="{738E706F-C0F0-4095-ACA5-0D007621C71E}" type="presOf" srcId="{067AF4F3-7B98-4E60-AA67-112275A20D2D}" destId="{3DA40535-A9E1-4537-8243-1C156BFBD737}" srcOrd="0" destOrd="0" presId="urn:microsoft.com/office/officeart/2005/8/layout/cycle6"/>
    <dgm:cxn modelId="{B615E857-C742-4267-9C1B-6D7653C74D05}" type="presOf" srcId="{CC7ACFE8-F005-4217-A285-CB52750E46EC}" destId="{03176346-5B3B-40F9-99DB-1F4C4B2596D4}" srcOrd="0" destOrd="0" presId="urn:microsoft.com/office/officeart/2005/8/layout/cycle6"/>
    <dgm:cxn modelId="{1BEEED58-C69C-41EA-9596-FC75AC8DB613}" srcId="{3DF44E3D-8304-4E35-AD32-0DC0B3D73EEC}" destId="{5FE184DB-6113-458D-B22F-05D0DFA178EB}" srcOrd="4" destOrd="0" parTransId="{7B13CA5F-8088-47F5-8542-7D669132245A}" sibTransId="{67A921C1-F3A6-43CD-AD42-79A9745F87F4}"/>
    <dgm:cxn modelId="{1A4D7692-B356-41FC-B53C-A7E97C97A2A0}" type="presOf" srcId="{5E77207F-E53C-4FE9-B9FA-D2C230B58A79}" destId="{9FD8829F-3098-4082-89B2-55BB975220CC}" srcOrd="0" destOrd="0" presId="urn:microsoft.com/office/officeart/2005/8/layout/cycle6"/>
    <dgm:cxn modelId="{63978893-ECD8-4321-94B4-2E41F0B42E6B}" type="presOf" srcId="{DD26309C-C512-4EC5-8646-AC1C394CB52E}" destId="{1E639B1B-A9C0-4647-89C9-77CFC8BFCCFA}" srcOrd="0" destOrd="0" presId="urn:microsoft.com/office/officeart/2005/8/layout/cycle6"/>
    <dgm:cxn modelId="{D4EF839F-60E3-4480-ADEC-7F531D6619ED}" type="presOf" srcId="{5BFB6E52-50E2-48E7-AE53-005CA9D4D91A}" destId="{0155D86A-C26B-4818-8A4C-AD889421D79B}" srcOrd="0" destOrd="0" presId="urn:microsoft.com/office/officeart/2005/8/layout/cycle6"/>
    <dgm:cxn modelId="{D1FE2EBA-CFF7-4C35-B66F-342F2027827B}" srcId="{3DF44E3D-8304-4E35-AD32-0DC0B3D73EEC}" destId="{87001EF6-7189-4942-8DC0-5F8106DAF883}" srcOrd="5" destOrd="0" parTransId="{7D94A2D3-4D2A-4A0C-9C4A-AB7CFDA6CB8F}" sibTransId="{1F702538-7E9B-4B5C-AAA4-BE470EBBE367}"/>
    <dgm:cxn modelId="{81FCD2BB-0851-4050-B360-1BA575CF9CBF}" type="presOf" srcId="{87001EF6-7189-4942-8DC0-5F8106DAF883}" destId="{AE72F497-60F6-49E2-A056-DD6D580F8F26}" srcOrd="0" destOrd="0" presId="urn:microsoft.com/office/officeart/2005/8/layout/cycle6"/>
    <dgm:cxn modelId="{24184FC5-C35D-4A5A-8430-6C9E3ACA646F}" type="presOf" srcId="{3DF44E3D-8304-4E35-AD32-0DC0B3D73EEC}" destId="{43711FFA-A4A9-4438-97F7-52CAFD3AA541}" srcOrd="0" destOrd="0" presId="urn:microsoft.com/office/officeart/2005/8/layout/cycle6"/>
    <dgm:cxn modelId="{9A2F6CC7-8AFE-4271-9BE7-04C775658942}" type="presOf" srcId="{B2828118-CF36-47F6-9F59-7DB0241870B1}" destId="{B3A9017B-0ECD-4034-B251-55A703FB8120}" srcOrd="0" destOrd="0" presId="urn:microsoft.com/office/officeart/2005/8/layout/cycle6"/>
    <dgm:cxn modelId="{4515FCD8-4A9E-460C-901F-89ED01699789}" srcId="{3DF44E3D-8304-4E35-AD32-0DC0B3D73EEC}" destId="{71CFC056-50F1-4DD4-BFDC-8F42E5AB73B2}" srcOrd="0" destOrd="0" parTransId="{CF1C5C82-3D72-4E79-892F-E4763A0A9DB5}" sibTransId="{DD26309C-C512-4EC5-8646-AC1C394CB52E}"/>
    <dgm:cxn modelId="{19C120E6-FFC0-4C5A-B3D9-23BA9CDA1E13}" type="presOf" srcId="{616F80CA-5234-4C58-AD4C-20F52BEACD10}" destId="{E3924B71-4A94-479B-8DF0-1635BA1EA269}" srcOrd="0" destOrd="0" presId="urn:microsoft.com/office/officeart/2005/8/layout/cycle6"/>
    <dgm:cxn modelId="{2388ADE8-7D18-48A1-8A66-66A5B28E06CF}" srcId="{3DF44E3D-8304-4E35-AD32-0DC0B3D73EEC}" destId="{CC7ACFE8-F005-4217-A285-CB52750E46EC}" srcOrd="3" destOrd="0" parTransId="{C60B677A-DF86-4317-B13C-5DB5863ADAF5}" sibTransId="{C962BA1D-5C04-4782-B06E-19850BD0B938}"/>
    <dgm:cxn modelId="{D0AEEAF3-8A08-4408-963C-8B48190F4E7F}" type="presOf" srcId="{5FE184DB-6113-458D-B22F-05D0DFA178EB}" destId="{8ABC7B9A-DA60-45AA-B349-CC4FB3974540}" srcOrd="0" destOrd="0" presId="urn:microsoft.com/office/officeart/2005/8/layout/cycle6"/>
    <dgm:cxn modelId="{FAD81FFB-A4F1-4927-BF34-07CAF7EAA7E0}" srcId="{3DF44E3D-8304-4E35-AD32-0DC0B3D73EEC}" destId="{616F80CA-5234-4C58-AD4C-20F52BEACD10}" srcOrd="6" destOrd="0" parTransId="{48C9A2CC-38D6-425E-BC00-582F44DE4F55}" sibTransId="{067AF4F3-7B98-4E60-AA67-112275A20D2D}"/>
    <dgm:cxn modelId="{546C963E-0A18-4B4A-AE17-33563F674B8F}" type="presParOf" srcId="{43711FFA-A4A9-4438-97F7-52CAFD3AA541}" destId="{1A6786A4-649B-4368-9BF4-84142C50AD99}" srcOrd="0" destOrd="0" presId="urn:microsoft.com/office/officeart/2005/8/layout/cycle6"/>
    <dgm:cxn modelId="{23CBB5DF-202A-4DAE-8B2C-7A3642642AC1}" type="presParOf" srcId="{43711FFA-A4A9-4438-97F7-52CAFD3AA541}" destId="{3CAB0FB9-1E34-4EBB-A368-406682CE607C}" srcOrd="1" destOrd="0" presId="urn:microsoft.com/office/officeart/2005/8/layout/cycle6"/>
    <dgm:cxn modelId="{A2382B5A-B3F7-4E5E-941A-85B9AF1852BA}" type="presParOf" srcId="{43711FFA-A4A9-4438-97F7-52CAFD3AA541}" destId="{1E639B1B-A9C0-4647-89C9-77CFC8BFCCFA}" srcOrd="2" destOrd="0" presId="urn:microsoft.com/office/officeart/2005/8/layout/cycle6"/>
    <dgm:cxn modelId="{39FB7B44-D16D-486E-AA57-3AE38F5F8C87}" type="presParOf" srcId="{43711FFA-A4A9-4438-97F7-52CAFD3AA541}" destId="{0155D86A-C26B-4818-8A4C-AD889421D79B}" srcOrd="3" destOrd="0" presId="urn:microsoft.com/office/officeart/2005/8/layout/cycle6"/>
    <dgm:cxn modelId="{ACF87DD8-63B0-4997-ABCE-7888D99463B2}" type="presParOf" srcId="{43711FFA-A4A9-4438-97F7-52CAFD3AA541}" destId="{E0AA763B-9A10-494D-8491-C798726E31C0}" srcOrd="4" destOrd="0" presId="urn:microsoft.com/office/officeart/2005/8/layout/cycle6"/>
    <dgm:cxn modelId="{82516D4D-0C29-44E9-823C-954D61591FE8}" type="presParOf" srcId="{43711FFA-A4A9-4438-97F7-52CAFD3AA541}" destId="{CF21F370-F08D-4F75-9AF6-6874A87909A2}" srcOrd="5" destOrd="0" presId="urn:microsoft.com/office/officeart/2005/8/layout/cycle6"/>
    <dgm:cxn modelId="{70A2A738-FD92-4AAF-9C04-E3EF1B61E1E7}" type="presParOf" srcId="{43711FFA-A4A9-4438-97F7-52CAFD3AA541}" destId="{9FD8829F-3098-4082-89B2-55BB975220CC}" srcOrd="6" destOrd="0" presId="urn:microsoft.com/office/officeart/2005/8/layout/cycle6"/>
    <dgm:cxn modelId="{9AD87965-F0E4-4AF2-9051-FD873E0257B3}" type="presParOf" srcId="{43711FFA-A4A9-4438-97F7-52CAFD3AA541}" destId="{3DDA4372-7E47-450E-B487-2B786285F866}" srcOrd="7" destOrd="0" presId="urn:microsoft.com/office/officeart/2005/8/layout/cycle6"/>
    <dgm:cxn modelId="{6D04691A-C7BA-485C-A1A7-37B11E72E16E}" type="presParOf" srcId="{43711FFA-A4A9-4438-97F7-52CAFD3AA541}" destId="{B3A9017B-0ECD-4034-B251-55A703FB8120}" srcOrd="8" destOrd="0" presId="urn:microsoft.com/office/officeart/2005/8/layout/cycle6"/>
    <dgm:cxn modelId="{E5236AD7-5CFF-43B3-8DB5-77B1CBCE43E5}" type="presParOf" srcId="{43711FFA-A4A9-4438-97F7-52CAFD3AA541}" destId="{03176346-5B3B-40F9-99DB-1F4C4B2596D4}" srcOrd="9" destOrd="0" presId="urn:microsoft.com/office/officeart/2005/8/layout/cycle6"/>
    <dgm:cxn modelId="{5ADBED76-3BF3-479D-8D0F-3733A1EAC428}" type="presParOf" srcId="{43711FFA-A4A9-4438-97F7-52CAFD3AA541}" destId="{EE4F7B0D-1916-4F0A-BACD-023B181D617C}" srcOrd="10" destOrd="0" presId="urn:microsoft.com/office/officeart/2005/8/layout/cycle6"/>
    <dgm:cxn modelId="{1B2567F9-2459-459B-98CC-D3A774A5111D}" type="presParOf" srcId="{43711FFA-A4A9-4438-97F7-52CAFD3AA541}" destId="{013A1D98-CE80-47EA-8A0C-9E1916502005}" srcOrd="11" destOrd="0" presId="urn:microsoft.com/office/officeart/2005/8/layout/cycle6"/>
    <dgm:cxn modelId="{413C2601-554D-4168-B2B0-EF4581418FE8}" type="presParOf" srcId="{43711FFA-A4A9-4438-97F7-52CAFD3AA541}" destId="{8ABC7B9A-DA60-45AA-B349-CC4FB3974540}" srcOrd="12" destOrd="0" presId="urn:microsoft.com/office/officeart/2005/8/layout/cycle6"/>
    <dgm:cxn modelId="{6370734A-BD27-4CD1-A409-A89215C9C43C}" type="presParOf" srcId="{43711FFA-A4A9-4438-97F7-52CAFD3AA541}" destId="{8C76BFF9-113B-417C-BFEA-A256D53F0950}" srcOrd="13" destOrd="0" presId="urn:microsoft.com/office/officeart/2005/8/layout/cycle6"/>
    <dgm:cxn modelId="{F6A19ADA-0D6F-46FB-9AC7-21289C92EBC8}" type="presParOf" srcId="{43711FFA-A4A9-4438-97F7-52CAFD3AA541}" destId="{8257452D-D964-4306-959D-ED994E320844}" srcOrd="14" destOrd="0" presId="urn:microsoft.com/office/officeart/2005/8/layout/cycle6"/>
    <dgm:cxn modelId="{3A0ECF76-DCD6-4FCF-B827-B856EA6367AF}" type="presParOf" srcId="{43711FFA-A4A9-4438-97F7-52CAFD3AA541}" destId="{AE72F497-60F6-49E2-A056-DD6D580F8F26}" srcOrd="15" destOrd="0" presId="urn:microsoft.com/office/officeart/2005/8/layout/cycle6"/>
    <dgm:cxn modelId="{0F1465CE-AA3B-411E-BF0B-4C4C3BEFDCFA}" type="presParOf" srcId="{43711FFA-A4A9-4438-97F7-52CAFD3AA541}" destId="{8D2E9261-BF13-427E-BAF5-422FADD80A68}" srcOrd="16" destOrd="0" presId="urn:microsoft.com/office/officeart/2005/8/layout/cycle6"/>
    <dgm:cxn modelId="{9DFA0B91-2669-49A7-8250-7CC530C57969}" type="presParOf" srcId="{43711FFA-A4A9-4438-97F7-52CAFD3AA541}" destId="{F89B7A0D-EF45-4437-BF62-FD5D02932946}" srcOrd="17" destOrd="0" presId="urn:microsoft.com/office/officeart/2005/8/layout/cycle6"/>
    <dgm:cxn modelId="{83DBF396-F88D-4526-BA4D-E2D44972F23D}" type="presParOf" srcId="{43711FFA-A4A9-4438-97F7-52CAFD3AA541}" destId="{E3924B71-4A94-479B-8DF0-1635BA1EA269}" srcOrd="18" destOrd="0" presId="urn:microsoft.com/office/officeart/2005/8/layout/cycle6"/>
    <dgm:cxn modelId="{E0C0B288-881B-46FA-A438-2FA6FF461429}" type="presParOf" srcId="{43711FFA-A4A9-4438-97F7-52CAFD3AA541}" destId="{2C082027-EA7D-4F63-A439-0AD3B93FE515}" srcOrd="19" destOrd="0" presId="urn:microsoft.com/office/officeart/2005/8/layout/cycle6"/>
    <dgm:cxn modelId="{1EA4C54D-028F-40A8-87F5-74CA93E09975}" type="presParOf" srcId="{43711FFA-A4A9-4438-97F7-52CAFD3AA541}" destId="{3DA40535-A9E1-4537-8243-1C156BFBD737}" srcOrd="2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6A1724-EABA-42DF-AE04-5F5C5B5537AD}">
      <dsp:nvSpPr>
        <dsp:cNvPr id="0" name=""/>
        <dsp:cNvSpPr/>
      </dsp:nvSpPr>
      <dsp:spPr>
        <a:xfrm>
          <a:off x="0" y="3773881"/>
          <a:ext cx="6984776" cy="61913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1" kern="1200" dirty="0"/>
            <a:t>Ukupno višak                                                                                      </a:t>
          </a:r>
          <a:r>
            <a:rPr lang="hr-HR" sz="1400" b="1" kern="1200" dirty="0"/>
            <a:t>19.281.754,42</a:t>
          </a:r>
          <a:r>
            <a:rPr lang="hr-HR" sz="1600" b="1" kern="1200" dirty="0"/>
            <a:t> </a:t>
          </a:r>
          <a:r>
            <a:rPr lang="hr-HR" sz="1400" b="1" kern="1200" dirty="0"/>
            <a:t>kn</a:t>
          </a:r>
          <a:r>
            <a:rPr lang="hr-HR" sz="1600" b="1" kern="1200" dirty="0"/>
            <a:t> </a:t>
          </a:r>
        </a:p>
      </dsp:txBody>
      <dsp:txXfrm>
        <a:off x="0" y="3773881"/>
        <a:ext cx="6984776" cy="619136"/>
      </dsp:txXfrm>
    </dsp:sp>
    <dsp:sp modelId="{B054AC71-C63D-49AD-AFD5-BC663B4D6905}">
      <dsp:nvSpPr>
        <dsp:cNvPr id="0" name=""/>
        <dsp:cNvSpPr/>
      </dsp:nvSpPr>
      <dsp:spPr>
        <a:xfrm rot="10800000">
          <a:off x="0" y="2830936"/>
          <a:ext cx="6984776" cy="952232"/>
        </a:xfrm>
        <a:prstGeom prst="upArrowCallout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1" kern="1200" dirty="0"/>
            <a:t>Ukupno rashodi i izdaci                                                                   </a:t>
          </a:r>
          <a:r>
            <a:rPr lang="hr-HR" sz="1400" b="1" kern="1200" dirty="0"/>
            <a:t>101.182.194,65 </a:t>
          </a:r>
          <a:r>
            <a:rPr lang="hr-HR" sz="1600" b="1" kern="1200" dirty="0"/>
            <a:t> </a:t>
          </a:r>
          <a:r>
            <a:rPr lang="hr-HR" sz="1400" b="1" kern="1200" dirty="0"/>
            <a:t>kn</a:t>
          </a:r>
        </a:p>
      </dsp:txBody>
      <dsp:txXfrm rot="10800000">
        <a:off x="0" y="2830936"/>
        <a:ext cx="6984776" cy="618732"/>
      </dsp:txXfrm>
    </dsp:sp>
    <dsp:sp modelId="{07B008A7-B86D-44B6-8308-12A46F7E0156}">
      <dsp:nvSpPr>
        <dsp:cNvPr id="0" name=""/>
        <dsp:cNvSpPr/>
      </dsp:nvSpPr>
      <dsp:spPr>
        <a:xfrm rot="10800000">
          <a:off x="0" y="1887991"/>
          <a:ext cx="6984776" cy="952232"/>
        </a:xfrm>
        <a:prstGeom prst="upArrowCallou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1" kern="1200" dirty="0"/>
            <a:t>Ostvareno kn                                                                                     </a:t>
          </a:r>
          <a:r>
            <a:rPr lang="hr-HR" sz="1400" b="1" kern="1200" dirty="0"/>
            <a:t> 120.463.949,07 kn</a:t>
          </a:r>
        </a:p>
      </dsp:txBody>
      <dsp:txXfrm rot="10800000">
        <a:off x="0" y="1887991"/>
        <a:ext cx="6984776" cy="618732"/>
      </dsp:txXfrm>
    </dsp:sp>
    <dsp:sp modelId="{6B516494-3D11-46C9-B6BD-A6E9588A8D65}">
      <dsp:nvSpPr>
        <dsp:cNvPr id="0" name=""/>
        <dsp:cNvSpPr/>
      </dsp:nvSpPr>
      <dsp:spPr>
        <a:xfrm rot="10800000">
          <a:off x="0" y="945046"/>
          <a:ext cx="6984776" cy="952232"/>
        </a:xfrm>
        <a:prstGeom prst="upArrowCallout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Višak prihoda iz 2021. godine kn                                                                   14.275.544,74 kn </a:t>
          </a:r>
        </a:p>
      </dsp:txBody>
      <dsp:txXfrm rot="10800000">
        <a:off x="0" y="945046"/>
        <a:ext cx="6984776" cy="618732"/>
      </dsp:txXfrm>
    </dsp:sp>
    <dsp:sp modelId="{034DFE96-C7D7-49CB-BA35-3484CA918C15}">
      <dsp:nvSpPr>
        <dsp:cNvPr id="0" name=""/>
        <dsp:cNvSpPr/>
      </dsp:nvSpPr>
      <dsp:spPr>
        <a:xfrm rot="10800000">
          <a:off x="0" y="0"/>
          <a:ext cx="6984776" cy="952232"/>
        </a:xfrm>
        <a:prstGeom prst="upArrowCallou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Prihodi i primici                                                                                                106.188.404,33  kn    </a:t>
          </a:r>
          <a:endParaRPr lang="hr-HR" sz="1600" b="1" kern="1200" dirty="0"/>
        </a:p>
      </dsp:txBody>
      <dsp:txXfrm rot="10800000">
        <a:off x="0" y="0"/>
        <a:ext cx="6984776" cy="6187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6A1724-EABA-42DF-AE04-5F5C5B5537AD}">
      <dsp:nvSpPr>
        <dsp:cNvPr id="0" name=""/>
        <dsp:cNvSpPr/>
      </dsp:nvSpPr>
      <dsp:spPr>
        <a:xfrm>
          <a:off x="0" y="3883352"/>
          <a:ext cx="6984776" cy="50968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1" kern="1200" dirty="0"/>
            <a:t>Ukupno manjak                                                                                   </a:t>
          </a:r>
          <a:r>
            <a:rPr lang="hr-HR" sz="1400" b="1" kern="1200" dirty="0"/>
            <a:t>-17.209.287,45  kn</a:t>
          </a:r>
          <a:r>
            <a:rPr lang="hr-HR" sz="1600" b="1" kern="1200" dirty="0"/>
            <a:t> </a:t>
          </a:r>
        </a:p>
      </dsp:txBody>
      <dsp:txXfrm>
        <a:off x="0" y="3883352"/>
        <a:ext cx="6984776" cy="509687"/>
      </dsp:txXfrm>
    </dsp:sp>
    <dsp:sp modelId="{B054AC71-C63D-49AD-AFD5-BC663B4D6905}">
      <dsp:nvSpPr>
        <dsp:cNvPr id="0" name=""/>
        <dsp:cNvSpPr/>
      </dsp:nvSpPr>
      <dsp:spPr>
        <a:xfrm rot="10800000">
          <a:off x="0" y="3107097"/>
          <a:ext cx="6984776" cy="783899"/>
        </a:xfrm>
        <a:prstGeom prst="upArrowCallout">
          <a:avLst/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1" kern="1200" dirty="0"/>
            <a:t>Ukupno rashodi i izdaci                                                                       </a:t>
          </a:r>
          <a:r>
            <a:rPr lang="hr-HR" sz="1400" b="1" kern="1200" dirty="0"/>
            <a:t> 653.109.438,80 kn</a:t>
          </a:r>
        </a:p>
      </dsp:txBody>
      <dsp:txXfrm rot="10800000">
        <a:off x="0" y="3107097"/>
        <a:ext cx="6984776" cy="509354"/>
      </dsp:txXfrm>
    </dsp:sp>
    <dsp:sp modelId="{07B008A7-B86D-44B6-8308-12A46F7E0156}">
      <dsp:nvSpPr>
        <dsp:cNvPr id="0" name=""/>
        <dsp:cNvSpPr/>
      </dsp:nvSpPr>
      <dsp:spPr>
        <a:xfrm rot="10800000">
          <a:off x="0" y="2330842"/>
          <a:ext cx="6984776" cy="783899"/>
        </a:xfrm>
        <a:prstGeom prst="upArrowCallout">
          <a:avLst/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1" kern="1200" dirty="0"/>
            <a:t>Ostvareno                                                                                                </a:t>
          </a:r>
          <a:r>
            <a:rPr lang="hr-HR" sz="1400" b="1" kern="1200" dirty="0"/>
            <a:t>635.900.151,35 </a:t>
          </a:r>
          <a:r>
            <a:rPr lang="hr-HR" sz="1600" b="1" kern="1200" dirty="0"/>
            <a:t> </a:t>
          </a:r>
          <a:r>
            <a:rPr lang="hr-HR" sz="1400" b="1" kern="1200" dirty="0"/>
            <a:t>kn</a:t>
          </a:r>
        </a:p>
      </dsp:txBody>
      <dsp:txXfrm rot="10800000">
        <a:off x="0" y="2330842"/>
        <a:ext cx="6984776" cy="509354"/>
      </dsp:txXfrm>
    </dsp:sp>
    <dsp:sp modelId="{721AC54A-8781-4449-8781-82BC28D58D38}">
      <dsp:nvSpPr>
        <dsp:cNvPr id="0" name=""/>
        <dsp:cNvSpPr/>
      </dsp:nvSpPr>
      <dsp:spPr>
        <a:xfrm rot="10800000">
          <a:off x="0" y="1554588"/>
          <a:ext cx="6984776" cy="783899"/>
        </a:xfrm>
        <a:prstGeom prst="upArrowCallout">
          <a:avLst/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Manjak prihoda (Ustanove u zdravstvu)                                                            -72.783.769,00 kn          </a:t>
          </a:r>
        </a:p>
      </dsp:txBody>
      <dsp:txXfrm rot="10800000">
        <a:off x="0" y="1554588"/>
        <a:ext cx="6984776" cy="509354"/>
      </dsp:txXfrm>
    </dsp:sp>
    <dsp:sp modelId="{6B516494-3D11-46C9-B6BD-A6E9588A8D65}">
      <dsp:nvSpPr>
        <dsp:cNvPr id="0" name=""/>
        <dsp:cNvSpPr/>
      </dsp:nvSpPr>
      <dsp:spPr>
        <a:xfrm rot="10800000">
          <a:off x="0" y="778333"/>
          <a:ext cx="6984776" cy="783899"/>
        </a:xfrm>
        <a:prstGeom prst="upArrowCallout">
          <a:avLst/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Višak prihoda                                                                                                           32.563.757,78 </a:t>
          </a:r>
          <a:r>
            <a:rPr lang="hr-HR" sz="1400" kern="1200" dirty="0"/>
            <a:t> </a:t>
          </a:r>
          <a:r>
            <a:rPr lang="hr-HR" sz="1400" b="1" kern="1200" dirty="0"/>
            <a:t>kn</a:t>
          </a:r>
        </a:p>
      </dsp:txBody>
      <dsp:txXfrm rot="10800000">
        <a:off x="0" y="778333"/>
        <a:ext cx="6984776" cy="509354"/>
      </dsp:txXfrm>
    </dsp:sp>
    <dsp:sp modelId="{034DFE96-C7D7-49CB-BA35-3484CA918C15}">
      <dsp:nvSpPr>
        <dsp:cNvPr id="0" name=""/>
        <dsp:cNvSpPr/>
      </dsp:nvSpPr>
      <dsp:spPr>
        <a:xfrm rot="10800000">
          <a:off x="0" y="0"/>
          <a:ext cx="6984776" cy="783899"/>
        </a:xfrm>
        <a:prstGeom prst="upArrowCallou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Prihodi i primici                                                                                                         676.120.162,57kn</a:t>
          </a:r>
        </a:p>
      </dsp:txBody>
      <dsp:txXfrm rot="10800000">
        <a:off x="0" y="0"/>
        <a:ext cx="6984776" cy="5093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6786A4-649B-4368-9BF4-84142C50AD99}">
      <dsp:nvSpPr>
        <dsp:cNvPr id="0" name=""/>
        <dsp:cNvSpPr/>
      </dsp:nvSpPr>
      <dsp:spPr>
        <a:xfrm>
          <a:off x="3582955" y="77437"/>
          <a:ext cx="1082947" cy="70391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900" b="1" i="1" kern="1200" dirty="0"/>
            <a:t>Sve ustanove u zdravstvu i Dom za starije i nemoćne - 7</a:t>
          </a:r>
        </a:p>
      </dsp:txBody>
      <dsp:txXfrm>
        <a:off x="3617317" y="111799"/>
        <a:ext cx="1014223" cy="635192"/>
      </dsp:txXfrm>
    </dsp:sp>
    <dsp:sp modelId="{1E639B1B-A9C0-4647-89C9-77CFC8BFCCFA}">
      <dsp:nvSpPr>
        <dsp:cNvPr id="0" name=""/>
        <dsp:cNvSpPr/>
      </dsp:nvSpPr>
      <dsp:spPr>
        <a:xfrm>
          <a:off x="2284755" y="474415"/>
          <a:ext cx="4014012" cy="4014012"/>
        </a:xfrm>
        <a:custGeom>
          <a:avLst/>
          <a:gdLst/>
          <a:ahLst/>
          <a:cxnLst/>
          <a:rect l="0" t="0" r="0" b="0"/>
          <a:pathLst>
            <a:path>
              <a:moveTo>
                <a:pt x="2388042" y="36502"/>
              </a:moveTo>
              <a:arcTo wR="2007006" hR="2007006" stAng="16856652" swAng="1184567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55D86A-C26B-4818-8A4C-AD889421D79B}">
      <dsp:nvSpPr>
        <dsp:cNvPr id="0" name=""/>
        <dsp:cNvSpPr/>
      </dsp:nvSpPr>
      <dsp:spPr>
        <a:xfrm>
          <a:off x="5142466" y="759053"/>
          <a:ext cx="1082947" cy="703916"/>
        </a:xfrm>
        <a:prstGeom prst="round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900" b="1" i="1" kern="1200" dirty="0"/>
            <a:t>Sve srednje škole i Đački dom Zadar - 20</a:t>
          </a:r>
          <a:endParaRPr lang="hr-HR" sz="900" kern="1200" dirty="0"/>
        </a:p>
      </dsp:txBody>
      <dsp:txXfrm>
        <a:off x="5176828" y="793415"/>
        <a:ext cx="1014223" cy="635192"/>
      </dsp:txXfrm>
    </dsp:sp>
    <dsp:sp modelId="{CF21F370-F08D-4F75-9AF6-6874A87909A2}">
      <dsp:nvSpPr>
        <dsp:cNvPr id="0" name=""/>
        <dsp:cNvSpPr/>
      </dsp:nvSpPr>
      <dsp:spPr>
        <a:xfrm>
          <a:off x="2107793" y="355353"/>
          <a:ext cx="4014012" cy="4014012"/>
        </a:xfrm>
        <a:custGeom>
          <a:avLst/>
          <a:gdLst/>
          <a:ahLst/>
          <a:cxnLst/>
          <a:rect l="0" t="0" r="0" b="0"/>
          <a:pathLst>
            <a:path>
              <a:moveTo>
                <a:pt x="3805741" y="1116711"/>
              </a:moveTo>
              <a:arcTo wR="2007006" hR="2007006" stAng="20019997" swAng="1724770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D8829F-3098-4082-89B2-55BB975220CC}">
      <dsp:nvSpPr>
        <dsp:cNvPr id="0" name=""/>
        <dsp:cNvSpPr/>
      </dsp:nvSpPr>
      <dsp:spPr>
        <a:xfrm>
          <a:off x="5530012" y="2457002"/>
          <a:ext cx="1082947" cy="703916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900" b="1" i="1" kern="1200" dirty="0"/>
            <a:t>ZADRA NOVA, AGRRA, INOVACIJA - 3</a:t>
          </a:r>
        </a:p>
      </dsp:txBody>
      <dsp:txXfrm>
        <a:off x="5564374" y="2491364"/>
        <a:ext cx="1014223" cy="635192"/>
      </dsp:txXfrm>
    </dsp:sp>
    <dsp:sp modelId="{B3A9017B-0ECD-4034-B251-55A703FB8120}">
      <dsp:nvSpPr>
        <dsp:cNvPr id="0" name=""/>
        <dsp:cNvSpPr/>
      </dsp:nvSpPr>
      <dsp:spPr>
        <a:xfrm>
          <a:off x="2107793" y="355353"/>
          <a:ext cx="4014012" cy="4014012"/>
        </a:xfrm>
        <a:custGeom>
          <a:avLst/>
          <a:gdLst/>
          <a:ahLst/>
          <a:cxnLst/>
          <a:rect l="0" t="0" r="0" b="0"/>
          <a:pathLst>
            <a:path>
              <a:moveTo>
                <a:pt x="3845094" y="2812923"/>
              </a:moveTo>
              <a:arcTo wR="2007006" hR="2007006" stAng="1420514" swAng="1356883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176346-5B3B-40F9-99DB-1F4C4B2596D4}">
      <dsp:nvSpPr>
        <dsp:cNvPr id="0" name=""/>
        <dsp:cNvSpPr/>
      </dsp:nvSpPr>
      <dsp:spPr>
        <a:xfrm>
          <a:off x="4444133" y="3818651"/>
          <a:ext cx="1082947" cy="70391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900" b="1" i="1" kern="1200" dirty="0"/>
            <a:t>Vijeća nacionalnih manjina (albanska, bošnjačka, srpska) – 3</a:t>
          </a:r>
        </a:p>
      </dsp:txBody>
      <dsp:txXfrm>
        <a:off x="4478495" y="3853013"/>
        <a:ext cx="1014223" cy="635192"/>
      </dsp:txXfrm>
    </dsp:sp>
    <dsp:sp modelId="{013A1D98-CE80-47EA-8A0C-9E1916502005}">
      <dsp:nvSpPr>
        <dsp:cNvPr id="0" name=""/>
        <dsp:cNvSpPr/>
      </dsp:nvSpPr>
      <dsp:spPr>
        <a:xfrm>
          <a:off x="2107793" y="355353"/>
          <a:ext cx="4014012" cy="4014012"/>
        </a:xfrm>
        <a:custGeom>
          <a:avLst/>
          <a:gdLst/>
          <a:ahLst/>
          <a:cxnLst/>
          <a:rect l="0" t="0" r="0" b="0"/>
          <a:pathLst>
            <a:path>
              <a:moveTo>
                <a:pt x="2329840" y="3987877"/>
              </a:moveTo>
              <a:arcTo wR="2007006" hR="2007006" stAng="4844613" swAng="1110774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BC7B9A-DA60-45AA-B349-CC4FB3974540}">
      <dsp:nvSpPr>
        <dsp:cNvPr id="0" name=""/>
        <dsp:cNvSpPr/>
      </dsp:nvSpPr>
      <dsp:spPr>
        <a:xfrm>
          <a:off x="2702518" y="3818651"/>
          <a:ext cx="1082947" cy="70391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900" b="1" i="1" kern="1200"/>
            <a:t>Kazalište lutaka, Narodni muzej - 2 </a:t>
          </a:r>
          <a:endParaRPr lang="hr-HR" sz="900" b="1" i="1" kern="1200" dirty="0"/>
        </a:p>
      </dsp:txBody>
      <dsp:txXfrm>
        <a:off x="2736880" y="3853013"/>
        <a:ext cx="1014223" cy="635192"/>
      </dsp:txXfrm>
    </dsp:sp>
    <dsp:sp modelId="{8257452D-D964-4306-959D-ED994E320844}">
      <dsp:nvSpPr>
        <dsp:cNvPr id="0" name=""/>
        <dsp:cNvSpPr/>
      </dsp:nvSpPr>
      <dsp:spPr>
        <a:xfrm>
          <a:off x="2107793" y="355353"/>
          <a:ext cx="4014012" cy="4014012"/>
        </a:xfrm>
        <a:custGeom>
          <a:avLst/>
          <a:gdLst/>
          <a:ahLst/>
          <a:cxnLst/>
          <a:rect l="0" t="0" r="0" b="0"/>
          <a:pathLst>
            <a:path>
              <a:moveTo>
                <a:pt x="620146" y="3457762"/>
              </a:moveTo>
              <a:arcTo wR="2007006" hR="2007006" stAng="8022603" swAng="1356883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72F497-60F6-49E2-A056-DD6D580F8F26}">
      <dsp:nvSpPr>
        <dsp:cNvPr id="0" name=""/>
        <dsp:cNvSpPr/>
      </dsp:nvSpPr>
      <dsp:spPr>
        <a:xfrm>
          <a:off x="1616639" y="2457002"/>
          <a:ext cx="1082947" cy="703916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900" b="1" i="1" kern="1200" dirty="0"/>
            <a:t>Zavod za prostorno uređenje, JU Natura </a:t>
          </a:r>
          <a:r>
            <a:rPr lang="hr-HR" sz="900" b="1" i="1" kern="1200" dirty="0" err="1"/>
            <a:t>Jadera</a:t>
          </a:r>
          <a:r>
            <a:rPr lang="hr-HR" sz="900" b="1" i="1" kern="1200" dirty="0"/>
            <a:t> - 2 </a:t>
          </a:r>
        </a:p>
      </dsp:txBody>
      <dsp:txXfrm>
        <a:off x="1651001" y="2491364"/>
        <a:ext cx="1014223" cy="635192"/>
      </dsp:txXfrm>
    </dsp:sp>
    <dsp:sp modelId="{F89B7A0D-EF45-4437-BF62-FD5D02932946}">
      <dsp:nvSpPr>
        <dsp:cNvPr id="0" name=""/>
        <dsp:cNvSpPr/>
      </dsp:nvSpPr>
      <dsp:spPr>
        <a:xfrm>
          <a:off x="2107793" y="355353"/>
          <a:ext cx="4014012" cy="4014012"/>
        </a:xfrm>
        <a:custGeom>
          <a:avLst/>
          <a:gdLst/>
          <a:ahLst/>
          <a:cxnLst/>
          <a:rect l="0" t="0" r="0" b="0"/>
          <a:pathLst>
            <a:path>
              <a:moveTo>
                <a:pt x="1779" y="2091498"/>
              </a:moveTo>
              <a:arcTo wR="2007006" hR="2007006" stAng="10655233" swAng="1724770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924B71-4A94-479B-8DF0-1635BA1EA269}">
      <dsp:nvSpPr>
        <dsp:cNvPr id="0" name=""/>
        <dsp:cNvSpPr/>
      </dsp:nvSpPr>
      <dsp:spPr>
        <a:xfrm>
          <a:off x="2004185" y="759053"/>
          <a:ext cx="1082947" cy="703916"/>
        </a:xfrm>
        <a:prstGeom prst="round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900" b="1" i="1" kern="1200" dirty="0"/>
            <a:t>Osnovne škole osim onih na području grada Zadra - 27</a:t>
          </a:r>
        </a:p>
      </dsp:txBody>
      <dsp:txXfrm>
        <a:off x="2038547" y="793415"/>
        <a:ext cx="1014223" cy="635192"/>
      </dsp:txXfrm>
    </dsp:sp>
    <dsp:sp modelId="{3DA40535-A9E1-4537-8243-1C156BFBD737}">
      <dsp:nvSpPr>
        <dsp:cNvPr id="0" name=""/>
        <dsp:cNvSpPr/>
      </dsp:nvSpPr>
      <dsp:spPr>
        <a:xfrm>
          <a:off x="1935753" y="471462"/>
          <a:ext cx="4014012" cy="4014012"/>
        </a:xfrm>
        <a:custGeom>
          <a:avLst/>
          <a:gdLst/>
          <a:ahLst/>
          <a:cxnLst/>
          <a:rect l="0" t="0" r="0" b="0"/>
          <a:pathLst>
            <a:path>
              <a:moveTo>
                <a:pt x="977975" y="283878"/>
              </a:moveTo>
              <a:arcTo wR="2007006" hR="2007006" stAng="14349293" swAng="1218692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0.55377</cdr:x>
      <cdr:y>0.10638</cdr:y>
    </cdr:from>
    <cdr:to>
      <cdr:x>0.66852</cdr:x>
      <cdr:y>0.17021</cdr:y>
    </cdr:to>
    <cdr:sp macro="" textlink="">
      <cdr:nvSpPr>
        <cdr:cNvPr id="3" name="TekstniOkvir 2"/>
        <cdr:cNvSpPr txBox="1"/>
      </cdr:nvSpPr>
      <cdr:spPr>
        <a:xfrm xmlns:a="http://schemas.openxmlformats.org/drawingml/2006/main">
          <a:off x="2432430" y="360040"/>
          <a:ext cx="50405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hr-HR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>
              <a:defRPr sz="1200"/>
            </a:lvl1pPr>
          </a:lstStyle>
          <a:p>
            <a:fld id="{DC408B5C-0BA1-4F8E-AC71-7934E10859FF}" type="datetimeFigureOut">
              <a:rPr lang="hr-HR" smtClean="0"/>
              <a:pPr/>
              <a:t>27.09.2022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>
              <a:defRPr sz="1200"/>
            </a:lvl1pPr>
          </a:lstStyle>
          <a:p>
            <a:fld id="{79358AF2-9D9B-4EB1-B441-A1D6F4E39081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14338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>
              <a:defRPr sz="1200"/>
            </a:lvl1pPr>
          </a:lstStyle>
          <a:p>
            <a:fld id="{62B5AC49-C11E-4448-ACFD-E273141DD7BA}" type="datetimeFigureOut">
              <a:rPr lang="hr-HR" smtClean="0"/>
              <a:pPr/>
              <a:t>27.09.2022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2" tIns="45706" rIns="91412" bIns="45706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12" tIns="45706" rIns="91412" bIns="45706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>
              <a:defRPr sz="1200"/>
            </a:lvl1pPr>
          </a:lstStyle>
          <a:p>
            <a:fld id="{DD077998-8650-42FB-8289-5B211F63B0B9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245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0637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6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26843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12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14963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13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44515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2C51-3C87-47B8-889C-FBF5E5DAE5A6}" type="datetime1">
              <a:rPr lang="hr-HR" smtClean="0"/>
              <a:pPr/>
              <a:t>27.09.2022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6263-5EE2-4A9F-A3B6-A0E34ED53C5D}" type="datetime1">
              <a:rPr lang="hr-HR" smtClean="0"/>
              <a:pPr/>
              <a:t>27.09.2022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F1F1-7610-428A-9839-DDA2401171E3}" type="datetime1">
              <a:rPr lang="hr-HR" smtClean="0"/>
              <a:pPr/>
              <a:t>27.09.2022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8122-B690-4B19-B3BD-99F78443DDC6}" type="datetime1">
              <a:rPr lang="hr-HR" smtClean="0"/>
              <a:pPr/>
              <a:t>27.09.2022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98B2-F21E-4DE8-913C-7C0DE7A031BC}" type="datetime1">
              <a:rPr lang="hr-HR" smtClean="0"/>
              <a:pPr/>
              <a:t>27.09.2022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0E03-0981-47FD-B93C-0272402EE4D9}" type="datetime1">
              <a:rPr lang="hr-HR" smtClean="0"/>
              <a:pPr/>
              <a:t>27.09.2022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06AA-5A95-43DE-B3CF-DA499704FBC6}" type="datetime1">
              <a:rPr lang="hr-HR" smtClean="0"/>
              <a:pPr/>
              <a:t>27.09.2022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DCB6-FB64-4229-A63D-DC4D65726AF8}" type="datetime1">
              <a:rPr lang="hr-HR" smtClean="0"/>
              <a:pPr/>
              <a:t>27.09.2022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B8D3-0087-412E-A4C0-0637E15835D0}" type="datetime1">
              <a:rPr lang="hr-HR" smtClean="0"/>
              <a:pPr/>
              <a:t>27.09.2022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8C35-5015-4C28-AC4C-BF2C13DAD7B6}" type="datetime1">
              <a:rPr lang="hr-HR" smtClean="0"/>
              <a:pPr/>
              <a:t>27.09.2022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B7FD-5DFD-45C5-8FA5-562730141A36}" type="datetime1">
              <a:rPr lang="hr-HR" smtClean="0"/>
              <a:pPr/>
              <a:t>27.09.2022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F2DDF-051E-4B66-9995-596200EBC02A}" type="datetime1">
              <a:rPr lang="hr-HR" smtClean="0"/>
              <a:pPr/>
              <a:t>27.09.2022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darska-zupanija.hr/component/content/article?id=479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gi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hr-HR" sz="1400" b="1" dirty="0">
                <a:solidFill>
                  <a:srgbClr val="121284"/>
                </a:solidFill>
              </a:rPr>
            </a:br>
            <a:r>
              <a:rPr lang="hr-HR" sz="1400" b="1" dirty="0">
                <a:solidFill>
                  <a:srgbClr val="121284"/>
                </a:solidFill>
              </a:rPr>
              <a:t>REPUBLIKA HRVATSKA</a:t>
            </a:r>
            <a:br>
              <a:rPr lang="hr-HR" sz="1400" b="1" dirty="0">
                <a:solidFill>
                  <a:srgbClr val="121284"/>
                </a:solidFill>
              </a:rPr>
            </a:br>
            <a:r>
              <a:rPr lang="hr-HR" sz="1400" b="1" dirty="0">
                <a:solidFill>
                  <a:srgbClr val="121284"/>
                </a:solidFill>
              </a:rPr>
              <a:t>ZADARSKA ŽUPANIJA</a:t>
            </a:r>
            <a:br>
              <a:rPr lang="hr-HR" b="1" dirty="0">
                <a:solidFill>
                  <a:srgbClr val="121284"/>
                </a:solidFill>
              </a:rPr>
            </a:br>
            <a:br>
              <a:rPr lang="hr-HR" b="1" dirty="0">
                <a:solidFill>
                  <a:srgbClr val="121284"/>
                </a:solidFill>
              </a:rPr>
            </a:br>
            <a:r>
              <a:rPr lang="hr-HR" sz="3100" b="1" dirty="0">
                <a:solidFill>
                  <a:srgbClr val="121284"/>
                </a:solidFill>
              </a:rPr>
              <a:t>POLUGODIŠNJI IZVJEŠTAJ O IZVRŠENJU PRORAČUNA ZADARSKE ŽUPANIJE ZA 2022. GODINU</a:t>
            </a:r>
            <a:br>
              <a:rPr lang="hr-HR" sz="3100" b="1" dirty="0">
                <a:solidFill>
                  <a:srgbClr val="121284"/>
                </a:solidFill>
              </a:rPr>
            </a:br>
            <a:r>
              <a:rPr lang="hr-HR" sz="2900" dirty="0">
                <a:solidFill>
                  <a:srgbClr val="121284"/>
                </a:solidFill>
              </a:rPr>
              <a:t>-</a:t>
            </a:r>
            <a:r>
              <a:rPr lang="hr-HR" sz="3100" dirty="0">
                <a:solidFill>
                  <a:srgbClr val="121284"/>
                </a:solidFill>
              </a:rPr>
              <a:t> </a:t>
            </a:r>
            <a:r>
              <a:rPr lang="hr-HR" sz="2900" dirty="0">
                <a:solidFill>
                  <a:srgbClr val="121284"/>
                </a:solidFill>
              </a:rPr>
              <a:t>vodič za građane -</a:t>
            </a:r>
            <a:br>
              <a:rPr lang="hr-HR" b="1" dirty="0">
                <a:solidFill>
                  <a:srgbClr val="121284"/>
                </a:solidFill>
              </a:rPr>
            </a:br>
            <a:endParaRPr lang="hr-HR" b="1" dirty="0">
              <a:solidFill>
                <a:srgbClr val="121284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4294967295"/>
          </p:nvPr>
        </p:nvSpPr>
        <p:spPr>
          <a:xfrm>
            <a:off x="1115616" y="5373216"/>
            <a:ext cx="6552728" cy="1270489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hr-HR" sz="2400" b="1" dirty="0"/>
              <a:t>     Prijedlog Polugodišnjeg izvještaja o izvršenju proračuna Zadarske županije za 2022. godinu poslan je na razmatranje Županu Zadarske županije 09. rujna 2022. godine.</a:t>
            </a:r>
          </a:p>
          <a:p>
            <a:pPr algn="ctr">
              <a:buNone/>
            </a:pPr>
            <a:endParaRPr lang="hr-HR" sz="2400" b="1" dirty="0">
              <a:solidFill>
                <a:srgbClr val="002060"/>
              </a:solidFill>
            </a:endParaRPr>
          </a:p>
          <a:p>
            <a:pPr algn="ctr">
              <a:buNone/>
            </a:pPr>
            <a:endParaRPr lang="hr-HR" sz="800" dirty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hr-HR" sz="2400" b="1" dirty="0">
                <a:solidFill>
                  <a:srgbClr val="002060"/>
                </a:solidFill>
              </a:rPr>
              <a:t>Zadar, rujan 2022.</a:t>
            </a:r>
          </a:p>
        </p:txBody>
      </p:sp>
      <p:pic>
        <p:nvPicPr>
          <p:cNvPr id="9223" name="Picture 7" descr="http://upload.wikimedia.org/wikipedia/hr/6/62/Zastava_zadarske_zupanij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3071810"/>
            <a:ext cx="3754760" cy="18773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6336704" cy="490066"/>
          </a:xfrm>
        </p:spPr>
        <p:txBody>
          <a:bodyPr>
            <a:noAutofit/>
          </a:bodyPr>
          <a:lstStyle/>
          <a:p>
            <a:pPr algn="l"/>
            <a:r>
              <a:rPr lang="hr-HR" sz="2400" b="1" dirty="0"/>
              <a:t>Prikaz prihoda i primitaka Zadarske županije i proračunskih korisnika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3255986"/>
              </p:ext>
            </p:extLst>
          </p:nvPr>
        </p:nvGraphicFramePr>
        <p:xfrm>
          <a:off x="107504" y="1878767"/>
          <a:ext cx="5400599" cy="446449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219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9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09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7243">
                <a:tc>
                  <a:txBody>
                    <a:bodyPr/>
                    <a:lstStyle/>
                    <a:p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NAZIV PRIHODA I PRIMITAKA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Zadarska</a:t>
                      </a:r>
                      <a:r>
                        <a:rPr lang="hr-HR" sz="8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županija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Proračunski</a:t>
                      </a:r>
                      <a:r>
                        <a:rPr lang="hr-HR" sz="8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korisnici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5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  PRIHODI</a:t>
                      </a:r>
                      <a:r>
                        <a:rPr lang="hr-HR" sz="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OD POREZA</a:t>
                      </a:r>
                      <a:endParaRPr lang="hr-HR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47.423.839,33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47.423.839,33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6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  POMOĆI</a:t>
                      </a:r>
                      <a:r>
                        <a:rPr lang="hr-HR" sz="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IZ INOZEMSTVA</a:t>
                      </a:r>
                      <a:endParaRPr lang="hr-HR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48.920.324,81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227.819.356,92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276.739.681,73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6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  PRIHODI OD IMOVINE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5.641.918,34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5.117,26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5.647.035,60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79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  PRIHODI OD UPRAVNIH</a:t>
                      </a:r>
                      <a:r>
                        <a:rPr lang="hr-HR" sz="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hr-HR" sz="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ADMIN. PRISTOJBI</a:t>
                      </a:r>
                      <a:endParaRPr lang="hr-HR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3.279.334,72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32.004.661,88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35.283.996,60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79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  PRIHODI OD PRODAJE  PROIZV.</a:t>
                      </a:r>
                      <a:r>
                        <a:rPr lang="hr-HR" sz="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hr-HR" sz="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ROBE, USLUGA I DONACIJA</a:t>
                      </a:r>
                      <a:endParaRPr lang="hr-HR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244.117,46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19.475.358,18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19.719.475,64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79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  PRIHODI IZ NADL. PRORAČUNA </a:t>
                      </a:r>
                      <a:r>
                        <a:rPr lang="hr-HR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OD</a:t>
                      </a:r>
                      <a:r>
                        <a:rPr lang="hr-HR" sz="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HZZO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289.746.970,36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289.746.970,36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79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  KAZNE, UPRAVNE</a:t>
                      </a:r>
                      <a:r>
                        <a:rPr lang="hr-HR" sz="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MJERE I OSTALI PRIHODI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194.037,67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674.351,58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868.389,25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79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  PRIHODI OD PRODAJE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PROIZVEDENE</a:t>
                      </a:r>
                      <a:r>
                        <a:rPr lang="hr-HR" sz="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DUG. IMOVINE</a:t>
                      </a:r>
                      <a:endParaRPr lang="hr-HR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34.832,00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29.062,06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63.894,06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822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  PRIMICI</a:t>
                      </a:r>
                      <a:r>
                        <a:rPr lang="hr-HR" sz="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OD ZADUŽIVANJA</a:t>
                      </a:r>
                      <a:endParaRPr lang="hr-HR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450.000,00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176.880,00</a:t>
                      </a: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626.880,00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316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PRIHODI I PRIMICI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106.188.404,33</a:t>
                      </a:r>
                      <a:endParaRPr lang="en-US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569.931.758,24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676.120.162,57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579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  REZULTAT POSLOVANJA IZ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hr-HR" sz="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PRETHODNE GODINE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14.275.544,74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-54.495.555,96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-40.220.011,22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5278">
                <a:tc>
                  <a:txBody>
                    <a:bodyPr/>
                    <a:lstStyle/>
                    <a:p>
                      <a:r>
                        <a:rPr lang="hr-H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  <a:r>
                        <a:rPr lang="hr-HR" sz="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hr-H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120.463.949,07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515.436.202,28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635.900.151,35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5790">
                <a:tc>
                  <a:txBody>
                    <a:bodyPr/>
                    <a:lstStyle/>
                    <a:p>
                      <a:r>
                        <a:rPr lang="hr-H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UDIO U UKUPNIM PRIHODIMA</a:t>
                      </a:r>
                      <a:r>
                        <a:rPr lang="hr-HR" sz="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 PRIMICIMA (BEZ 92)</a:t>
                      </a:r>
                      <a:endParaRPr lang="hr-H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528288"/>
            <a:ext cx="504056" cy="633001"/>
          </a:xfrm>
          <a:prstGeom prst="rect">
            <a:avLst/>
          </a:prstGeom>
        </p:spPr>
      </p:pic>
      <p:sp>
        <p:nvSpPr>
          <p:cNvPr id="6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8" name="Rezervirano mjesto sadržaj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0824644"/>
              </p:ext>
            </p:extLst>
          </p:nvPr>
        </p:nvGraphicFramePr>
        <p:xfrm>
          <a:off x="5508103" y="1573768"/>
          <a:ext cx="3851920" cy="4681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Naslov 1"/>
          <p:cNvSpPr txBox="1">
            <a:spLocks/>
          </p:cNvSpPr>
          <p:nvPr/>
        </p:nvSpPr>
        <p:spPr>
          <a:xfrm>
            <a:off x="5580112" y="1058972"/>
            <a:ext cx="385192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Grafikon 3.</a:t>
            </a:r>
            <a:r>
              <a:rPr kumimoji="0" lang="hr-HR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Prikaz udjela Zadarske županije i prorač</a:t>
            </a:r>
            <a:r>
              <a:rPr lang="hr-HR" sz="1100" b="1" dirty="0">
                <a:latin typeface="+mj-lt"/>
                <a:ea typeface="+mj-ea"/>
                <a:cs typeface="+mj-cs"/>
              </a:rPr>
              <a:t>unskih</a:t>
            </a: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hr-HR" sz="1100" b="1" dirty="0">
                <a:latin typeface="+mj-lt"/>
                <a:ea typeface="+mj-ea"/>
                <a:cs typeface="+mj-cs"/>
              </a:rPr>
              <a:t> </a:t>
            </a: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korisnika u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ukupnim prihodima i primicima za razdoblje I.-VI. 2022.g.</a:t>
            </a:r>
          </a:p>
        </p:txBody>
      </p:sp>
      <p:sp>
        <p:nvSpPr>
          <p:cNvPr id="10" name="Pravokutnik 9"/>
          <p:cNvSpPr/>
          <p:nvPr/>
        </p:nvSpPr>
        <p:spPr>
          <a:xfrm>
            <a:off x="179512" y="1340768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1100" b="1" dirty="0"/>
              <a:t>Tablica 3. Odnos prihoda i primitaka Zadarske županije</a:t>
            </a:r>
            <a:br>
              <a:rPr lang="hr-HR" sz="1100" b="1" dirty="0"/>
            </a:br>
            <a:r>
              <a:rPr lang="hr-HR" sz="1100" b="1" dirty="0"/>
              <a:t>                  i proračunskih korisnika za razdoblje I.-VI. 2022.g.</a:t>
            </a:r>
            <a:endParaRPr lang="hr-HR" sz="1100" dirty="0"/>
          </a:p>
        </p:txBody>
      </p:sp>
      <p:sp>
        <p:nvSpPr>
          <p:cNvPr id="12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872783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7067128" cy="490066"/>
          </a:xfrm>
        </p:spPr>
        <p:txBody>
          <a:bodyPr>
            <a:noAutofit/>
          </a:bodyPr>
          <a:lstStyle/>
          <a:p>
            <a:pPr algn="l"/>
            <a:r>
              <a:rPr lang="hr-HR" sz="2400" b="1" dirty="0"/>
              <a:t>Prikaz rashoda i izdataka Zadarske županije i proračunskih korisnika</a:t>
            </a: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528288"/>
            <a:ext cx="504056" cy="633001"/>
          </a:xfrm>
          <a:prstGeom prst="rect">
            <a:avLst/>
          </a:prstGeom>
        </p:spPr>
      </p:pic>
      <p:sp>
        <p:nvSpPr>
          <p:cNvPr id="6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8" name="Rezervirano mjesto sadržaj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2371748"/>
              </p:ext>
            </p:extLst>
          </p:nvPr>
        </p:nvGraphicFramePr>
        <p:xfrm>
          <a:off x="5220072" y="2132856"/>
          <a:ext cx="439248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Naslov 1"/>
          <p:cNvSpPr txBox="1">
            <a:spLocks/>
          </p:cNvSpPr>
          <p:nvPr/>
        </p:nvSpPr>
        <p:spPr>
          <a:xfrm>
            <a:off x="5292080" y="1412776"/>
            <a:ext cx="385192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Grafikon </a:t>
            </a:r>
            <a:r>
              <a:rPr lang="hr-HR" sz="1100" b="1" dirty="0">
                <a:latin typeface="+mj-lt"/>
                <a:ea typeface="+mj-ea"/>
                <a:cs typeface="+mj-cs"/>
              </a:rPr>
              <a:t>4</a:t>
            </a: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r>
              <a:rPr kumimoji="0" lang="hr-HR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Prikaz udjela Zadarske županije i prorač</a:t>
            </a:r>
            <a:r>
              <a:rPr lang="hr-HR" sz="1100" b="1" dirty="0">
                <a:latin typeface="+mj-lt"/>
                <a:ea typeface="+mj-ea"/>
                <a:cs typeface="+mj-cs"/>
              </a:rPr>
              <a:t>unskih</a:t>
            </a: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hr-HR" sz="1100" b="1" dirty="0">
                <a:latin typeface="+mj-lt"/>
                <a:ea typeface="+mj-ea"/>
                <a:cs typeface="+mj-cs"/>
              </a:rPr>
              <a:t> </a:t>
            </a: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korisnika u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ukupnim rashodima i izdacima </a:t>
            </a:r>
            <a:r>
              <a:rPr lang="hr-HR" sz="1100" b="1" dirty="0">
                <a:latin typeface="+mj-lt"/>
                <a:ea typeface="+mj-ea"/>
                <a:cs typeface="+mj-cs"/>
              </a:rPr>
              <a:t>Zadarske županije </a:t>
            </a: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za </a:t>
            </a:r>
            <a:r>
              <a:rPr lang="hr-HR" sz="1100" b="1" dirty="0">
                <a:latin typeface="+mj-lt"/>
                <a:ea typeface="+mj-ea"/>
                <a:cs typeface="+mj-cs"/>
              </a:rPr>
              <a:t>razdoblje I</a:t>
            </a: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.-VI. 2022.g.</a:t>
            </a:r>
          </a:p>
        </p:txBody>
      </p:sp>
      <p:sp>
        <p:nvSpPr>
          <p:cNvPr id="10" name="Pravokutnik 9"/>
          <p:cNvSpPr/>
          <p:nvPr/>
        </p:nvSpPr>
        <p:spPr>
          <a:xfrm>
            <a:off x="179512" y="1340768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1100" b="1" dirty="0"/>
              <a:t>Tablica 4. Odnos rashoda i izdataka Zadarske županije</a:t>
            </a:r>
            <a:br>
              <a:rPr lang="hr-HR" sz="1100" b="1" dirty="0"/>
            </a:br>
            <a:r>
              <a:rPr lang="hr-HR" sz="1100" b="1" dirty="0"/>
              <a:t>                  i proračunskih korisnika za razdoblje I.-VI. 2022.g.</a:t>
            </a:r>
            <a:endParaRPr lang="hr-HR" sz="1100" dirty="0"/>
          </a:p>
        </p:txBody>
      </p:sp>
      <p:sp>
        <p:nvSpPr>
          <p:cNvPr id="12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13" name="Rezervirano mjesto sadržaj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2757733"/>
              </p:ext>
            </p:extLst>
          </p:nvPr>
        </p:nvGraphicFramePr>
        <p:xfrm>
          <a:off x="107503" y="1916832"/>
          <a:ext cx="4896544" cy="409414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88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81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0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0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3752">
                <a:tc>
                  <a:txBody>
                    <a:bodyPr/>
                    <a:lstStyle/>
                    <a:p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NAZIV RASHODA I IZDATAKA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Zadarska</a:t>
                      </a:r>
                      <a:r>
                        <a:rPr lang="hr-HR" sz="8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županija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Proračunski</a:t>
                      </a:r>
                      <a:r>
                        <a:rPr lang="hr-HR" sz="8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korisnici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RASHODI ZA ZAPOSLENE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28.959.607,66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367.033.790,03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395.993.397,69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 MATERIJALNI RASHODI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40.698.619,82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162.807.896,61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203.506.516,43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 FINANCIJSKI RASHODI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271.187,03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589.912,91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861.099,94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5064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SUBVENCIJE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744.086,74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451.866,44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1.195.953,18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824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POMOĆI DANE U INOZEMSTVO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UNUTAR OPĆEG PRORAČUNA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3.196.797,14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8.604.878,79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11.801.675,93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NAKNADE</a:t>
                      </a: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GRAĐANIMA I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KUĆANSTVIMA IZ PRORAČUNA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7.964.267,47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101.223,52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8.065.490,99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 OSTALI RASHODI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7.386.064,03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483.692,03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7.869.756,06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86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 RASHODI ZA NABAVU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NEPROIZVEDENE IMOVINE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77.406,25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110.379,00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187.785,25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860">
                <a:tc>
                  <a:txBody>
                    <a:bodyPr/>
                    <a:lstStyle/>
                    <a:p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 RASHODI ZA NABAVU PROIZVEDENE DUGO. IMOVINE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6.132.231,94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8.561.334,01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14.693.565,95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9298">
                <a:tc>
                  <a:txBody>
                    <a:bodyPr/>
                    <a:lstStyle/>
                    <a:p>
                      <a:r>
                        <a:rPr lang="hr-HR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RASHODI ZA DODATNA ULAGANJA NA NEFIN.</a:t>
                      </a:r>
                      <a:r>
                        <a:rPr lang="hr-HR" sz="8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IMOVINI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2.733.718,40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3.182.270,81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5.915.989,21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IZDACI  ZA FINANCIJSKU</a:t>
                      </a:r>
                      <a:r>
                        <a:rPr lang="hr-HR" sz="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IMOVINU I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OTPLATU ZAJMOVA</a:t>
                      </a:r>
                      <a:endParaRPr lang="hr-HR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3.018.208,17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3.018.208,17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4928">
                <a:tc>
                  <a:txBody>
                    <a:bodyPr/>
                    <a:lstStyle/>
                    <a:p>
                      <a:r>
                        <a:rPr lang="hr-H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101.182.194,65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551.927.244,15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653.109.438,80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4928">
                <a:tc>
                  <a:txBody>
                    <a:bodyPr/>
                    <a:lstStyle/>
                    <a:p>
                      <a:r>
                        <a:rPr lang="hr-H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UDIO U</a:t>
                      </a:r>
                      <a:r>
                        <a:rPr lang="hr-HR" sz="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UKUPNIM RASHODIMA I IZDACIMA</a:t>
                      </a:r>
                      <a:endParaRPr lang="hr-H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84,50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100,00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1765781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br>
              <a:rPr lang="hr-HR" dirty="0"/>
            </a:br>
            <a:br>
              <a:rPr lang="hr-HR" dirty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206464"/>
              </p:ext>
            </p:extLst>
          </p:nvPr>
        </p:nvGraphicFramePr>
        <p:xfrm>
          <a:off x="4423507" y="1901361"/>
          <a:ext cx="4540980" cy="4073667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200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5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9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76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05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RB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Upravni odjeli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 20</a:t>
                      </a:r>
                      <a:r>
                        <a:rPr lang="hr-HR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r>
                        <a:rPr lang="en-US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Izvršeno I.-VI. 2022.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Indeks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0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900" b="1" u="none" strike="noStrike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Ured župana 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2.558.000,00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1.141.729,67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44,63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661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Financije i proračun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40.358.141,29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22.772.091,22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56,43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585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Obrazovanje, kult. i šport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509.678.124,06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204.126.305,07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40,05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227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Zdravstvo</a:t>
                      </a:r>
                      <a:endParaRPr lang="sv-SE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755.977.065,00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375.663.865,78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49,69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0155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vi-VN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Prost</a:t>
                      </a:r>
                      <a:r>
                        <a:rPr lang="hr-HR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hr-HR" sz="900" b="1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vi-VN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uređenje</a:t>
                      </a:r>
                      <a:r>
                        <a:rPr lang="hr-HR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zaštita</a:t>
                      </a:r>
                      <a:r>
                        <a:rPr lang="hr-HR" sz="900" b="1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okoliša i kom. poslovi</a:t>
                      </a:r>
                      <a:endParaRPr lang="vi-VN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18.250.738,61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6.393.182,24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35,03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5719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6.</a:t>
                      </a:r>
                      <a:endParaRPr lang="hr-HR" sz="8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Gospodarstvo i turizam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5.847.000,00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1.623.673,57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27,77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20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Poljoprivredu, ribarstvo i EU fondove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89.995.131,04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18.502.546,06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20,56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9494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Pom.</a:t>
                      </a:r>
                      <a:r>
                        <a:rPr lang="hr-HR" sz="900" b="1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dobro, more i promet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8.600.000,00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277.078,75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3827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Pravni i zajednički poslovi 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8.358.340,00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3.620.597,70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43,32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1995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b="1" i="0" u="none" strike="noStrike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Javna nabava i upr. imovinom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29.753.800,00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678.609,11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1995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11.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Hrv. branitelji, udruge, demografija i soc. politika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39.223.660,00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18.309.759,63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46,68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8917583"/>
                  </a:ext>
                </a:extLst>
              </a:tr>
              <a:tr h="2459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 RASHODI I IZDACI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1" i="0" u="none" strike="noStrike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1.508.600.000,00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653.109.438,80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43,29</a:t>
                      </a:r>
                      <a:endParaRPr lang="en-US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21" name="Slika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2" name="Pravokutnik 21"/>
          <p:cNvSpPr/>
          <p:nvPr/>
        </p:nvSpPr>
        <p:spPr>
          <a:xfrm>
            <a:off x="7668344" y="116632"/>
            <a:ext cx="989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8" name="Naslov 1"/>
          <p:cNvSpPr txBox="1">
            <a:spLocks/>
          </p:cNvSpPr>
          <p:nvPr/>
        </p:nvSpPr>
        <p:spPr>
          <a:xfrm>
            <a:off x="197503" y="554637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9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Rashodi i izdaci proračuna Zadarske županije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9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po</a:t>
            </a:r>
            <a:r>
              <a:rPr kumimoji="0" lang="hr-HR" sz="19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organizacijskoj k</a:t>
            </a:r>
            <a:r>
              <a:rPr kumimoji="0" lang="hr-HR" sz="19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lasifikaciji</a:t>
            </a:r>
            <a:endParaRPr kumimoji="0" lang="hr-HR" sz="1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4" name="Grafikon 13"/>
          <p:cNvGraphicFramePr/>
          <p:nvPr>
            <p:extLst>
              <p:ext uri="{D42A27DB-BD31-4B8C-83A1-F6EECF244321}">
                <p14:modId xmlns:p14="http://schemas.microsoft.com/office/powerpoint/2010/main" val="2911202474"/>
              </p:ext>
            </p:extLst>
          </p:nvPr>
        </p:nvGraphicFramePr>
        <p:xfrm>
          <a:off x="31020" y="1958284"/>
          <a:ext cx="4392487" cy="3411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hr-HR" dirty="0"/>
            </a:br>
            <a:br>
              <a:rPr lang="hr-HR" dirty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8" name="Naslov 1"/>
          <p:cNvSpPr txBox="1">
            <a:spLocks/>
          </p:cNvSpPr>
          <p:nvPr/>
        </p:nvSpPr>
        <p:spPr>
          <a:xfrm>
            <a:off x="426368" y="746728"/>
            <a:ext cx="7272808" cy="881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hr-HR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7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Rashodi proračuna Zadarske županije po</a:t>
            </a:r>
            <a:r>
              <a:rPr kumimoji="0" lang="hr-HR" sz="76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funkcijskoj </a:t>
            </a:r>
            <a:r>
              <a:rPr lang="hr-HR" sz="7600" b="1" noProof="0" dirty="0">
                <a:latin typeface="+mj-lt"/>
                <a:ea typeface="+mj-ea"/>
                <a:cs typeface="+mj-cs"/>
              </a:rPr>
              <a:t>klasifikaciji</a:t>
            </a:r>
            <a:br>
              <a:rPr kumimoji="0" lang="hr-HR" sz="9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7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TextBox 12"/>
          <p:cNvSpPr txBox="1"/>
          <p:nvPr/>
        </p:nvSpPr>
        <p:spPr>
          <a:xfrm>
            <a:off x="7668344" y="116632"/>
            <a:ext cx="1475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16" name="Slika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graphicFrame>
        <p:nvGraphicFramePr>
          <p:cNvPr id="10" name="Grafikon 9"/>
          <p:cNvGraphicFramePr/>
          <p:nvPr>
            <p:extLst>
              <p:ext uri="{D42A27DB-BD31-4B8C-83A1-F6EECF244321}">
                <p14:modId xmlns:p14="http://schemas.microsoft.com/office/powerpoint/2010/main" val="297769337"/>
              </p:ext>
            </p:extLst>
          </p:nvPr>
        </p:nvGraphicFramePr>
        <p:xfrm>
          <a:off x="0" y="1644286"/>
          <a:ext cx="4392488" cy="3419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3" name="Tablic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63071"/>
              </p:ext>
            </p:extLst>
          </p:nvPr>
        </p:nvGraphicFramePr>
        <p:xfrm>
          <a:off x="4601402" y="2228716"/>
          <a:ext cx="4104456" cy="3024336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14925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47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4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23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04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OPIS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 2022.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Izvršeno I.-VI. 2022.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Indeks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4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 Opće javne usluge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81.881.237,45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27.707.233,29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33,84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4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 Javni red i sigurnost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5.597.414,00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1.057.086,94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18,89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4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 Ekonomski poslovi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81.467.209,93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13.717.041,91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16,84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4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 Zaštita okoliša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24.894.616,01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8.916.849,44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35,82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22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 Usluge unapređenja stanovanja i </a:t>
                      </a:r>
                      <a:r>
                        <a:rPr lang="hr-HR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zajed</a:t>
                      </a: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7.342.000,00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2.692.568,25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36,67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74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 Zdravstvo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756.361.645,00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375.843.418,99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49,69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22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 Rekreacija, kultura i religija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18.948.640,55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8.413.802,60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44,40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74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 Obrazovanje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493.657.157,06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196.995.180,86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39,91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74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Socijalna zaštita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38.450.080,00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17.766.256,52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46,21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74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  <a:endParaRPr lang="hr-HR" sz="9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1.508.600.000,00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653.109.438,80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43,29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2884714"/>
      </p:ext>
    </p:extLst>
  </p:cSld>
  <p:clrMapOvr>
    <a:masterClrMapping/>
  </p:clrMapOvr>
  <p:transition spd="slow" advClick="0" advTm="15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485964"/>
            <a:ext cx="504056" cy="633001"/>
          </a:xfrm>
          <a:prstGeom prst="rect">
            <a:avLst/>
          </a:prstGeom>
        </p:spPr>
      </p:pic>
      <p:sp>
        <p:nvSpPr>
          <p:cNvPr id="10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539552" y="514700"/>
            <a:ext cx="6472822" cy="346050"/>
          </a:xfrm>
        </p:spPr>
        <p:txBody>
          <a:bodyPr>
            <a:noAutofit/>
          </a:bodyPr>
          <a:lstStyle/>
          <a:p>
            <a:pPr algn="l"/>
            <a:r>
              <a:rPr lang="hr-HR" sz="1600" b="1" dirty="0"/>
              <a:t>Ostvarenje prihoda po nositeljima projekata proračunskih korisnika Zadarske županije za razdoblje I.-VI. 2022. godine</a:t>
            </a:r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4" name="Tablica 3">
            <a:extLst>
              <a:ext uri="{FF2B5EF4-FFF2-40B4-BE49-F238E27FC236}">
                <a16:creationId xmlns:a16="http://schemas.microsoft.com/office/drawing/2014/main" id="{8D873985-C2E8-4286-958E-BD0D52F312AF}"/>
              </a:ext>
            </a:extLst>
          </p:cNvPr>
          <p:cNvGraphicFramePr>
            <a:graphicFrameLocks noGrp="1"/>
          </p:cNvGraphicFramePr>
          <p:nvPr/>
        </p:nvGraphicFramePr>
        <p:xfrm>
          <a:off x="2129380" y="1600204"/>
          <a:ext cx="4885240" cy="4525955"/>
        </p:xfrm>
        <a:graphic>
          <a:graphicData uri="http://schemas.openxmlformats.org/drawingml/2006/table">
            <a:tbl>
              <a:tblPr firstRow="1" firstCol="1" bandRow="1"/>
              <a:tblGrid>
                <a:gridCol w="1219560">
                  <a:extLst>
                    <a:ext uri="{9D8B030D-6E8A-4147-A177-3AD203B41FA5}">
                      <a16:colId xmlns:a16="http://schemas.microsoft.com/office/drawing/2014/main" val="3791564507"/>
                    </a:ext>
                  </a:extLst>
                </a:gridCol>
                <a:gridCol w="1340875">
                  <a:extLst>
                    <a:ext uri="{9D8B030D-6E8A-4147-A177-3AD203B41FA5}">
                      <a16:colId xmlns:a16="http://schemas.microsoft.com/office/drawing/2014/main" val="1368682680"/>
                    </a:ext>
                  </a:extLst>
                </a:gridCol>
                <a:gridCol w="1102912">
                  <a:extLst>
                    <a:ext uri="{9D8B030D-6E8A-4147-A177-3AD203B41FA5}">
                      <a16:colId xmlns:a16="http://schemas.microsoft.com/office/drawing/2014/main" val="3704410084"/>
                    </a:ext>
                  </a:extLst>
                </a:gridCol>
                <a:gridCol w="1221893">
                  <a:extLst>
                    <a:ext uri="{9D8B030D-6E8A-4147-A177-3AD203B41FA5}">
                      <a16:colId xmlns:a16="http://schemas.microsoft.com/office/drawing/2014/main" val="1554938252"/>
                    </a:ext>
                  </a:extLst>
                </a:gridCol>
              </a:tblGrid>
              <a:tr h="2519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NOSITELJ 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NAZIV PROJEKTA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PLAN 2022.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OSTVARENO I.-VI. 2022.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674697"/>
                  </a:ext>
                </a:extLst>
              </a:tr>
              <a:tr h="1306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Adrianetbook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850.000,00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80.323,23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9615743"/>
                  </a:ext>
                </a:extLst>
              </a:tr>
              <a:tr h="1306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E-Citijens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630.000,00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2547882"/>
                  </a:ext>
                </a:extLst>
              </a:tr>
              <a:tr h="1306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Geco 2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800.000,00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256.048,31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1358916"/>
                  </a:ext>
                </a:extLst>
              </a:tr>
              <a:tr h="1306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CCI4Tourisam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950.000,00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7971771"/>
                  </a:ext>
                </a:extLst>
              </a:tr>
              <a:tr h="1306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Smartriver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600.000,00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3009560"/>
                  </a:ext>
                </a:extLst>
              </a:tr>
              <a:tr h="1306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Ecowaves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1.395.000,00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225.962,88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1199128"/>
                  </a:ext>
                </a:extLst>
              </a:tr>
              <a:tr h="1306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CUHaCHA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2.000.000,00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630.141,13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840145"/>
                  </a:ext>
                </a:extLst>
              </a:tr>
              <a:tr h="1306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TRACK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510.000,00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5215969"/>
                  </a:ext>
                </a:extLst>
              </a:tr>
              <a:tr h="1306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Female Entrepreneur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100.000,00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67.034,66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8263685"/>
                  </a:ext>
                </a:extLst>
              </a:tr>
              <a:tr h="1306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Spin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100.000,00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19.234,71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5288863"/>
                  </a:ext>
                </a:extLst>
              </a:tr>
              <a:tr h="1306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AgriCoopValue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100.000,00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32.797,78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0418658"/>
                  </a:ext>
                </a:extLst>
              </a:tr>
              <a:tr h="2519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Portal za pismenost Digit@Literacy Portal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100.000,00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29.720,60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2253605"/>
                  </a:ext>
                </a:extLst>
              </a:tr>
              <a:tr h="2519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Od kulture i poduzetništva - prijeđimo granice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74.450,00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74.736,64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3551989"/>
                  </a:ext>
                </a:extLst>
              </a:tr>
              <a:tr h="1306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Guide me Green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75.243,35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4492499"/>
                  </a:ext>
                </a:extLst>
              </a:tr>
              <a:tr h="1306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AGRISmart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59.173,03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5726332"/>
                  </a:ext>
                </a:extLst>
              </a:tr>
              <a:tr h="1306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InvestInFish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650.000,00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347835"/>
                  </a:ext>
                </a:extLst>
              </a:tr>
              <a:tr h="1306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Skills +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80.000,00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4300076"/>
                  </a:ext>
                </a:extLst>
              </a:tr>
              <a:tr h="1306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8.939.450,00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1.550.416,32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19521"/>
                  </a:ext>
                </a:extLst>
              </a:tr>
              <a:tr h="1306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INNOXENIAPLUS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127.458,00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1721800"/>
                  </a:ext>
                </a:extLst>
              </a:tr>
              <a:tr h="1306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Innoxenia 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170.000,00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6367641"/>
                  </a:ext>
                </a:extLst>
              </a:tr>
              <a:tr h="2519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Pružanje usl.inf. i pov. za MSP u ZŽ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28.804,44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1119552"/>
                  </a:ext>
                </a:extLst>
              </a:tr>
              <a:tr h="1306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Centar kreativne industrije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750.000,00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2.617.449,57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3124695"/>
                  </a:ext>
                </a:extLst>
              </a:tr>
              <a:tr h="1306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1.047.458,00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2.646.254,01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534855"/>
                  </a:ext>
                </a:extLst>
              </a:tr>
              <a:tr h="1306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NATURA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Dinalp Connect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240.000,00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65.395,50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7487504"/>
                  </a:ext>
                </a:extLst>
              </a:tr>
              <a:tr h="1306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NATURA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Posbemed 2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415.000,00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1992856"/>
                  </a:ext>
                </a:extLst>
              </a:tr>
              <a:tr h="2519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NATURA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Centar izvrsnosti Cerovačke špilje 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564.500,00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199.929,01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1888873"/>
                  </a:ext>
                </a:extLst>
              </a:tr>
              <a:tr h="1306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NATURA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Crew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540.000,00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138.172,25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3788847"/>
                  </a:ext>
                </a:extLst>
              </a:tr>
              <a:tr h="1306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NATURA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Dubrava - Hanzina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260.000,00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6154004"/>
                  </a:ext>
                </a:extLst>
              </a:tr>
              <a:tr h="1306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NATURA JADERA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2.019.500,00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403.496,76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990" marR="62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2956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0931103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485964"/>
            <a:ext cx="504056" cy="633001"/>
          </a:xfrm>
          <a:prstGeom prst="rect">
            <a:avLst/>
          </a:prstGeom>
        </p:spPr>
      </p:pic>
      <p:sp>
        <p:nvSpPr>
          <p:cNvPr id="10" name="TextBox 12"/>
          <p:cNvSpPr txBox="1"/>
          <p:nvPr/>
        </p:nvSpPr>
        <p:spPr>
          <a:xfrm>
            <a:off x="7524328" y="0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395536" y="451291"/>
            <a:ext cx="7020272" cy="346050"/>
          </a:xfrm>
        </p:spPr>
        <p:txBody>
          <a:bodyPr>
            <a:noAutofit/>
          </a:bodyPr>
          <a:lstStyle/>
          <a:p>
            <a:pPr algn="l"/>
            <a:r>
              <a:rPr lang="hr-HR" sz="1600" b="1" dirty="0"/>
              <a:t>Ostvarenje prihoda po nositeljima projekata proračunskih korisnika Zadarske županije za razdoblje I.-VI. 2022. godine</a:t>
            </a:r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4" name="Tablica 3">
            <a:extLst>
              <a:ext uri="{FF2B5EF4-FFF2-40B4-BE49-F238E27FC236}">
                <a16:creationId xmlns:a16="http://schemas.microsoft.com/office/drawing/2014/main" id="{0BC31068-6822-465E-9E25-5FC35DAB81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018034"/>
              </p:ext>
            </p:extLst>
          </p:nvPr>
        </p:nvGraphicFramePr>
        <p:xfrm>
          <a:off x="2062104" y="1823887"/>
          <a:ext cx="5102184" cy="4637124"/>
        </p:xfrm>
        <a:graphic>
          <a:graphicData uri="http://schemas.openxmlformats.org/drawingml/2006/table">
            <a:tbl>
              <a:tblPr firstRow="1" firstCol="1" bandRow="1"/>
              <a:tblGrid>
                <a:gridCol w="1273718">
                  <a:extLst>
                    <a:ext uri="{9D8B030D-6E8A-4147-A177-3AD203B41FA5}">
                      <a16:colId xmlns:a16="http://schemas.microsoft.com/office/drawing/2014/main" val="751154964"/>
                    </a:ext>
                  </a:extLst>
                </a:gridCol>
                <a:gridCol w="1400421">
                  <a:extLst>
                    <a:ext uri="{9D8B030D-6E8A-4147-A177-3AD203B41FA5}">
                      <a16:colId xmlns:a16="http://schemas.microsoft.com/office/drawing/2014/main" val="4150581410"/>
                    </a:ext>
                  </a:extLst>
                </a:gridCol>
                <a:gridCol w="1151890">
                  <a:extLst>
                    <a:ext uri="{9D8B030D-6E8A-4147-A177-3AD203B41FA5}">
                      <a16:colId xmlns:a16="http://schemas.microsoft.com/office/drawing/2014/main" val="1730060421"/>
                    </a:ext>
                  </a:extLst>
                </a:gridCol>
                <a:gridCol w="1276155">
                  <a:extLst>
                    <a:ext uri="{9D8B030D-6E8A-4147-A177-3AD203B41FA5}">
                      <a16:colId xmlns:a16="http://schemas.microsoft.com/office/drawing/2014/main" val="3654678968"/>
                    </a:ext>
                  </a:extLst>
                </a:gridCol>
              </a:tblGrid>
              <a:tr h="1375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Ruins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45.223,55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4447882"/>
                  </a:ext>
                </a:extLst>
              </a:tr>
              <a:tr h="1375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Code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76.887,28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461495"/>
                  </a:ext>
                </a:extLst>
              </a:tr>
              <a:tr h="1375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Adrion 5 Senses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49.355,68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76.413,10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85751"/>
                  </a:ext>
                </a:extLst>
              </a:tr>
              <a:tr h="1375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Adrireef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549.617,56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224.153,78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90498"/>
                  </a:ext>
                </a:extLst>
              </a:tr>
              <a:tr h="1375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Pepsea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9.684.693,65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2.704.805,84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557858"/>
                  </a:ext>
                </a:extLst>
              </a:tr>
              <a:tr h="1375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Made in Land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1.075.400,00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142.099,73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532209"/>
                  </a:ext>
                </a:extLst>
              </a:tr>
              <a:tr h="1375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 za vas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6.447.380,48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3.623.134,44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7038543"/>
                  </a:ext>
                </a:extLst>
              </a:tr>
              <a:tr h="1375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Stream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20.745.208,74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1.659.269,28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576620"/>
                  </a:ext>
                </a:extLst>
              </a:tr>
              <a:tr h="1375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ADRIA CLIM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1.698.873,75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490461"/>
                  </a:ext>
                </a:extLst>
              </a:tr>
              <a:tr h="1375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EDIC 2021. - 2025.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189.600,00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212.186,35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0034733"/>
                  </a:ext>
                </a:extLst>
              </a:tr>
              <a:tr h="1375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Smile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135.286,51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372362"/>
                  </a:ext>
                </a:extLst>
              </a:tr>
              <a:tr h="1375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Hives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39.112,40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7203334"/>
                  </a:ext>
                </a:extLst>
              </a:tr>
              <a:tr h="1375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Smart Commuting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314.706,41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6135961"/>
                  </a:ext>
                </a:extLst>
              </a:tr>
              <a:tr h="1375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SOS- Surađuj i ostvari sebe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796,90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521232"/>
                  </a:ext>
                </a:extLst>
              </a:tr>
              <a:tr h="1375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40.562.240,69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9.131.964,74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484882"/>
                  </a:ext>
                </a:extLst>
              </a:tr>
              <a:tr h="2652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KA122 OŠ Benkovac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82.524,00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9750891"/>
                  </a:ext>
                </a:extLst>
              </a:tr>
              <a:tr h="1375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KA121 OŠ Nin 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170.000,00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433538"/>
                  </a:ext>
                </a:extLst>
              </a:tr>
              <a:tr h="1375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Inkluzija 2021/22 - OŠ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1.667.355,98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1.581.207,86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930727"/>
                  </a:ext>
                </a:extLst>
              </a:tr>
              <a:tr h="1375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Inkluzija 2020/21 - OŠ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320.000,00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980183"/>
                  </a:ext>
                </a:extLst>
              </a:tr>
              <a:tr h="2652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Od mjere do karijere - Pripravništvo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319.238,00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519014"/>
                  </a:ext>
                </a:extLst>
              </a:tr>
              <a:tr h="2652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Prehrana u riziku od siromaštva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184.792,83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23.772,77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086408"/>
                  </a:ext>
                </a:extLst>
              </a:tr>
              <a:tr h="1375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Školska shema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191.011,87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28.459,44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779216"/>
                  </a:ext>
                </a:extLst>
              </a:tr>
              <a:tr h="1375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OSNOVNE ŠKOLE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2.934.922,68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1.633.440,07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566314"/>
                  </a:ext>
                </a:extLst>
              </a:tr>
              <a:tr h="2652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KA102 GameINg Innovative Games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52.547,77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907456"/>
                  </a:ext>
                </a:extLst>
              </a:tr>
              <a:tr h="1375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KA116 - SŠ V.V.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95.000,00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150.240,00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699490"/>
                  </a:ext>
                </a:extLst>
              </a:tr>
              <a:tr h="1375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KA102 CoLab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122.765,29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846917"/>
                  </a:ext>
                </a:extLst>
              </a:tr>
              <a:tr h="1375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KA102 EBT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137.507,40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8487096"/>
                  </a:ext>
                </a:extLst>
              </a:tr>
              <a:tr h="1375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Plato' s EU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80.784,00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076470"/>
                  </a:ext>
                </a:extLst>
              </a:tr>
              <a:tr h="1375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Inkluzija 2021/22 - SŠ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525.892,52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57.322,01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318572"/>
                  </a:ext>
                </a:extLst>
              </a:tr>
              <a:tr h="1375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Inkluzija 2020/21 - SŠ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125.000,00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4725" marR="647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4562534"/>
                  </a:ext>
                </a:extLst>
              </a:tr>
            </a:tbl>
          </a:graphicData>
        </a:graphic>
      </p:graphicFrame>
      <p:graphicFrame>
        <p:nvGraphicFramePr>
          <p:cNvPr id="5" name="Tablica 4">
            <a:extLst>
              <a:ext uri="{FF2B5EF4-FFF2-40B4-BE49-F238E27FC236}">
                <a16:creationId xmlns:a16="http://schemas.microsoft.com/office/drawing/2014/main" id="{49B1853B-D868-4A50-8805-08853C41C4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570782"/>
              </p:ext>
            </p:extLst>
          </p:nvPr>
        </p:nvGraphicFramePr>
        <p:xfrm>
          <a:off x="2062104" y="1549567"/>
          <a:ext cx="5102184" cy="274320"/>
        </p:xfrm>
        <a:graphic>
          <a:graphicData uri="http://schemas.openxmlformats.org/drawingml/2006/table">
            <a:tbl>
              <a:tblPr firstRow="1" firstCol="1" bandRow="1"/>
              <a:tblGrid>
                <a:gridCol w="1273719">
                  <a:extLst>
                    <a:ext uri="{9D8B030D-6E8A-4147-A177-3AD203B41FA5}">
                      <a16:colId xmlns:a16="http://schemas.microsoft.com/office/drawing/2014/main" val="1450321542"/>
                    </a:ext>
                  </a:extLst>
                </a:gridCol>
                <a:gridCol w="1400420">
                  <a:extLst>
                    <a:ext uri="{9D8B030D-6E8A-4147-A177-3AD203B41FA5}">
                      <a16:colId xmlns:a16="http://schemas.microsoft.com/office/drawing/2014/main" val="1633612783"/>
                    </a:ext>
                  </a:extLst>
                </a:gridCol>
                <a:gridCol w="1151890">
                  <a:extLst>
                    <a:ext uri="{9D8B030D-6E8A-4147-A177-3AD203B41FA5}">
                      <a16:colId xmlns:a16="http://schemas.microsoft.com/office/drawing/2014/main" val="2839560928"/>
                    </a:ext>
                  </a:extLst>
                </a:gridCol>
                <a:gridCol w="1276155">
                  <a:extLst>
                    <a:ext uri="{9D8B030D-6E8A-4147-A177-3AD203B41FA5}">
                      <a16:colId xmlns:a16="http://schemas.microsoft.com/office/drawing/2014/main" val="3870896629"/>
                    </a:ext>
                  </a:extLst>
                </a:gridCol>
              </a:tblGrid>
              <a:tr h="2571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NOSITELJ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NAZIV PROJEKTA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PLAN 2022.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OSTVARENO I.-VI. 2022.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377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0931103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485964"/>
            <a:ext cx="504056" cy="633001"/>
          </a:xfrm>
          <a:prstGeom prst="rect">
            <a:avLst/>
          </a:prstGeom>
        </p:spPr>
      </p:pic>
      <p:sp>
        <p:nvSpPr>
          <p:cNvPr id="10" name="TextBox 12"/>
          <p:cNvSpPr txBox="1"/>
          <p:nvPr/>
        </p:nvSpPr>
        <p:spPr>
          <a:xfrm>
            <a:off x="7524328" y="0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485800" y="456414"/>
            <a:ext cx="7020272" cy="346050"/>
          </a:xfrm>
        </p:spPr>
        <p:txBody>
          <a:bodyPr>
            <a:noAutofit/>
          </a:bodyPr>
          <a:lstStyle/>
          <a:p>
            <a:pPr algn="l"/>
            <a:r>
              <a:rPr lang="hr-HR" sz="1600" b="1" dirty="0"/>
              <a:t>Ostvarenje prihoda po nositeljima projekata proračunskih korisnika Zadarske županije za razdoblje I.-VI. 2022. godine</a:t>
            </a:r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4" name="Tablica 3">
            <a:extLst>
              <a:ext uri="{FF2B5EF4-FFF2-40B4-BE49-F238E27FC236}">
                <a16:creationId xmlns:a16="http://schemas.microsoft.com/office/drawing/2014/main" id="{AF4B4F86-740F-460D-A41A-D6E94BCBF1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980030"/>
              </p:ext>
            </p:extLst>
          </p:nvPr>
        </p:nvGraphicFramePr>
        <p:xfrm>
          <a:off x="2339752" y="1783414"/>
          <a:ext cx="4680520" cy="4237871"/>
        </p:xfrm>
        <a:graphic>
          <a:graphicData uri="http://schemas.openxmlformats.org/drawingml/2006/table">
            <a:tbl>
              <a:tblPr firstRow="1" firstCol="1" bandRow="1"/>
              <a:tblGrid>
                <a:gridCol w="755841">
                  <a:extLst>
                    <a:ext uri="{9D8B030D-6E8A-4147-A177-3AD203B41FA5}">
                      <a16:colId xmlns:a16="http://schemas.microsoft.com/office/drawing/2014/main" val="926227599"/>
                    </a:ext>
                  </a:extLst>
                </a:gridCol>
                <a:gridCol w="1889602">
                  <a:extLst>
                    <a:ext uri="{9D8B030D-6E8A-4147-A177-3AD203B41FA5}">
                      <a16:colId xmlns:a16="http://schemas.microsoft.com/office/drawing/2014/main" val="1276868094"/>
                    </a:ext>
                  </a:extLst>
                </a:gridCol>
                <a:gridCol w="1058177">
                  <a:extLst>
                    <a:ext uri="{9D8B030D-6E8A-4147-A177-3AD203B41FA5}">
                      <a16:colId xmlns:a16="http://schemas.microsoft.com/office/drawing/2014/main" val="1044535399"/>
                    </a:ext>
                  </a:extLst>
                </a:gridCol>
                <a:gridCol w="976900">
                  <a:extLst>
                    <a:ext uri="{9D8B030D-6E8A-4147-A177-3AD203B41FA5}">
                      <a16:colId xmlns:a16="http://schemas.microsoft.com/office/drawing/2014/main" val="1206885999"/>
                    </a:ext>
                  </a:extLst>
                </a:gridCol>
              </a:tblGrid>
              <a:tr h="2305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Bolji uvjeti za učenje kroz rad SŠ V.V.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14.619.905,50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1.795.562,20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3411155"/>
                  </a:ext>
                </a:extLst>
              </a:tr>
              <a:tr h="2305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Budi spreman i kompetentan SŠ V.V.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19.617.400,19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3.142.662,45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6028484"/>
                  </a:ext>
                </a:extLst>
              </a:tr>
              <a:tr h="2509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Regionalni cantar kompetentnosti (Medicinska)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16.980.876,01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107052"/>
                  </a:ext>
                </a:extLst>
              </a:tr>
              <a:tr h="1223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Medicinska+ SŠ Medicinska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12.975.241,01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1.693.535,99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4622603"/>
                  </a:ext>
                </a:extLst>
              </a:tr>
              <a:tr h="1441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Dobar posao u Benkovcu SŠ Benkovac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725.000,00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152.869,18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7117610"/>
                  </a:ext>
                </a:extLst>
              </a:tr>
              <a:tr h="1223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En. Obnova Đački Dom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2.001.578,81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7289770"/>
                  </a:ext>
                </a:extLst>
              </a:tr>
              <a:tr h="1223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Školska shema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125.154,67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14.856,45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7739278"/>
                  </a:ext>
                </a:extLst>
              </a:tr>
              <a:tr h="2305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Od mjere do karijere - Pripravništvo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233.900,00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0067771"/>
                  </a:ext>
                </a:extLst>
              </a:tr>
              <a:tr h="2305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 + KA201 PICELS-GVN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62.000,00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41.612,24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0527166"/>
                  </a:ext>
                </a:extLst>
              </a:tr>
              <a:tr h="1223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NMZ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Remember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668.407,00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295.209,78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4389095"/>
                  </a:ext>
                </a:extLst>
              </a:tr>
              <a:tr h="1223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NMZ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 Next Museum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66.189,86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2727666"/>
                  </a:ext>
                </a:extLst>
              </a:tr>
              <a:tr h="2447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SREDNJE ŠKOLE I NARODNI MUZEJ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69.068.176,17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7.490.844,16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235968"/>
                  </a:ext>
                </a:extLst>
              </a:tr>
              <a:tr h="1281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OBZ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Izgradnja i opremanje dnevnih bolnica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18.310.000,00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5809236"/>
                  </a:ext>
                </a:extLst>
              </a:tr>
              <a:tr h="1223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OBZ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ON TIME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1.981.215,00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1.121.705,54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4069025"/>
                  </a:ext>
                </a:extLst>
              </a:tr>
              <a:tr h="1223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OBZ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LAB OP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2.520.065,00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1.222.825,00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8041027"/>
                  </a:ext>
                </a:extLst>
              </a:tr>
              <a:tr h="1223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OBZ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Pripravništvo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644.500,00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169364"/>
                  </a:ext>
                </a:extLst>
              </a:tr>
              <a:tr h="2447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DZ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Specijalističko usavršavanje doktora medicine DZ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1.655.000,00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903.272,08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5553369"/>
                  </a:ext>
                </a:extLst>
              </a:tr>
              <a:tr h="1831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DZ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En. obnova zgrade RJ Benkovac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4.089.203,00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0126516"/>
                  </a:ext>
                </a:extLst>
              </a:tr>
              <a:tr h="2447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ZHM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Specijalističko usavršavanje doktora medicine ZHM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300.000,00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74.084,11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4730149"/>
                  </a:ext>
                </a:extLst>
              </a:tr>
              <a:tr h="1223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DSN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Moć osjetila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1.224.066,00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310.790,00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8029817"/>
                  </a:ext>
                </a:extLst>
              </a:tr>
              <a:tr h="1223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ZJZ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AdSWiM ZJZ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188.000,00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122.501,94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2807418"/>
                  </a:ext>
                </a:extLst>
              </a:tr>
              <a:tr h="1223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PBU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Energetska obnova zgrada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1.549.002,00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1650005"/>
                  </a:ext>
                </a:extLst>
              </a:tr>
              <a:tr h="1831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PBU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Edukacija - ljudski potencijali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239.250,00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5430822"/>
                  </a:ext>
                </a:extLst>
              </a:tr>
              <a:tr h="3458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8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USTANOVE U ZDRAVSTVU I SOC. SKRBI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30.912.049,00</a:t>
                      </a:r>
                      <a:endParaRPr lang="hr-H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5.543.430,67</a:t>
                      </a:r>
                      <a:endParaRPr lang="hr-HR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7425" marR="574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811814"/>
                  </a:ext>
                </a:extLst>
              </a:tr>
            </a:tbl>
          </a:graphicData>
        </a:graphic>
      </p:graphicFrame>
      <p:graphicFrame>
        <p:nvGraphicFramePr>
          <p:cNvPr id="5" name="Tablica 4">
            <a:extLst>
              <a:ext uri="{FF2B5EF4-FFF2-40B4-BE49-F238E27FC236}">
                <a16:creationId xmlns:a16="http://schemas.microsoft.com/office/drawing/2014/main" id="{A529201D-4D94-481D-A9F0-BF8BC262AC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750768"/>
              </p:ext>
            </p:extLst>
          </p:nvPr>
        </p:nvGraphicFramePr>
        <p:xfrm>
          <a:off x="2339752" y="1500032"/>
          <a:ext cx="4680520" cy="283382"/>
        </p:xfrm>
        <a:graphic>
          <a:graphicData uri="http://schemas.openxmlformats.org/drawingml/2006/table">
            <a:tbl>
              <a:tblPr firstRow="1" firstCol="1" bandRow="1"/>
              <a:tblGrid>
                <a:gridCol w="768700">
                  <a:extLst>
                    <a:ext uri="{9D8B030D-6E8A-4147-A177-3AD203B41FA5}">
                      <a16:colId xmlns:a16="http://schemas.microsoft.com/office/drawing/2014/main" val="2827567578"/>
                    </a:ext>
                  </a:extLst>
                </a:gridCol>
                <a:gridCol w="1883411">
                  <a:extLst>
                    <a:ext uri="{9D8B030D-6E8A-4147-A177-3AD203B41FA5}">
                      <a16:colId xmlns:a16="http://schemas.microsoft.com/office/drawing/2014/main" val="4293020874"/>
                    </a:ext>
                  </a:extLst>
                </a:gridCol>
                <a:gridCol w="1054710">
                  <a:extLst>
                    <a:ext uri="{9D8B030D-6E8A-4147-A177-3AD203B41FA5}">
                      <a16:colId xmlns:a16="http://schemas.microsoft.com/office/drawing/2014/main" val="443332054"/>
                    </a:ext>
                  </a:extLst>
                </a:gridCol>
                <a:gridCol w="973699">
                  <a:extLst>
                    <a:ext uri="{9D8B030D-6E8A-4147-A177-3AD203B41FA5}">
                      <a16:colId xmlns:a16="http://schemas.microsoft.com/office/drawing/2014/main" val="3519969129"/>
                    </a:ext>
                  </a:extLst>
                </a:gridCol>
              </a:tblGrid>
              <a:tr h="2833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NOSITELJ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NAZIV PROJEKTA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PLAN 2022.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OSTVARENO I.-VI. 2022.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45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1918549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485964"/>
            <a:ext cx="504056" cy="633001"/>
          </a:xfrm>
          <a:prstGeom prst="rect">
            <a:avLst/>
          </a:prstGeom>
        </p:spPr>
      </p:pic>
      <p:sp>
        <p:nvSpPr>
          <p:cNvPr id="10" name="TextBox 12"/>
          <p:cNvSpPr txBox="1"/>
          <p:nvPr/>
        </p:nvSpPr>
        <p:spPr>
          <a:xfrm>
            <a:off x="7524328" y="0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417739" y="421560"/>
            <a:ext cx="7020272" cy="346050"/>
          </a:xfrm>
        </p:spPr>
        <p:txBody>
          <a:bodyPr>
            <a:noAutofit/>
          </a:bodyPr>
          <a:lstStyle/>
          <a:p>
            <a:pPr algn="l"/>
            <a:r>
              <a:rPr lang="hr-HR" sz="1600" b="1" dirty="0"/>
              <a:t>Ostvarenje prihoda po nositeljima projekata proračunskih korisnika Zadarske županije za razdoblje I.-VI. 2022. godine</a:t>
            </a:r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4" name="Tablica 3">
            <a:extLst>
              <a:ext uri="{FF2B5EF4-FFF2-40B4-BE49-F238E27FC236}">
                <a16:creationId xmlns:a16="http://schemas.microsoft.com/office/drawing/2014/main" id="{0CA34A6F-1EA5-4E45-9813-220038E5F5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565320"/>
              </p:ext>
            </p:extLst>
          </p:nvPr>
        </p:nvGraphicFramePr>
        <p:xfrm>
          <a:off x="1857372" y="2116223"/>
          <a:ext cx="5318760" cy="2879337"/>
        </p:xfrm>
        <a:graphic>
          <a:graphicData uri="http://schemas.openxmlformats.org/drawingml/2006/table">
            <a:tbl>
              <a:tblPr firstRow="1" firstCol="1" bandRow="1"/>
              <a:tblGrid>
                <a:gridCol w="1327785">
                  <a:extLst>
                    <a:ext uri="{9D8B030D-6E8A-4147-A177-3AD203B41FA5}">
                      <a16:colId xmlns:a16="http://schemas.microsoft.com/office/drawing/2014/main" val="1792259933"/>
                    </a:ext>
                  </a:extLst>
                </a:gridCol>
                <a:gridCol w="1459865">
                  <a:extLst>
                    <a:ext uri="{9D8B030D-6E8A-4147-A177-3AD203B41FA5}">
                      <a16:colId xmlns:a16="http://schemas.microsoft.com/office/drawing/2014/main" val="278336603"/>
                    </a:ext>
                  </a:extLst>
                </a:gridCol>
                <a:gridCol w="1200785">
                  <a:extLst>
                    <a:ext uri="{9D8B030D-6E8A-4147-A177-3AD203B41FA5}">
                      <a16:colId xmlns:a16="http://schemas.microsoft.com/office/drawing/2014/main" val="3855557521"/>
                    </a:ext>
                  </a:extLst>
                </a:gridCol>
                <a:gridCol w="1330325">
                  <a:extLst>
                    <a:ext uri="{9D8B030D-6E8A-4147-A177-3AD203B41FA5}">
                      <a16:colId xmlns:a16="http://schemas.microsoft.com/office/drawing/2014/main" val="2269231689"/>
                    </a:ext>
                  </a:extLst>
                </a:gridCol>
              </a:tblGrid>
              <a:tr h="232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Pokret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51.654,78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1391877"/>
                  </a:ext>
                </a:extLst>
              </a:tr>
              <a:tr h="142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Podrška razvoju rane intervencije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14.280,00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7754527"/>
                  </a:ext>
                </a:extLst>
              </a:tr>
              <a:tr h="142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Firespill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2.675.042,00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2229276"/>
                  </a:ext>
                </a:extLst>
              </a:tr>
              <a:tr h="142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Prizefish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850.000,00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321.377,70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422175"/>
                  </a:ext>
                </a:extLst>
              </a:tr>
              <a:tr h="142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Smartfish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760.000,00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281.822,04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1806776"/>
                  </a:ext>
                </a:extLst>
              </a:tr>
              <a:tr h="142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Sustavi navodnjavanja (Donja Baštica i Vransko Polje)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9.928.466,92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3.203.749,94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3141569"/>
                  </a:ext>
                </a:extLst>
              </a:tr>
              <a:tr h="142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Argos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905.000,00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43.033,41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5253851"/>
                  </a:ext>
                </a:extLst>
              </a:tr>
              <a:tr h="142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Centar za školjkarstvo ZŽ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2.050.000,00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2901227"/>
                  </a:ext>
                </a:extLst>
              </a:tr>
              <a:tr h="142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Izgradnja skloništa za životinje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5.825.000,00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871091"/>
                  </a:ext>
                </a:extLst>
              </a:tr>
              <a:tr h="142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Europa Direkt- EC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3.361,50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7517680"/>
                  </a:ext>
                </a:extLst>
              </a:tr>
              <a:tr h="142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Lišansko polje- Žažvić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2.300.000,00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1564763"/>
                  </a:ext>
                </a:extLst>
              </a:tr>
              <a:tr h="142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UPRAVNI ODJELI ZADARSKE ŽUPANIJE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25.437.788,92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3.904.999,37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462637"/>
                  </a:ext>
                </a:extLst>
              </a:tr>
              <a:tr h="142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SVEUKUPNO 94 PROJEKATA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180.921.585,46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32.304.846,10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3740475"/>
                  </a:ext>
                </a:extLst>
              </a:tr>
              <a:tr h="142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112536"/>
                  </a:ext>
                </a:extLst>
              </a:tr>
            </a:tbl>
          </a:graphicData>
        </a:graphic>
      </p:graphicFrame>
      <p:graphicFrame>
        <p:nvGraphicFramePr>
          <p:cNvPr id="8" name="Tablica 7">
            <a:extLst>
              <a:ext uri="{FF2B5EF4-FFF2-40B4-BE49-F238E27FC236}">
                <a16:creationId xmlns:a16="http://schemas.microsoft.com/office/drawing/2014/main" id="{CBE7880C-FAC9-42F1-A8E9-28A9383A7A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724374"/>
              </p:ext>
            </p:extLst>
          </p:nvPr>
        </p:nvGraphicFramePr>
        <p:xfrm>
          <a:off x="1857372" y="1861477"/>
          <a:ext cx="5318760" cy="274320"/>
        </p:xfrm>
        <a:graphic>
          <a:graphicData uri="http://schemas.openxmlformats.org/drawingml/2006/table">
            <a:tbl>
              <a:tblPr firstRow="1" firstCol="1" bandRow="1"/>
              <a:tblGrid>
                <a:gridCol w="1327785">
                  <a:extLst>
                    <a:ext uri="{9D8B030D-6E8A-4147-A177-3AD203B41FA5}">
                      <a16:colId xmlns:a16="http://schemas.microsoft.com/office/drawing/2014/main" val="1519152109"/>
                    </a:ext>
                  </a:extLst>
                </a:gridCol>
                <a:gridCol w="1459865">
                  <a:extLst>
                    <a:ext uri="{9D8B030D-6E8A-4147-A177-3AD203B41FA5}">
                      <a16:colId xmlns:a16="http://schemas.microsoft.com/office/drawing/2014/main" val="3056439470"/>
                    </a:ext>
                  </a:extLst>
                </a:gridCol>
                <a:gridCol w="1200785">
                  <a:extLst>
                    <a:ext uri="{9D8B030D-6E8A-4147-A177-3AD203B41FA5}">
                      <a16:colId xmlns:a16="http://schemas.microsoft.com/office/drawing/2014/main" val="2369934747"/>
                    </a:ext>
                  </a:extLst>
                </a:gridCol>
                <a:gridCol w="1330325">
                  <a:extLst>
                    <a:ext uri="{9D8B030D-6E8A-4147-A177-3AD203B41FA5}">
                      <a16:colId xmlns:a16="http://schemas.microsoft.com/office/drawing/2014/main" val="3724471501"/>
                    </a:ext>
                  </a:extLst>
                </a:gridCol>
              </a:tblGrid>
              <a:tr h="2571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NOSITELJ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NAZIV PROJEKTA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PLAN 2022.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OSTVARENO I.-VI. 2022.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392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0648485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4" name="TextBox 12"/>
          <p:cNvSpPr txBox="1"/>
          <p:nvPr/>
        </p:nvSpPr>
        <p:spPr>
          <a:xfrm>
            <a:off x="7668344" y="116632"/>
            <a:ext cx="1475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   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683567" y="2348880"/>
            <a:ext cx="7960961" cy="1296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Hvala na pažnji !</a:t>
            </a:r>
          </a:p>
          <a:p>
            <a:r>
              <a:rPr lang="hr-H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Dodatne i detaljnije informacije možete pronaći na službenoj mrežnoj stranici Zadarske županije</a:t>
            </a:r>
          </a:p>
        </p:txBody>
      </p:sp>
      <p:sp>
        <p:nvSpPr>
          <p:cNvPr id="8" name="Pravokutnik 7"/>
          <p:cNvSpPr/>
          <p:nvPr/>
        </p:nvSpPr>
        <p:spPr>
          <a:xfrm>
            <a:off x="696143" y="3789040"/>
            <a:ext cx="77773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>
                <a:hlinkClick r:id="rId3"/>
              </a:rPr>
              <a:t>https://www.zadarska-zupanija.hr/component/content/article?id=479</a:t>
            </a:r>
            <a:endParaRPr lang="hr-HR" u="sng" dirty="0">
              <a:solidFill>
                <a:srgbClr val="0070C0"/>
              </a:solidFill>
            </a:endParaRPr>
          </a:p>
        </p:txBody>
      </p:sp>
      <p:sp>
        <p:nvSpPr>
          <p:cNvPr id="9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039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1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avokutnik 22"/>
          <p:cNvSpPr/>
          <p:nvPr/>
        </p:nvSpPr>
        <p:spPr>
          <a:xfrm>
            <a:off x="0" y="6488668"/>
            <a:ext cx="2746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E2338D2-9DFB-47A3-B6D9-2138B3D22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>
              <a:spcAft>
                <a:spcPts val="0"/>
              </a:spcAft>
            </a:pPr>
            <a:r>
              <a:rPr lang="hr-HR" b="1" i="1" dirty="0">
                <a:ea typeface="Times New Roman" panose="02020603050405020304" pitchFamily="18" charset="0"/>
              </a:rPr>
              <a:t>Programom konvergencije RH za razdoblje 2023. – 2025. koji je donijela Vlada RH </a:t>
            </a:r>
            <a:r>
              <a:rPr lang="hr-HR" dirty="0">
                <a:ea typeface="Times New Roman" panose="02020603050405020304" pitchFamily="18" charset="0"/>
              </a:rPr>
              <a:t>u travnju 2022.</a:t>
            </a:r>
            <a:r>
              <a:rPr lang="hr-HR" b="1" i="1" dirty="0">
                <a:ea typeface="Times New Roman" panose="02020603050405020304" pitchFamily="18" charset="0"/>
              </a:rPr>
              <a:t> </a:t>
            </a:r>
            <a:r>
              <a:rPr lang="hr-HR" dirty="0">
                <a:ea typeface="Times New Roman" panose="02020603050405020304" pitchFamily="18" charset="0"/>
              </a:rPr>
              <a:t>revidirane su projekcije rasta makroekonomskih pokazatelja u 2022. godini, ponajprije rasta BDP-a od 3,0%, od čega ovom rastu najviše doprinose: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hr-HR" dirty="0">
                <a:ea typeface="Times New Roman" panose="02020603050405020304" pitchFamily="18" charset="0"/>
              </a:rPr>
              <a:t>rast osobne potrošnje od 1,4%,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hr-HR" dirty="0">
                <a:ea typeface="Times New Roman" panose="02020603050405020304" pitchFamily="18" charset="0"/>
              </a:rPr>
              <a:t>rast izvoza usluga (efekt porasta broja dolazaka/noćenja u turizmu) od 9,2%,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hr-HR" dirty="0">
                <a:ea typeface="Times New Roman" panose="02020603050405020304" pitchFamily="18" charset="0"/>
              </a:rPr>
              <a:t>rast uvoza roba i usluga (efekt otvaranje ekonomije) od 6,1%.</a:t>
            </a:r>
          </a:p>
          <a:p>
            <a:pPr marL="0" indent="0" algn="just">
              <a:spcAft>
                <a:spcPts val="0"/>
              </a:spcAft>
              <a:buNone/>
            </a:pPr>
            <a:endParaRPr lang="hr-HR" sz="2900" dirty="0">
              <a:ea typeface="Times New Roman" panose="02020603050405020304" pitchFamily="18" charset="0"/>
            </a:endParaRPr>
          </a:p>
          <a:p>
            <a:r>
              <a:rPr lang="hr-HR" dirty="0"/>
              <a:t>Prema podacima Hrvatskog zavoda za mirovinsko osiguranje, posljednjeg dana lipnja u Zadarskoj županiji imali smo 63.689 zaposlenih što je povećanje za gotovo </a:t>
            </a:r>
            <a:r>
              <a:rPr lang="hr-HR" dirty="0" err="1"/>
              <a:t>gotovo</a:t>
            </a:r>
            <a:r>
              <a:rPr lang="hr-HR" dirty="0"/>
              <a:t> tri i pol tisuće (3.333 ili 5,5 posto) u odnosu na isti dan godinu ranije. Na području Zadarske županije dogodio se </a:t>
            </a:r>
            <a:r>
              <a:rPr lang="hr-HR" b="1" dirty="0"/>
              <a:t>pad broja registriranih nezaposlenih u prvoj polovici 2022. godine od otprilike 12,8%</a:t>
            </a:r>
            <a:r>
              <a:rPr lang="hr-HR" dirty="0"/>
              <a:t> (izvor: HZZ) u odnosu na isto razdoblje prethodne godine što je rezultat:</a:t>
            </a:r>
          </a:p>
          <a:p>
            <a:r>
              <a:rPr lang="hr-HR" dirty="0"/>
              <a:t>- otvaranja ekonomije nakon prestanka mjera ograničenja rada i kretanja uslijed suzbijanja trećeg vala </a:t>
            </a:r>
            <a:r>
              <a:rPr lang="hr-HR" dirty="0" err="1"/>
              <a:t>pandemije</a:t>
            </a:r>
            <a:r>
              <a:rPr lang="hr-HR" dirty="0"/>
              <a:t> COVID 19,</a:t>
            </a:r>
          </a:p>
          <a:p>
            <a:r>
              <a:rPr lang="hr-HR" dirty="0"/>
              <a:t>- efektivnih mjera Vlade RH u očuvanju radnih mjesta i</a:t>
            </a:r>
          </a:p>
          <a:p>
            <a:r>
              <a:rPr lang="hr-HR" dirty="0"/>
              <a:t>- bolje prilagodbe ljetnoj turističkoj sezoni i  predsezoni što se očituje i u povećanju broja dolazaka domaćih i stranih turista </a:t>
            </a:r>
            <a:r>
              <a:rPr lang="hr-HR" b="1" dirty="0"/>
              <a:t>u odnosu na prethodnu godinu od  84,69%</a:t>
            </a:r>
            <a:r>
              <a:rPr lang="hr-HR" dirty="0"/>
              <a:t> (izvor: HTZ).</a:t>
            </a:r>
          </a:p>
        </p:txBody>
      </p:sp>
    </p:spTree>
    <p:extLst>
      <p:ext uri="{BB962C8B-B14F-4D97-AF65-F5344CB8AC3E}">
        <p14:creationId xmlns:p14="http://schemas.microsoft.com/office/powerpoint/2010/main" val="3894962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-73241"/>
            <a:ext cx="8229600" cy="1143000"/>
          </a:xfrm>
        </p:spPr>
        <p:txBody>
          <a:bodyPr>
            <a:normAutofit/>
          </a:bodyPr>
          <a:lstStyle/>
          <a:p>
            <a:r>
              <a:rPr lang="hr-HR" sz="2800" b="1" dirty="0"/>
              <a:t>Izvršenje proračuna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8012485"/>
              </p:ext>
            </p:extLst>
          </p:nvPr>
        </p:nvGraphicFramePr>
        <p:xfrm>
          <a:off x="899592" y="1914201"/>
          <a:ext cx="6984776" cy="43951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1" name="Slika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2" name="Pravokutnik 21"/>
          <p:cNvSpPr/>
          <p:nvPr/>
        </p:nvSpPr>
        <p:spPr>
          <a:xfrm>
            <a:off x="7668344" y="116632"/>
            <a:ext cx="13681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0" y="6488668"/>
            <a:ext cx="2746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899592" y="1122113"/>
            <a:ext cx="698477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/>
              <a:t>Polugodišnji izvještaj o izvršenju proračuna                  </a:t>
            </a:r>
          </a:p>
          <a:p>
            <a:pPr algn="ctr"/>
            <a:r>
              <a:rPr lang="hr-HR" b="1" dirty="0"/>
              <a:t> Zadarske županije za 2022. godinu </a:t>
            </a:r>
            <a:r>
              <a:rPr lang="hr-HR" b="1" i="1" dirty="0">
                <a:solidFill>
                  <a:srgbClr val="FF0000"/>
                </a:solidFill>
              </a:rPr>
              <a:t>(bez proračunskih korisnika)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-73241"/>
            <a:ext cx="8229600" cy="1143000"/>
          </a:xfrm>
        </p:spPr>
        <p:txBody>
          <a:bodyPr>
            <a:normAutofit/>
          </a:bodyPr>
          <a:lstStyle/>
          <a:p>
            <a:r>
              <a:rPr lang="hr-HR" sz="2800" b="1" dirty="0"/>
              <a:t>Izvršenje proračuna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3746676"/>
              </p:ext>
            </p:extLst>
          </p:nvPr>
        </p:nvGraphicFramePr>
        <p:xfrm>
          <a:off x="899592" y="1914201"/>
          <a:ext cx="6984776" cy="43951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1" name="Slika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2" name="Pravokutnik 21"/>
          <p:cNvSpPr/>
          <p:nvPr/>
        </p:nvSpPr>
        <p:spPr>
          <a:xfrm>
            <a:off x="7668344" y="116632"/>
            <a:ext cx="13681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0" y="6488668"/>
            <a:ext cx="2746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899592" y="1122113"/>
            <a:ext cx="698477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solidFill>
                  <a:prstClr val="white"/>
                </a:solidFill>
              </a:rPr>
              <a:t>Polugodišnji izvještaj o izvršenju </a:t>
            </a:r>
            <a:r>
              <a:rPr lang="hr-HR" b="1" i="1" dirty="0">
                <a:solidFill>
                  <a:srgbClr val="FF0000"/>
                </a:solidFill>
              </a:rPr>
              <a:t>konsolidiranog</a:t>
            </a:r>
            <a:r>
              <a:rPr lang="hr-HR" b="1" dirty="0">
                <a:solidFill>
                  <a:prstClr val="white"/>
                </a:solidFill>
              </a:rPr>
              <a:t> proračuna                  </a:t>
            </a:r>
          </a:p>
          <a:p>
            <a:pPr algn="ctr"/>
            <a:r>
              <a:rPr lang="hr-HR" b="1" dirty="0">
                <a:solidFill>
                  <a:prstClr val="white"/>
                </a:solidFill>
              </a:rPr>
              <a:t> Zadarske županije za 2022. godinu </a:t>
            </a:r>
            <a:r>
              <a:rPr lang="hr-HR" b="1" i="1" dirty="0">
                <a:solidFill>
                  <a:srgbClr val="FF0000"/>
                </a:solidFill>
              </a:rPr>
              <a:t>(sa 64 proračunska korisnika)</a:t>
            </a:r>
          </a:p>
        </p:txBody>
      </p:sp>
    </p:spTree>
    <p:extLst>
      <p:ext uri="{BB962C8B-B14F-4D97-AF65-F5344CB8AC3E}">
        <p14:creationId xmlns:p14="http://schemas.microsoft.com/office/powerpoint/2010/main" val="2542640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Rezervirano mjesto sadržaja 5">
            <a:extLst>
              <a:ext uri="{FF2B5EF4-FFF2-40B4-BE49-F238E27FC236}">
                <a16:creationId xmlns:a16="http://schemas.microsoft.com/office/drawing/2014/main" id="{4761C2A1-A730-47FB-8005-175FA1B607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8292530"/>
              </p:ext>
            </p:extLst>
          </p:nvPr>
        </p:nvGraphicFramePr>
        <p:xfrm>
          <a:off x="287524" y="762665"/>
          <a:ext cx="8064896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Slika 6">
            <a:extLst>
              <a:ext uri="{FF2B5EF4-FFF2-40B4-BE49-F238E27FC236}">
                <a16:creationId xmlns:a16="http://schemas.microsoft.com/office/drawing/2014/main" id="{CFE482B1-3A88-42FD-A6B9-BA4A355228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88640"/>
            <a:ext cx="504056" cy="633001"/>
          </a:xfrm>
          <a:prstGeom prst="rect">
            <a:avLst/>
          </a:prstGeom>
        </p:spPr>
      </p:pic>
      <p:sp>
        <p:nvSpPr>
          <p:cNvPr id="8" name="Pravokutnik 7">
            <a:extLst>
              <a:ext uri="{FF2B5EF4-FFF2-40B4-BE49-F238E27FC236}">
                <a16:creationId xmlns:a16="http://schemas.microsoft.com/office/drawing/2014/main" id="{44F709D0-4B28-4CCF-BAE5-F6859B40CED5}"/>
              </a:ext>
            </a:extLst>
          </p:cNvPr>
          <p:cNvSpPr/>
          <p:nvPr/>
        </p:nvSpPr>
        <p:spPr>
          <a:xfrm>
            <a:off x="7668344" y="116632"/>
            <a:ext cx="13681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11" name="Grafikon 10">
            <a:extLst>
              <a:ext uri="{FF2B5EF4-FFF2-40B4-BE49-F238E27FC236}">
                <a16:creationId xmlns:a16="http://schemas.microsoft.com/office/drawing/2014/main" id="{1C468783-52A8-4792-87BB-0F328DFAD6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78244413"/>
              </p:ext>
            </p:extLst>
          </p:nvPr>
        </p:nvGraphicFramePr>
        <p:xfrm>
          <a:off x="-872072" y="4184162"/>
          <a:ext cx="5424264" cy="2680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590746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6995120" cy="576064"/>
          </a:xfrm>
        </p:spPr>
        <p:txBody>
          <a:bodyPr>
            <a:normAutofit fontScale="90000"/>
          </a:bodyPr>
          <a:lstStyle/>
          <a:p>
            <a:pPr algn="l"/>
            <a:br>
              <a:rPr lang="hr-HR" dirty="0"/>
            </a:br>
            <a:br>
              <a:rPr lang="hr-HR" dirty="0"/>
            </a:br>
            <a:r>
              <a:rPr lang="hr-HR" sz="3100" b="1" dirty="0"/>
              <a:t>Odnos planiranih i ostvarenih prihoda  i primitaka za razdoblje I.-VI. 2022. godine</a:t>
            </a:r>
            <a:br>
              <a:rPr lang="hr-HR" sz="3100" b="1" dirty="0"/>
            </a:br>
            <a:br>
              <a:rPr lang="hr-HR" dirty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14844" y="928670"/>
            <a:ext cx="44291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16" name="Rectangle 15"/>
          <p:cNvSpPr/>
          <p:nvPr/>
        </p:nvSpPr>
        <p:spPr>
          <a:xfrm>
            <a:off x="4708825" y="2653317"/>
            <a:ext cx="457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Grafikon 1. Prikaz udjela  grupa prihoda i primitaka u ukupnom ostvarenju</a:t>
            </a:r>
          </a:p>
          <a:p>
            <a:r>
              <a:rPr lang="hr-HR" sz="1100" b="1" dirty="0">
                <a:cs typeface="Arial" pitchFamily="34" charset="0"/>
              </a:rPr>
              <a:t>                     Proračuna Zadarske županije za razdoblje I.-VI. 2022.g.</a:t>
            </a:r>
          </a:p>
        </p:txBody>
      </p:sp>
      <p:sp>
        <p:nvSpPr>
          <p:cNvPr id="17" name="Naslov 1"/>
          <p:cNvSpPr txBox="1">
            <a:spLocks/>
          </p:cNvSpPr>
          <p:nvPr/>
        </p:nvSpPr>
        <p:spPr>
          <a:xfrm>
            <a:off x="107504" y="1124744"/>
            <a:ext cx="864096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hr-HR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hr-HR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extBox 15"/>
          <p:cNvSpPr txBox="1"/>
          <p:nvPr/>
        </p:nvSpPr>
        <p:spPr>
          <a:xfrm>
            <a:off x="-72008" y="2068542"/>
            <a:ext cx="51492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1100" b="1" dirty="0">
              <a:cs typeface="Arial" pitchFamily="34" charset="0"/>
            </a:endParaRPr>
          </a:p>
          <a:p>
            <a:r>
              <a:rPr lang="hr-HR" sz="1100" b="1" dirty="0">
                <a:cs typeface="Arial" pitchFamily="34" charset="0"/>
              </a:rPr>
              <a:t>Tablica 1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Prihodi i primici Proračuna Zadarske županije za razdoblje I.-VI. 2022.g.</a:t>
            </a:r>
          </a:p>
          <a:p>
            <a:endParaRPr lang="hr-HR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Slika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1" name="Pravokutnik 20"/>
          <p:cNvSpPr/>
          <p:nvPr/>
        </p:nvSpPr>
        <p:spPr>
          <a:xfrm>
            <a:off x="7668344" y="116632"/>
            <a:ext cx="9973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152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180086"/>
              </p:ext>
            </p:extLst>
          </p:nvPr>
        </p:nvGraphicFramePr>
        <p:xfrm>
          <a:off x="72000" y="2484889"/>
          <a:ext cx="4572008" cy="405452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3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07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7392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Naziv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Plan 20</a:t>
                      </a:r>
                      <a:r>
                        <a:rPr lang="hr-HR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22.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Ostvareno I.-VI.</a:t>
                      </a:r>
                      <a:r>
                        <a:rPr lang="hr-HR" sz="800" b="1" i="0" u="none" strike="noStrike" baseline="0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2022</a:t>
                      </a:r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noProof="0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Indeks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885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HODI POSLOVANJA 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1.528.849.937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675.429.389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113,5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B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809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</a:t>
                      </a:r>
                      <a:r>
                        <a:rPr lang="hr-HR" sz="8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OD POREZA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92.780.000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47.423.839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128,9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948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POMOĆI</a:t>
                      </a:r>
                      <a:r>
                        <a:rPr lang="hr-HR" sz="8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IZ INOZ. I OSTALIH SUBJEKATA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613.522.366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276.739.682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125,1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11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 OD IMOVINE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12.635.246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5.647.036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144,1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</a:t>
                      </a:r>
                      <a:r>
                        <a:rPr lang="hr-HR" sz="8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OD ADMINISTRATIVNIH PRISTOJBI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74.362.037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35.283.997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108,0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 OD PRODAJE PROIZVODA I ROBE, USLUGA,</a:t>
                      </a:r>
                      <a:r>
                        <a:rPr lang="hr-HR" sz="8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DONACIJA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84.270.564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19.719.476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75,8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 IZ NADLEŽ. PRORAČ. I OD HZZO</a:t>
                      </a:r>
                      <a:r>
                        <a:rPr lang="hr-HR" sz="8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TEMELJEM UGOVOR. OBVEZA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648.761.071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289.746.970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106,0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KAZNE,</a:t>
                      </a:r>
                      <a:r>
                        <a:rPr lang="hr-HR" sz="8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UPR. MJERE I </a:t>
                      </a:r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OSTALI PRIHODI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2.518.653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868.389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77,1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237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</a:t>
                      </a:r>
                      <a:r>
                        <a:rPr lang="hr-HR" sz="800" b="1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OD PRODAJE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NEFIN.</a:t>
                      </a:r>
                      <a:r>
                        <a:rPr lang="hr-HR" sz="800" b="1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IMOVINE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4.438.478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63.894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189,3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B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237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PRIMICI</a:t>
                      </a:r>
                      <a:r>
                        <a:rPr lang="pl-PL" sz="800" b="1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OD</a:t>
                      </a:r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FIN.</a:t>
                      </a:r>
                      <a:r>
                        <a:rPr lang="pl-PL" sz="800" b="1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IMOVINE I ZADUŽIVANJA</a:t>
                      </a:r>
                      <a:endParaRPr lang="pl-PL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30.167.567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626.880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2,0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B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5631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 I PRIMICI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7A5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1.563.455.982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7A5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676.120.163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7A5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112,7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7A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2971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REZULTAT POSLOVANJA IZ PRETHODNE GODINE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-54.855.982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-40.220.011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B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7163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UKUPNO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7A5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1.508.600.000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7A5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635.900.151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7A5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105,9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7A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153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2116227"/>
              </p:ext>
            </p:extLst>
          </p:nvPr>
        </p:nvGraphicFramePr>
        <p:xfrm>
          <a:off x="4701349" y="3185592"/>
          <a:ext cx="4456146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Pravokutnik 14"/>
          <p:cNvSpPr/>
          <p:nvPr/>
        </p:nvSpPr>
        <p:spPr>
          <a:xfrm>
            <a:off x="179512" y="1117367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b="1" dirty="0"/>
              <a:t>Prihodi i primici Proračuna Zadarske županije </a:t>
            </a:r>
            <a:r>
              <a:rPr lang="hr-HR" sz="1400" dirty="0"/>
              <a:t>sastoje se od: </a:t>
            </a:r>
          </a:p>
          <a:p>
            <a:pPr>
              <a:buFont typeface="+mj-lt"/>
              <a:buAutoNum type="arabicPeriod"/>
            </a:pPr>
            <a:r>
              <a:rPr lang="hr-HR" sz="1400" dirty="0"/>
              <a:t> prihoda poslovanja, </a:t>
            </a:r>
          </a:p>
          <a:p>
            <a:pPr>
              <a:buFont typeface="+mj-lt"/>
              <a:buAutoNum type="arabicPeriod"/>
            </a:pPr>
            <a:r>
              <a:rPr lang="hr-HR" sz="1400" dirty="0"/>
              <a:t> prihoda od prodaje nefinancijske imovine i </a:t>
            </a:r>
          </a:p>
          <a:p>
            <a:pPr>
              <a:buFont typeface="+mj-lt"/>
              <a:buAutoNum type="arabicPeriod"/>
            </a:pPr>
            <a:r>
              <a:rPr lang="hr-HR" sz="1400" dirty="0"/>
              <a:t> primitaka od financijske imovine i zaduživanja.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6995120" cy="576064"/>
          </a:xfrm>
        </p:spPr>
        <p:txBody>
          <a:bodyPr>
            <a:normAutofit fontScale="90000"/>
          </a:bodyPr>
          <a:lstStyle/>
          <a:p>
            <a:pPr algn="l"/>
            <a:br>
              <a:rPr lang="hr-HR" dirty="0"/>
            </a:br>
            <a:r>
              <a:rPr lang="hr-HR" sz="3100" b="1" dirty="0"/>
              <a:t>Odnos planiranih i izvršenih rashoda  i  izdataka za razdoblje I.-VI. 2022. godine </a:t>
            </a:r>
            <a:br>
              <a:rPr lang="hr-HR" dirty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2" name="TextBox 21"/>
          <p:cNvSpPr txBox="1"/>
          <p:nvPr/>
        </p:nvSpPr>
        <p:spPr>
          <a:xfrm>
            <a:off x="4714844" y="980728"/>
            <a:ext cx="44291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graphicFrame>
        <p:nvGraphicFramePr>
          <p:cNvPr id="14" name="Grafikon 13"/>
          <p:cNvGraphicFramePr/>
          <p:nvPr>
            <p:extLst>
              <p:ext uri="{D42A27DB-BD31-4B8C-83A1-F6EECF244321}">
                <p14:modId xmlns:p14="http://schemas.microsoft.com/office/powerpoint/2010/main" val="2222140735"/>
              </p:ext>
            </p:extLst>
          </p:nvPr>
        </p:nvGraphicFramePr>
        <p:xfrm>
          <a:off x="4553945" y="2348880"/>
          <a:ext cx="4536951" cy="4023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718067" y="1940715"/>
            <a:ext cx="44291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Grafikon 2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Prikaz udjela  grupa rashoda i izdataka u ukupnom ostvarenju</a:t>
            </a:r>
          </a:p>
          <a:p>
            <a:r>
              <a:rPr lang="hr-HR" sz="1100" b="1" dirty="0">
                <a:cs typeface="Arial" pitchFamily="34" charset="0"/>
              </a:rPr>
              <a:t>                     proračuna Zadarske županije za razdoblje I.-VI. 2022.g.</a:t>
            </a:r>
          </a:p>
        </p:txBody>
      </p:sp>
      <p:sp>
        <p:nvSpPr>
          <p:cNvPr id="17" name="Naslov 1"/>
          <p:cNvSpPr txBox="1">
            <a:spLocks/>
          </p:cNvSpPr>
          <p:nvPr/>
        </p:nvSpPr>
        <p:spPr>
          <a:xfrm>
            <a:off x="179512" y="1412776"/>
            <a:ext cx="864096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5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i izdaci Proračuna Zadarske županije </a:t>
            </a:r>
            <a:r>
              <a:rPr kumimoji="0" lang="hr-HR" sz="5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sastoje se od: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sz="5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rashoda poslovanja,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sz="5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rashoda za nabavu nefinancijske imovine i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sz="5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izdataka za financijsku imovinu i otplatu zajmova.</a:t>
            </a:r>
            <a:br>
              <a:rPr kumimoji="0" lang="hr-HR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-31233" y="2329119"/>
            <a:ext cx="493305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Tablica 2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Rashodi i izdaci Proračuna Zadarske županije za razdoblje I.-VI. 2022.g.</a:t>
            </a:r>
          </a:p>
        </p:txBody>
      </p:sp>
      <p:pic>
        <p:nvPicPr>
          <p:cNvPr id="18" name="Slika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0" name="Pravokutnik 19"/>
          <p:cNvSpPr/>
          <p:nvPr/>
        </p:nvSpPr>
        <p:spPr>
          <a:xfrm>
            <a:off x="7668344" y="116632"/>
            <a:ext cx="1061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4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23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001816"/>
              </p:ext>
            </p:extLst>
          </p:nvPr>
        </p:nvGraphicFramePr>
        <p:xfrm>
          <a:off x="36504" y="2636912"/>
          <a:ext cx="4500000" cy="339564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015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40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3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68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7392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Naziv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Plan 20</a:t>
                      </a:r>
                      <a:r>
                        <a:rPr lang="hr-HR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22.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Izvršeno I.-VI. 2022.g.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noProof="0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Indeks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885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RASHODI POSLOVANJA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1.311.225.364,98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629.293.890,22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47,99</a:t>
                      </a:r>
                      <a:endParaRPr lang="en-US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809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RASHODI ZA ZAPOSLENE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790.533.975,22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395.993.397,69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50,09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948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MATERIJALNI RASHODI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403.119.968,38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203.506.516,43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50,48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11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FINANCIJSKI RASHODI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2.553.464,84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861.099,94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33,72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SUBVENCIJE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8.864.607,39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1.195.953,18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13,49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POMOĆI DANE U INOZEMSTVO I UNUTAR OPĆEG PRORAČUNA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61.285.439,53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11.801.675,93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19,26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NAKNADE GRAĐA. I KUĆAN. OD                    OSIGURA. I DR. NAKNADE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24.204.708,00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8.065.490,99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33,32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OSTALI RASHODI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20.663.201,62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7.869.756,06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38,09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237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1" i="0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RASHODI ZA NABAVU NEFIN. IMOVINE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192.752.372,02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20.797.340,41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10,79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237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l-PL" sz="800" b="1" i="0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IZDACI ZA FINANCIJSKU IMOVINU I OTPLATE ZAJMOVA</a:t>
                      </a:r>
                      <a:endParaRPr lang="pl-PL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4.622.263,00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3.018.208,17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9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65,30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6885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UKUPNO 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1.508.600.000,00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653.109.438,80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43,29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6" name="Rezervirano mjesto sadržaja 5">
            <a:extLst>
              <a:ext uri="{FF2B5EF4-FFF2-40B4-BE49-F238E27FC236}">
                <a16:creationId xmlns:a16="http://schemas.microsoft.com/office/drawing/2014/main" id="{270EE86C-1036-44E3-8C2A-B618D442D1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2315464"/>
              </p:ext>
            </p:extLst>
          </p:nvPr>
        </p:nvGraphicFramePr>
        <p:xfrm>
          <a:off x="4572000" y="2420890"/>
          <a:ext cx="5365104" cy="3848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DF0C452-3EF0-412A-8B0D-D6C46C9C8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Koliko iznose pomoći županiji?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5F2CA69-BE1A-4630-BCB5-B7706DA29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1700" dirty="0"/>
              <a:t>Pomoći izravnanja za decentralizirane funkcije     </a:t>
            </a:r>
            <a:r>
              <a:rPr lang="hr-HR" sz="1700" dirty="0">
                <a:sym typeface="Wingdings" panose="05000000000000000000" pitchFamily="2" charset="2"/>
              </a:rPr>
              <a:t> </a:t>
            </a:r>
            <a:r>
              <a:rPr lang="hr-HR" sz="1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25.222.960,47 kn</a:t>
            </a:r>
            <a:r>
              <a:rPr lang="hr-HR" sz="1700" dirty="0"/>
              <a:t>	</a:t>
            </a:r>
          </a:p>
          <a:p>
            <a:r>
              <a:rPr lang="hr-HR" sz="1700" dirty="0"/>
              <a:t>Pomoći od inozemnih vlada	                                      </a:t>
            </a:r>
            <a:r>
              <a:rPr lang="hr-HR" sz="1700" dirty="0">
                <a:sym typeface="Wingdings" panose="05000000000000000000" pitchFamily="2" charset="2"/>
              </a:rPr>
              <a:t> </a:t>
            </a:r>
            <a:r>
              <a:rPr lang="hr-HR" sz="1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5.990.605,71 kn</a:t>
            </a:r>
            <a:r>
              <a:rPr lang="hr-HR" sz="1700" dirty="0"/>
              <a:t>	</a:t>
            </a:r>
          </a:p>
          <a:p>
            <a:r>
              <a:rPr lang="hr-HR" sz="1700" dirty="0"/>
              <a:t>Pomoći od izvanproračunskih korisnika	 </a:t>
            </a:r>
            <a:r>
              <a:rPr lang="hr-HR" sz="1700" dirty="0">
                <a:sym typeface="Wingdings" panose="05000000000000000000" pitchFamily="2" charset="2"/>
              </a:rPr>
              <a:t> </a:t>
            </a:r>
            <a:r>
              <a:rPr lang="hr-HR" sz="1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745.144,47 kn</a:t>
            </a:r>
            <a:r>
              <a:rPr lang="hr-HR" sz="1700" dirty="0"/>
              <a:t>	</a:t>
            </a:r>
          </a:p>
          <a:p>
            <a:r>
              <a:rPr lang="hr-HR" sz="1700" dirty="0"/>
              <a:t>Pomoći od međunarodnih organizacija </a:t>
            </a:r>
          </a:p>
          <a:p>
            <a:pPr marL="0" indent="0">
              <a:buNone/>
            </a:pPr>
            <a:r>
              <a:rPr lang="hr-HR" sz="1700" dirty="0"/>
              <a:t>       te institucija i tijela EU                                               </a:t>
            </a:r>
            <a:r>
              <a:rPr lang="hr-HR" sz="1700" dirty="0">
                <a:sym typeface="Wingdings" panose="05000000000000000000" pitchFamily="2" charset="2"/>
              </a:rPr>
              <a:t> </a:t>
            </a:r>
            <a:r>
              <a:rPr lang="hr-HR" sz="1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1.966.619,10 kn</a:t>
            </a:r>
            <a:endParaRPr lang="hr-HR" sz="1700" dirty="0"/>
          </a:p>
          <a:p>
            <a:pPr marL="0" indent="0">
              <a:buNone/>
            </a:pPr>
            <a:r>
              <a:rPr lang="hr-HR" sz="1700" dirty="0"/>
              <a:t>	</a:t>
            </a:r>
          </a:p>
          <a:p>
            <a:r>
              <a:rPr lang="hr-HR" sz="1700" dirty="0"/>
              <a:t>Pomoći proračunskim korisnicima iz </a:t>
            </a:r>
          </a:p>
          <a:p>
            <a:pPr marL="0" indent="0">
              <a:buNone/>
            </a:pPr>
            <a:r>
              <a:rPr lang="hr-HR" sz="1700" dirty="0"/>
              <a:t>       proračuna koji im nije nadležan                               </a:t>
            </a:r>
            <a:r>
              <a:rPr lang="hr-HR" sz="1700" dirty="0">
                <a:sym typeface="Wingdings" panose="05000000000000000000" pitchFamily="2" charset="2"/>
              </a:rPr>
              <a:t> </a:t>
            </a:r>
            <a:r>
              <a:rPr lang="hr-HR" sz="1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202.990.039,64 kn</a:t>
            </a:r>
            <a:endParaRPr lang="hr-HR" sz="1700" dirty="0"/>
          </a:p>
          <a:p>
            <a:r>
              <a:rPr lang="hr-HR" sz="1700" dirty="0"/>
              <a:t>Pomoći iz proračuna                                                  </a:t>
            </a:r>
            <a:r>
              <a:rPr lang="hr-HR" sz="1700" dirty="0">
                <a:sym typeface="Wingdings" panose="05000000000000000000" pitchFamily="2" charset="2"/>
              </a:rPr>
              <a:t></a:t>
            </a:r>
            <a:r>
              <a:rPr lang="hr-HR" sz="1700" dirty="0"/>
              <a:t> </a:t>
            </a:r>
            <a:r>
              <a:rPr lang="hr-HR" sz="1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13.906.943,96 kn</a:t>
            </a:r>
          </a:p>
          <a:p>
            <a:r>
              <a:rPr lang="hr-HR" sz="1700" dirty="0"/>
              <a:t>Pomoći izravnanja za decentralizirane funkcije     </a:t>
            </a:r>
            <a:r>
              <a:rPr lang="hr-HR" sz="1700" dirty="0">
                <a:sym typeface="Wingdings" panose="05000000000000000000" pitchFamily="2" charset="2"/>
              </a:rPr>
              <a:t> </a:t>
            </a:r>
            <a:r>
              <a:rPr lang="hr-HR" sz="1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25.222.960,47 kn</a:t>
            </a:r>
          </a:p>
          <a:p>
            <a:r>
              <a:rPr lang="hr-HR" sz="1700" dirty="0"/>
              <a:t>Pomoći temeljem prijenosa EU sredstava              </a:t>
            </a:r>
            <a:r>
              <a:rPr lang="hr-HR" sz="1700" dirty="0">
                <a:sym typeface="Wingdings" panose="05000000000000000000" pitchFamily="2" charset="2"/>
              </a:rPr>
              <a:t></a:t>
            </a:r>
            <a:r>
              <a:rPr lang="hr-HR" sz="1700" dirty="0"/>
              <a:t> </a:t>
            </a:r>
            <a:r>
              <a:rPr lang="hr-HR" sz="1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24.347.621,29 kn</a:t>
            </a:r>
          </a:p>
          <a:p>
            <a:r>
              <a:rPr lang="hr-HR" sz="1700" dirty="0"/>
              <a:t>Prijenosi između proračunskih </a:t>
            </a:r>
          </a:p>
          <a:p>
            <a:pPr marL="0" indent="0">
              <a:buNone/>
            </a:pPr>
            <a:r>
              <a:rPr lang="hr-HR" sz="1700" dirty="0"/>
              <a:t>       korisnika istog proračuna                                           </a:t>
            </a:r>
            <a:r>
              <a:rPr lang="hr-HR" sz="1700" dirty="0">
                <a:sym typeface="Wingdings" panose="05000000000000000000" pitchFamily="2" charset="2"/>
              </a:rPr>
              <a:t> </a:t>
            </a:r>
            <a:r>
              <a:rPr lang="hr-HR" sz="17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1.569.747,09 kn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A489736E-84A0-42CA-A280-CAAFCD0B7A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4936" y="212099"/>
            <a:ext cx="506012" cy="634039"/>
          </a:xfrm>
          <a:prstGeom prst="rect">
            <a:avLst/>
          </a:prstGeom>
        </p:spPr>
      </p:pic>
      <p:sp>
        <p:nvSpPr>
          <p:cNvPr id="6" name="Pravokutnik 5">
            <a:extLst>
              <a:ext uri="{FF2B5EF4-FFF2-40B4-BE49-F238E27FC236}">
                <a16:creationId xmlns:a16="http://schemas.microsoft.com/office/drawing/2014/main" id="{13493D4E-6351-4F9B-B40E-285C03E65231}"/>
              </a:ext>
            </a:extLst>
          </p:cNvPr>
          <p:cNvSpPr/>
          <p:nvPr/>
        </p:nvSpPr>
        <p:spPr>
          <a:xfrm>
            <a:off x="8244408" y="199807"/>
            <a:ext cx="1061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846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FD9D7EF-153E-4ACC-92E3-669DFF935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340" y="311750"/>
            <a:ext cx="8229600" cy="1143000"/>
          </a:xfrm>
        </p:spPr>
        <p:txBody>
          <a:bodyPr>
            <a:normAutofit/>
          </a:bodyPr>
          <a:lstStyle/>
          <a:p>
            <a:r>
              <a:rPr lang="hr-HR" sz="3600" b="1" dirty="0"/>
              <a:t>Proračunski korisnici Zadarske županije</a:t>
            </a:r>
            <a:endParaRPr lang="hr-HR" sz="3600" dirty="0"/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8869AF87-4924-43E3-8B50-810C6482E26F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323528" y="2057399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Pravokutnik 4">
            <a:extLst>
              <a:ext uri="{FF2B5EF4-FFF2-40B4-BE49-F238E27FC236}">
                <a16:creationId xmlns:a16="http://schemas.microsoft.com/office/drawing/2014/main" id="{19C06A73-3A5C-474A-9856-B9E76C9EC941}"/>
              </a:ext>
            </a:extLst>
          </p:cNvPr>
          <p:cNvSpPr/>
          <p:nvPr/>
        </p:nvSpPr>
        <p:spPr>
          <a:xfrm>
            <a:off x="0" y="1537463"/>
            <a:ext cx="5904656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2000" b="0" cap="none" spc="0" dirty="0">
                <a:ln w="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sym typeface="Wingdings" panose="05000000000000000000" pitchFamily="2" charset="2"/>
              </a:rPr>
              <a:t> </a:t>
            </a:r>
            <a:r>
              <a:rPr lang="hr-HR" sz="2000" b="0" cap="none" spc="0" dirty="0">
                <a:ln w="0"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</a:rPr>
              <a:t>Zadarska županija ima 64 proračunska korisnika</a:t>
            </a: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2FE642C2-971F-4339-B0AB-4895F9E3E93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428" y="505733"/>
            <a:ext cx="504056" cy="633001"/>
          </a:xfrm>
          <a:prstGeom prst="rect">
            <a:avLst/>
          </a:prstGeom>
        </p:spPr>
      </p:pic>
      <p:sp>
        <p:nvSpPr>
          <p:cNvPr id="7" name="TextBox 12">
            <a:extLst>
              <a:ext uri="{FF2B5EF4-FFF2-40B4-BE49-F238E27FC236}">
                <a16:creationId xmlns:a16="http://schemas.microsoft.com/office/drawing/2014/main" id="{4B2008DE-8A50-4F7C-9F35-CBC890764F70}"/>
              </a:ext>
            </a:extLst>
          </p:cNvPr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431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18373</TotalTime>
  <Words>2550</Words>
  <Application>Microsoft Office PowerPoint</Application>
  <PresentationFormat>Prikaz na zaslonu (4:3)</PresentationFormat>
  <Paragraphs>886</Paragraphs>
  <Slides>18</Slides>
  <Notes>4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18</vt:i4>
      </vt:variant>
    </vt:vector>
  </HeadingPairs>
  <TitlesOfParts>
    <vt:vector size="24" baseType="lpstr">
      <vt:lpstr>Arial</vt:lpstr>
      <vt:lpstr>Calibri</vt:lpstr>
      <vt:lpstr>Gabriola</vt:lpstr>
      <vt:lpstr>Times New Roman</vt:lpstr>
      <vt:lpstr>Wingdings</vt:lpstr>
      <vt:lpstr>Office tema</vt:lpstr>
      <vt:lpstr> REPUBLIKA HRVATSKA ZADARSKA ŽUPANIJA  POLUGODIŠNJI IZVJEŠTAJ O IZVRŠENJU PRORAČUNA ZADARSKE ŽUPANIJE ZA 2022. GODINU - vodič za građane - </vt:lpstr>
      <vt:lpstr>PowerPoint prezentacija</vt:lpstr>
      <vt:lpstr>Izvršenje proračuna</vt:lpstr>
      <vt:lpstr>Izvršenje proračuna</vt:lpstr>
      <vt:lpstr>PowerPoint prezentacija</vt:lpstr>
      <vt:lpstr>  Odnos planiranih i ostvarenih prihoda  i primitaka za razdoblje I.-VI. 2022. godine  </vt:lpstr>
      <vt:lpstr> Odnos planiranih i izvršenih rashoda  i  izdataka za razdoblje I.-VI. 2022. godine  </vt:lpstr>
      <vt:lpstr>Koliko iznose pomoći županiji?</vt:lpstr>
      <vt:lpstr>Proračunski korisnici Zadarske županije</vt:lpstr>
      <vt:lpstr>Prikaz prihoda i primitaka Zadarske županije i proračunskih korisnika</vt:lpstr>
      <vt:lpstr>Prikaz rashoda i izdataka Zadarske županije i proračunskih korisnika</vt:lpstr>
      <vt:lpstr>  </vt:lpstr>
      <vt:lpstr>  </vt:lpstr>
      <vt:lpstr>Ostvarenje prihoda po nositeljima projekata proračunskih korisnika Zadarske županije za razdoblje I.-VI. 2022. godine</vt:lpstr>
      <vt:lpstr>Ostvarenje prihoda po nositeljima projekata proračunskih korisnika Zadarske županije za razdoblje I.-VI. 2022. godine</vt:lpstr>
      <vt:lpstr>Ostvarenje prihoda po nositeljima projekata proračunskih korisnika Zadarske županije za razdoblje I.-VI. 2022. godine</vt:lpstr>
      <vt:lpstr>Ostvarenje prihoda po nositeljima projekata proračunskih korisnika Zadarske županije za razdoblje I.-VI. 2022. godine</vt:lpstr>
      <vt:lpstr>PowerPoint prezentacija</vt:lpstr>
    </vt:vector>
  </TitlesOfParts>
  <Company>ZADARSKA ŽUPANIJA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POLUGODIŠNJI IZVJEŠTAJ O IZVRŠENJU PRORAČUNA ZADARSKE ŽUPANIJE ZA 2014. g.</dc:title>
  <dc:creator>Luka Nikolac</dc:creator>
  <cp:lastModifiedBy>Iva Vanjak</cp:lastModifiedBy>
  <cp:revision>1643</cp:revision>
  <cp:lastPrinted>2020-09-22T06:48:08Z</cp:lastPrinted>
  <dcterms:created xsi:type="dcterms:W3CDTF">2014-10-06T07:52:48Z</dcterms:created>
  <dcterms:modified xsi:type="dcterms:W3CDTF">2022-09-27T08:08:34Z</dcterms:modified>
</cp:coreProperties>
</file>