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693400" cy="7556500"/>
  <p:notesSz cx="9866313" cy="673576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7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5EA14-A773-4428-9A04-0FB30909ABAA}" type="datetimeFigureOut">
              <a:rPr lang="hr-HR" smtClean="0"/>
              <a:t>06.09.2017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325813" y="841375"/>
            <a:ext cx="3216275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987425" y="3241675"/>
            <a:ext cx="7893050" cy="2652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861E0-4F7A-4C44-A826-1543C039E4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3864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861E0-4F7A-4C44-A826-1543C039E430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7803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 u="sng">
                <a:solidFill>
                  <a:srgbClr val="001F5F"/>
                </a:solidFill>
                <a:latin typeface="Gabriola"/>
                <a:cs typeface="Gabriola"/>
              </a:defRPr>
            </a:lvl1pPr>
          </a:lstStyle>
          <a:p>
            <a:pPr marL="12700">
              <a:lnSpc>
                <a:spcPts val="1689"/>
              </a:lnSpc>
            </a:pPr>
            <a:r>
              <a:rPr spc="-10" dirty="0"/>
              <a:t>Upravni </a:t>
            </a:r>
            <a:r>
              <a:rPr spc="-5" dirty="0"/>
              <a:t>odjel za </a:t>
            </a:r>
            <a:r>
              <a:rPr spc="-10" dirty="0"/>
              <a:t>proračun </a:t>
            </a:r>
            <a:r>
              <a:rPr dirty="0"/>
              <a:t>i</a:t>
            </a:r>
            <a:r>
              <a:rPr spc="-190" dirty="0"/>
              <a:t> </a:t>
            </a:r>
            <a:r>
              <a:rPr spc="-5" dirty="0"/>
              <a:t>financije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 u="sng">
                <a:solidFill>
                  <a:srgbClr val="001F5F"/>
                </a:solidFill>
                <a:latin typeface="Gabriola"/>
                <a:cs typeface="Gabriola"/>
              </a:defRPr>
            </a:lvl1pPr>
          </a:lstStyle>
          <a:p>
            <a:pPr marL="12700">
              <a:lnSpc>
                <a:spcPts val="1689"/>
              </a:lnSpc>
            </a:pPr>
            <a:r>
              <a:rPr spc="-10" dirty="0"/>
              <a:t>Upravni </a:t>
            </a:r>
            <a:r>
              <a:rPr spc="-5" dirty="0"/>
              <a:t>odjel za </a:t>
            </a:r>
            <a:r>
              <a:rPr spc="-10" dirty="0"/>
              <a:t>proračun </a:t>
            </a:r>
            <a:r>
              <a:rPr dirty="0"/>
              <a:t>i</a:t>
            </a:r>
            <a:r>
              <a:rPr spc="-190" dirty="0"/>
              <a:t> </a:t>
            </a:r>
            <a:r>
              <a:rPr spc="-5" dirty="0"/>
              <a:t>financije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49142" y="2473071"/>
            <a:ext cx="4406900" cy="4031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 u="sng">
                <a:solidFill>
                  <a:srgbClr val="001F5F"/>
                </a:solidFill>
                <a:latin typeface="Gabriola"/>
                <a:cs typeface="Gabriola"/>
              </a:defRPr>
            </a:lvl1pPr>
          </a:lstStyle>
          <a:p>
            <a:pPr marL="12700">
              <a:lnSpc>
                <a:spcPts val="1689"/>
              </a:lnSpc>
            </a:pPr>
            <a:r>
              <a:rPr spc="-10" dirty="0"/>
              <a:t>Upravni </a:t>
            </a:r>
            <a:r>
              <a:rPr spc="-5" dirty="0"/>
              <a:t>odjel za </a:t>
            </a:r>
            <a:r>
              <a:rPr spc="-10" dirty="0"/>
              <a:t>proračun </a:t>
            </a:r>
            <a:r>
              <a:rPr dirty="0"/>
              <a:t>i</a:t>
            </a:r>
            <a:r>
              <a:rPr spc="-190" dirty="0"/>
              <a:t> </a:t>
            </a:r>
            <a:r>
              <a:rPr spc="-5" dirty="0"/>
              <a:t>financije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 u="sng">
                <a:solidFill>
                  <a:srgbClr val="001F5F"/>
                </a:solidFill>
                <a:latin typeface="Gabriola"/>
                <a:cs typeface="Gabriola"/>
              </a:defRPr>
            </a:lvl1pPr>
          </a:lstStyle>
          <a:p>
            <a:pPr marL="12700">
              <a:lnSpc>
                <a:spcPts val="1689"/>
              </a:lnSpc>
            </a:pPr>
            <a:r>
              <a:rPr spc="-10" dirty="0"/>
              <a:t>Upravni </a:t>
            </a:r>
            <a:r>
              <a:rPr spc="-5" dirty="0"/>
              <a:t>odjel za </a:t>
            </a:r>
            <a:r>
              <a:rPr spc="-10" dirty="0"/>
              <a:t>proračun </a:t>
            </a:r>
            <a:r>
              <a:rPr dirty="0"/>
              <a:t>i</a:t>
            </a:r>
            <a:r>
              <a:rPr spc="-190" dirty="0"/>
              <a:t> </a:t>
            </a:r>
            <a:r>
              <a:rPr spc="-5" dirty="0"/>
              <a:t>financije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166738" y="899160"/>
            <a:ext cx="504443" cy="6309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 u="sng">
                <a:solidFill>
                  <a:srgbClr val="001F5F"/>
                </a:solidFill>
                <a:latin typeface="Gabriola"/>
                <a:cs typeface="Gabriola"/>
              </a:defRPr>
            </a:lvl1pPr>
          </a:lstStyle>
          <a:p>
            <a:pPr marL="12700">
              <a:lnSpc>
                <a:spcPts val="1689"/>
              </a:lnSpc>
            </a:pPr>
            <a:r>
              <a:rPr spc="-10" dirty="0"/>
              <a:t>Upravni </a:t>
            </a:r>
            <a:r>
              <a:rPr spc="-5" dirty="0"/>
              <a:t>odjel za </a:t>
            </a:r>
            <a:r>
              <a:rPr spc="-10" dirty="0"/>
              <a:t>proračun </a:t>
            </a:r>
            <a:r>
              <a:rPr dirty="0"/>
              <a:t>i</a:t>
            </a:r>
            <a:r>
              <a:rPr spc="-190" dirty="0"/>
              <a:t> </a:t>
            </a:r>
            <a:r>
              <a:rPr spc="-5" dirty="0"/>
              <a:t>financije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61016" y="689863"/>
            <a:ext cx="8771367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31273" y="1949195"/>
            <a:ext cx="8220709" cy="2405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52812" y="6938964"/>
            <a:ext cx="2568575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 u="sng">
                <a:solidFill>
                  <a:srgbClr val="001F5F"/>
                </a:solidFill>
                <a:latin typeface="Gabriola"/>
                <a:cs typeface="Gabriola"/>
              </a:defRPr>
            </a:lvl1pPr>
          </a:lstStyle>
          <a:p>
            <a:pPr marL="12700">
              <a:lnSpc>
                <a:spcPts val="1689"/>
              </a:lnSpc>
            </a:pPr>
            <a:r>
              <a:rPr spc="-10" dirty="0"/>
              <a:t>Upravni </a:t>
            </a:r>
            <a:r>
              <a:rPr spc="-5" dirty="0"/>
              <a:t>odjel za </a:t>
            </a:r>
            <a:r>
              <a:rPr spc="-10" dirty="0"/>
              <a:t>proračun </a:t>
            </a:r>
            <a:r>
              <a:rPr dirty="0"/>
              <a:t>i</a:t>
            </a:r>
            <a:r>
              <a:rPr spc="-190" dirty="0"/>
              <a:t> </a:t>
            </a:r>
            <a:r>
              <a:rPr spc="-5" dirty="0"/>
              <a:t>financije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zadarska-zupanija.hr/component/k2/item/540-proracun-vodic-za-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82043" y="409447"/>
            <a:ext cx="1547495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069" marR="5080" indent="-40005">
              <a:lnSpc>
                <a:spcPct val="100000"/>
              </a:lnSpc>
            </a:pPr>
            <a:r>
              <a:rPr sz="1300" b="1" spc="-5" dirty="0">
                <a:solidFill>
                  <a:srgbClr val="111184"/>
                </a:solidFill>
                <a:latin typeface="Calibri"/>
                <a:cs typeface="Calibri"/>
              </a:rPr>
              <a:t>REPUBLIKA </a:t>
            </a:r>
            <a:r>
              <a:rPr sz="1300" b="1" spc="-35" dirty="0">
                <a:solidFill>
                  <a:srgbClr val="111184"/>
                </a:solidFill>
                <a:latin typeface="Calibri"/>
                <a:cs typeface="Calibri"/>
              </a:rPr>
              <a:t>HRVATSKA  </a:t>
            </a:r>
            <a:r>
              <a:rPr sz="1300" b="1" spc="-15" dirty="0">
                <a:solidFill>
                  <a:srgbClr val="111184"/>
                </a:solidFill>
                <a:latin typeface="Calibri"/>
                <a:cs typeface="Calibri"/>
              </a:rPr>
              <a:t>ZADARSKA</a:t>
            </a:r>
            <a:r>
              <a:rPr sz="1300" b="1" spc="-25" dirty="0">
                <a:solidFill>
                  <a:srgbClr val="111184"/>
                </a:solidFill>
                <a:latin typeface="Calibri"/>
                <a:cs typeface="Calibri"/>
              </a:rPr>
              <a:t> </a:t>
            </a:r>
            <a:r>
              <a:rPr sz="1300" b="1" spc="-20" dirty="0">
                <a:solidFill>
                  <a:srgbClr val="111184"/>
                </a:solidFill>
                <a:latin typeface="Calibri"/>
                <a:cs typeface="Calibri"/>
              </a:rPr>
              <a:t>ŽUPANIJA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19972" y="1403095"/>
            <a:ext cx="7272655" cy="1316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pc="-5" dirty="0">
                <a:solidFill>
                  <a:srgbClr val="111184"/>
                </a:solidFill>
              </a:rPr>
              <a:t>Izmjene i dopune </a:t>
            </a:r>
            <a:r>
              <a:rPr spc="-15" dirty="0">
                <a:solidFill>
                  <a:srgbClr val="111184"/>
                </a:solidFill>
              </a:rPr>
              <a:t>Proračuna </a:t>
            </a:r>
            <a:r>
              <a:rPr spc="-20" dirty="0">
                <a:solidFill>
                  <a:srgbClr val="111184"/>
                </a:solidFill>
              </a:rPr>
              <a:t>Zadarske </a:t>
            </a:r>
            <a:r>
              <a:rPr spc="-5" dirty="0" err="1">
                <a:solidFill>
                  <a:srgbClr val="111184"/>
                </a:solidFill>
              </a:rPr>
              <a:t>županije</a:t>
            </a:r>
            <a:r>
              <a:rPr spc="-5" dirty="0">
                <a:solidFill>
                  <a:srgbClr val="111184"/>
                </a:solidFill>
              </a:rPr>
              <a:t> </a:t>
            </a:r>
            <a:r>
              <a:rPr lang="hr-HR" spc="-5" dirty="0" smtClean="0">
                <a:solidFill>
                  <a:srgbClr val="111184"/>
                </a:solidFill>
              </a:rPr>
              <a:t>  </a:t>
            </a:r>
            <a:r>
              <a:rPr spc="-20" dirty="0" smtClean="0">
                <a:solidFill>
                  <a:srgbClr val="111184"/>
                </a:solidFill>
              </a:rPr>
              <a:t>za  </a:t>
            </a:r>
            <a:r>
              <a:rPr spc="-10" dirty="0" smtClean="0">
                <a:solidFill>
                  <a:srgbClr val="111184"/>
                </a:solidFill>
              </a:rPr>
              <a:t>201</a:t>
            </a:r>
            <a:r>
              <a:rPr lang="hr-HR" spc="-10" dirty="0" smtClean="0">
                <a:solidFill>
                  <a:srgbClr val="111184"/>
                </a:solidFill>
              </a:rPr>
              <a:t>7</a:t>
            </a:r>
            <a:r>
              <a:rPr spc="-10" dirty="0" smtClean="0">
                <a:solidFill>
                  <a:srgbClr val="111184"/>
                </a:solidFill>
              </a:rPr>
              <a:t>.</a:t>
            </a:r>
            <a:r>
              <a:rPr spc="-30" dirty="0" smtClean="0">
                <a:solidFill>
                  <a:srgbClr val="111184"/>
                </a:solidFill>
              </a:rPr>
              <a:t> </a:t>
            </a:r>
            <a:r>
              <a:rPr spc="-10" dirty="0">
                <a:solidFill>
                  <a:srgbClr val="111184"/>
                </a:solidFill>
              </a:rPr>
              <a:t>godinu</a:t>
            </a:r>
          </a:p>
          <a:p>
            <a:pPr marL="82550" algn="ctr">
              <a:lnSpc>
                <a:spcPct val="100000"/>
              </a:lnSpc>
              <a:spcBef>
                <a:spcPts val="295"/>
              </a:spcBef>
            </a:pPr>
            <a:r>
              <a:rPr sz="2600" spc="-15" dirty="0">
                <a:solidFill>
                  <a:srgbClr val="006500"/>
                </a:solidFill>
              </a:rPr>
              <a:t>proračun </a:t>
            </a:r>
            <a:r>
              <a:rPr sz="2600" spc="-25" dirty="0">
                <a:solidFill>
                  <a:srgbClr val="006500"/>
                </a:solidFill>
              </a:rPr>
              <a:t>za</a:t>
            </a:r>
            <a:r>
              <a:rPr sz="2600" dirty="0">
                <a:solidFill>
                  <a:srgbClr val="006500"/>
                </a:solidFill>
              </a:rPr>
              <a:t> </a:t>
            </a:r>
            <a:r>
              <a:rPr sz="2600" spc="-15" dirty="0">
                <a:solidFill>
                  <a:srgbClr val="006500"/>
                </a:solidFill>
              </a:rPr>
              <a:t>građane</a:t>
            </a:r>
            <a:endParaRPr sz="2600" dirty="0"/>
          </a:p>
        </p:txBody>
      </p:sp>
      <p:sp>
        <p:nvSpPr>
          <p:cNvPr id="6" name="object 6"/>
          <p:cNvSpPr/>
          <p:nvPr/>
        </p:nvSpPr>
        <p:spPr>
          <a:xfrm>
            <a:off x="3329818" y="2842260"/>
            <a:ext cx="3755135" cy="18775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Podnaslov 2"/>
          <p:cNvSpPr txBox="1">
            <a:spLocks/>
          </p:cNvSpPr>
          <p:nvPr/>
        </p:nvSpPr>
        <p:spPr>
          <a:xfrm>
            <a:off x="2151867" y="4945043"/>
            <a:ext cx="6840760" cy="127048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>
              <a:defRPr sz="1800" b="1" i="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500" kern="0" dirty="0" smtClean="0">
                <a:solidFill>
                  <a:srgbClr val="002060"/>
                </a:solidFill>
              </a:rPr>
              <a:t>Nacrt prijedloga Izmjena i dopuna Proračuna Zadarske županije za 2017. godinu usvojen je na 2. sjednici Kolegija župana Zadarske županije dana 5. rujna 2017. godine i poslan Županijskoj skupštini na donošenje</a:t>
            </a:r>
          </a:p>
          <a:p>
            <a:pPr algn="ctr"/>
            <a:endParaRPr lang="hr-HR" sz="1500" kern="0" dirty="0" smtClean="0">
              <a:solidFill>
                <a:srgbClr val="002060"/>
              </a:solidFill>
            </a:endParaRPr>
          </a:p>
          <a:p>
            <a:pPr algn="ctr"/>
            <a:r>
              <a:rPr lang="hr-HR" sz="1500" kern="0" dirty="0" smtClean="0">
                <a:solidFill>
                  <a:srgbClr val="002060"/>
                </a:solidFill>
              </a:rPr>
              <a:t>Zadar, rujan 2017.</a:t>
            </a:r>
            <a:endParaRPr lang="hr-HR" sz="1500" kern="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7253" y="257294"/>
            <a:ext cx="7026275" cy="635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/>
              <a:t>Projekti financirani </a:t>
            </a:r>
            <a:r>
              <a:rPr sz="2000" dirty="0"/>
              <a:t>od međunarodnih </a:t>
            </a:r>
            <a:r>
              <a:rPr sz="2000" spc="-10" dirty="0"/>
              <a:t>organizacija,</a:t>
            </a:r>
            <a:r>
              <a:rPr sz="2000" spc="-70" dirty="0"/>
              <a:t> </a:t>
            </a:r>
            <a:r>
              <a:rPr sz="2000" spc="-5" dirty="0"/>
              <a:t>institucija</a:t>
            </a:r>
            <a:endParaRPr sz="2000" dirty="0"/>
          </a:p>
          <a:p>
            <a:pPr marL="12700">
              <a:lnSpc>
                <a:spcPct val="100000"/>
              </a:lnSpc>
            </a:pPr>
            <a:r>
              <a:rPr sz="2000" dirty="0"/>
              <a:t>i </a:t>
            </a:r>
            <a:r>
              <a:rPr sz="2000" spc="-5" dirty="0"/>
              <a:t>tijela EU </a:t>
            </a:r>
            <a:r>
              <a:rPr sz="2000" dirty="0"/>
              <a:t>i iz </a:t>
            </a:r>
            <a:r>
              <a:rPr sz="2000" spc="-10" dirty="0"/>
              <a:t>državnog proračuna </a:t>
            </a:r>
            <a:r>
              <a:rPr sz="2000" spc="-5" dirty="0"/>
              <a:t>temeljem </a:t>
            </a:r>
            <a:r>
              <a:rPr sz="2000" dirty="0"/>
              <a:t>prijenosa </a:t>
            </a:r>
            <a:r>
              <a:rPr sz="2000" spc="-5" dirty="0"/>
              <a:t>EU</a:t>
            </a:r>
            <a:r>
              <a:rPr sz="2000" spc="-55" dirty="0"/>
              <a:t> </a:t>
            </a:r>
            <a:r>
              <a:rPr sz="2000" spc="-15" dirty="0"/>
              <a:t>sredstava</a:t>
            </a:r>
            <a:endParaRPr sz="20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043366"/>
              </p:ext>
            </p:extLst>
          </p:nvPr>
        </p:nvGraphicFramePr>
        <p:xfrm>
          <a:off x="1124020" y="1231938"/>
          <a:ext cx="6912856" cy="2187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0524"/>
                <a:gridCol w="1200911"/>
                <a:gridCol w="1124711"/>
                <a:gridCol w="1126235"/>
                <a:gridCol w="760475"/>
              </a:tblGrid>
              <a:tr h="235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Naziv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Plan</a:t>
                      </a:r>
                      <a:r>
                        <a:rPr sz="1200" b="1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 smtClean="0">
                          <a:latin typeface="Calibri"/>
                          <a:cs typeface="Calibri"/>
                        </a:rPr>
                        <a:t>201</a:t>
                      </a:r>
                      <a:r>
                        <a:rPr lang="hr-HR" sz="1200" b="1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200" b="1" dirty="0" smtClean="0">
                          <a:latin typeface="Calibri"/>
                          <a:cs typeface="Calibri"/>
                        </a:rPr>
                        <a:t>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227965" marR="194945" indent="-26034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b="1" spc="-3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ć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j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/ 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smanjenje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311785" marR="264160" indent="-431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Izmjene</a:t>
                      </a:r>
                      <a:r>
                        <a:rPr sz="12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i  dopune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Indeks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</a:tr>
              <a:tr h="2590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Hera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18.366.810,69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-2.816.380,01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15.550.430,68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84,67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2590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Roof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of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 Rock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106.18,66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106.188,66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265687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IDDM-Projekt I-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Cia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of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Sme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17.058,62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17.058,62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2590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Blue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Skills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327.135,62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327.135,62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260603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Hives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385.625,02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385.625,02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2590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Skills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118.432,70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118.432,70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2590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</a:t>
                      </a:r>
                      <a:r>
                        <a:rPr lang="hr-HR" sz="10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r-HR" sz="1000" baseline="0" dirty="0" err="1" smtClean="0">
                          <a:latin typeface="Calibri"/>
                          <a:cs typeface="Calibri"/>
                        </a:rPr>
                        <a:t>Hazadr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597.198,87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-65.309,92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531.888,95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89,06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138982" y="982462"/>
            <a:ext cx="45389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dirty="0">
                <a:latin typeface="Calibri"/>
                <a:cs typeface="Calibri"/>
              </a:rPr>
              <a:t>Tablica </a:t>
            </a:r>
            <a:r>
              <a:rPr sz="1200" b="1" dirty="0">
                <a:latin typeface="Calibri"/>
                <a:cs typeface="Calibri"/>
              </a:rPr>
              <a:t>4. </a:t>
            </a:r>
            <a:r>
              <a:rPr sz="1200" b="1" spc="-10" dirty="0">
                <a:latin typeface="Calibri"/>
                <a:cs typeface="Calibri"/>
              </a:rPr>
              <a:t>Pomoći </a:t>
            </a:r>
            <a:r>
              <a:rPr sz="1200" b="1" dirty="0">
                <a:latin typeface="Calibri"/>
                <a:cs typeface="Calibri"/>
              </a:rPr>
              <a:t>od </a:t>
            </a:r>
            <a:r>
              <a:rPr sz="1200" b="1" spc="-5" dirty="0">
                <a:latin typeface="Calibri"/>
                <a:cs typeface="Calibri"/>
              </a:rPr>
              <a:t>međunarodnih organizacija te </a:t>
            </a:r>
            <a:r>
              <a:rPr sz="1200" b="1" dirty="0">
                <a:latin typeface="Calibri"/>
                <a:cs typeface="Calibri"/>
              </a:rPr>
              <a:t>institucija i tijela</a:t>
            </a:r>
            <a:r>
              <a:rPr sz="1200" b="1" spc="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EU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09409" y="941832"/>
            <a:ext cx="504443" cy="6309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376802" y="507491"/>
            <a:ext cx="1328420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Gabriola"/>
                <a:cs typeface="Gabriola"/>
              </a:rPr>
              <a:t>Zadarska</a:t>
            </a:r>
            <a:r>
              <a:rPr sz="1800" spc="-90" dirty="0">
                <a:solidFill>
                  <a:srgbClr val="001F5F"/>
                </a:solidFill>
                <a:latin typeface="Gabriola"/>
                <a:cs typeface="Gabriol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abriola"/>
                <a:cs typeface="Gabriola"/>
              </a:rPr>
              <a:t>županija</a:t>
            </a:r>
            <a:endParaRPr sz="1800">
              <a:latin typeface="Gabriola"/>
              <a:cs typeface="Gabriol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774700" y="7169190"/>
            <a:ext cx="2568575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9"/>
              </a:lnSpc>
            </a:pPr>
            <a:r>
              <a:rPr b="1" spc="-10" dirty="0"/>
              <a:t>Upravni </a:t>
            </a:r>
            <a:r>
              <a:rPr b="1" spc="-5" dirty="0"/>
              <a:t>odjel za </a:t>
            </a:r>
            <a:r>
              <a:rPr b="1" spc="-10" dirty="0"/>
              <a:t>proračun </a:t>
            </a:r>
            <a:r>
              <a:rPr b="1" dirty="0"/>
              <a:t>i</a:t>
            </a:r>
            <a:r>
              <a:rPr b="1" spc="-190" dirty="0"/>
              <a:t> </a:t>
            </a:r>
            <a:r>
              <a:rPr b="1" spc="-5" dirty="0"/>
              <a:t>financije</a:t>
            </a:r>
          </a:p>
        </p:txBody>
      </p:sp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501717"/>
              </p:ext>
            </p:extLst>
          </p:nvPr>
        </p:nvGraphicFramePr>
        <p:xfrm>
          <a:off x="1146496" y="3413506"/>
          <a:ext cx="6905342" cy="259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0801"/>
                <a:gridCol w="1217875"/>
                <a:gridCol w="1122007"/>
                <a:gridCol w="1125011"/>
                <a:gridCol w="759648"/>
              </a:tblGrid>
              <a:tr h="2590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</a:t>
                      </a:r>
                      <a:r>
                        <a:rPr lang="hr-HR" sz="1000" baseline="0" dirty="0" smtClean="0">
                          <a:latin typeface="Calibri"/>
                          <a:cs typeface="Calibri"/>
                        </a:rPr>
                        <a:t> Eco </a:t>
                      </a:r>
                      <a:r>
                        <a:rPr lang="hr-HR" sz="1000" baseline="0" dirty="0" err="1" smtClean="0">
                          <a:latin typeface="Calibri"/>
                          <a:cs typeface="Calibri"/>
                        </a:rPr>
                        <a:t>Sea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751.312,21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395.350,26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1.146.662,47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152,62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ic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850567"/>
              </p:ext>
            </p:extLst>
          </p:nvPr>
        </p:nvGraphicFramePr>
        <p:xfrm>
          <a:off x="1122374" y="3679463"/>
          <a:ext cx="6912856" cy="259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0524"/>
                <a:gridCol w="1200911"/>
                <a:gridCol w="1124711"/>
                <a:gridCol w="1126235"/>
                <a:gridCol w="760475"/>
              </a:tblGrid>
              <a:tr h="2590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Save</a:t>
                      </a:r>
                      <a:r>
                        <a:rPr lang="hr-HR" sz="1000" baseline="0" dirty="0" smtClean="0">
                          <a:latin typeface="Calibri"/>
                          <a:cs typeface="Calibri"/>
                        </a:rPr>
                        <a:t> H2O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807.415,50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807.415,50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ic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141757"/>
              </p:ext>
            </p:extLst>
          </p:nvPr>
        </p:nvGraphicFramePr>
        <p:xfrm>
          <a:off x="1130719" y="3899293"/>
          <a:ext cx="6912856" cy="259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0524"/>
                <a:gridCol w="1200911"/>
                <a:gridCol w="1124711"/>
                <a:gridCol w="1126235"/>
                <a:gridCol w="760475"/>
              </a:tblGrid>
              <a:tr h="2590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Coworknet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595.490,46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-511.118,71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84.371,75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14,17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ic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521715"/>
              </p:ext>
            </p:extLst>
          </p:nvPr>
        </p:nvGraphicFramePr>
        <p:xfrm>
          <a:off x="1122374" y="4134990"/>
          <a:ext cx="6912856" cy="259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0524"/>
                <a:gridCol w="1200911"/>
                <a:gridCol w="1124711"/>
                <a:gridCol w="1126235"/>
                <a:gridCol w="760475"/>
              </a:tblGrid>
              <a:tr h="2590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</a:t>
                      </a:r>
                      <a:r>
                        <a:rPr lang="hr-HR" sz="10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r-HR" sz="1000" baseline="0" dirty="0" err="1" smtClean="0">
                          <a:latin typeface="Calibri"/>
                          <a:cs typeface="Calibri"/>
                        </a:rPr>
                        <a:t>Gaging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985.444,05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-756.905,79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228.538,26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23,19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ic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326983"/>
              </p:ext>
            </p:extLst>
          </p:nvPr>
        </p:nvGraphicFramePr>
        <p:xfrm>
          <a:off x="1116911" y="4377577"/>
          <a:ext cx="6934200" cy="259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8862"/>
                <a:gridCol w="1204619"/>
                <a:gridCol w="1128184"/>
                <a:gridCol w="1129712"/>
                <a:gridCol w="762823"/>
              </a:tblGrid>
              <a:tr h="2590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Bee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Promoted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67.889,79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67.889,79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ic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104974"/>
              </p:ext>
            </p:extLst>
          </p:nvPr>
        </p:nvGraphicFramePr>
        <p:xfrm>
          <a:off x="1124021" y="4629075"/>
          <a:ext cx="6911210" cy="273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9436"/>
                <a:gridCol w="1200428"/>
                <a:gridCol w="1124258"/>
                <a:gridCol w="1125781"/>
                <a:gridCol w="761307"/>
              </a:tblGrid>
              <a:tr h="273284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</a:t>
                      </a:r>
                      <a:r>
                        <a:rPr lang="hr-HR" sz="10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r-HR" sz="1000" baseline="0" dirty="0" err="1" smtClean="0">
                          <a:latin typeface="Calibri"/>
                          <a:cs typeface="Calibri"/>
                        </a:rPr>
                        <a:t>Pescar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445.965,10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445.965,10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ic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988714"/>
              </p:ext>
            </p:extLst>
          </p:nvPr>
        </p:nvGraphicFramePr>
        <p:xfrm>
          <a:off x="1130719" y="4890666"/>
          <a:ext cx="6912856" cy="259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0524"/>
                <a:gridCol w="1200911"/>
                <a:gridCol w="1124711"/>
                <a:gridCol w="1126235"/>
                <a:gridCol w="760475"/>
              </a:tblGrid>
              <a:tr h="2590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Europa</a:t>
                      </a:r>
                      <a:r>
                        <a:rPr lang="hr-HR" sz="10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r-HR" sz="1000" baseline="0" dirty="0" err="1" smtClean="0">
                          <a:latin typeface="Calibri"/>
                          <a:cs typeface="Calibri"/>
                        </a:rPr>
                        <a:t>Direct</a:t>
                      </a:r>
                      <a:r>
                        <a:rPr lang="hr-HR" sz="1000" baseline="0" dirty="0" smtClean="0">
                          <a:latin typeface="Calibri"/>
                          <a:cs typeface="Calibri"/>
                        </a:rPr>
                        <a:t> Zadar</a:t>
                      </a:r>
                      <a:endParaRPr lang="hr-HR" sz="1000" dirty="0" smtClean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119.300,00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3.920,74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123.220,74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103,28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ic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143709"/>
              </p:ext>
            </p:extLst>
          </p:nvPr>
        </p:nvGraphicFramePr>
        <p:xfrm>
          <a:off x="1124140" y="5145331"/>
          <a:ext cx="6912856" cy="259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0524"/>
                <a:gridCol w="1200911"/>
                <a:gridCol w="1124711"/>
                <a:gridCol w="1126235"/>
                <a:gridCol w="760475"/>
              </a:tblGrid>
              <a:tr h="2590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Step</a:t>
                      </a:r>
                      <a:r>
                        <a:rPr lang="hr-HR" sz="10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r-HR" sz="1000" baseline="0" dirty="0" err="1" smtClean="0">
                          <a:latin typeface="Calibri"/>
                          <a:cs typeface="Calibri"/>
                        </a:rPr>
                        <a:t>Forward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30.494,02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30.494,02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ic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043903"/>
              </p:ext>
            </p:extLst>
          </p:nvPr>
        </p:nvGraphicFramePr>
        <p:xfrm>
          <a:off x="1154033" y="5304259"/>
          <a:ext cx="6919826" cy="7315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4071"/>
                <a:gridCol w="1187756"/>
                <a:gridCol w="1143000"/>
                <a:gridCol w="1143000"/>
                <a:gridCol w="761999"/>
              </a:tblGrid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Holistic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1.203.708,64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440.595,94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1.644.304,58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136,60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CGO Biljane Donje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291.883,00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291.883,00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Upravljajmo budućnosti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98.840,81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Erasmus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+ GJB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63.000,00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63.000,00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77516"/>
              </p:ext>
            </p:extLst>
          </p:nvPr>
        </p:nvGraphicFramePr>
        <p:xfrm>
          <a:off x="1142244" y="6025743"/>
          <a:ext cx="6943403" cy="989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6203"/>
                <a:gridCol w="1219200"/>
                <a:gridCol w="1143000"/>
                <a:gridCol w="1143000"/>
                <a:gridCol w="762000"/>
              </a:tblGrid>
              <a:tr h="197863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Inkluzija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 društvo bez prepreka 16/17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0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1.332.287,68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0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595.245,49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0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1.927.533,17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0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98,47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97863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Inkluzija</a:t>
                      </a:r>
                      <a:r>
                        <a:rPr lang="hr-HR" sz="1000" baseline="0" dirty="0" smtClean="0">
                          <a:latin typeface="Calibri"/>
                          <a:cs typeface="Calibri"/>
                        </a:rPr>
                        <a:t> društvo bez prepreka 17/18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655.861,70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655.861,70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97863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Listen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stories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 GJB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114.766,00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114.766,00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97863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Erasmus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+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ključ.akt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.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235.000,00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106.387,72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341.387,72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145,27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97863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My Europe, My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life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, My future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86.110,00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86.110,00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4054" y="158370"/>
            <a:ext cx="46697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dirty="0">
                <a:latin typeface="Calibri"/>
                <a:cs typeface="Calibri"/>
              </a:rPr>
              <a:t>Tablica </a:t>
            </a:r>
            <a:r>
              <a:rPr sz="1200" b="1" dirty="0">
                <a:latin typeface="Calibri"/>
                <a:cs typeface="Calibri"/>
              </a:rPr>
              <a:t>5. </a:t>
            </a:r>
            <a:r>
              <a:rPr sz="1200" b="1" spc="-10" dirty="0">
                <a:latin typeface="Calibri"/>
                <a:cs typeface="Calibri"/>
              </a:rPr>
              <a:t>Pomoći </a:t>
            </a:r>
            <a:r>
              <a:rPr sz="1200" b="1" dirty="0">
                <a:latin typeface="Calibri"/>
                <a:cs typeface="Calibri"/>
              </a:rPr>
              <a:t>iz </a:t>
            </a:r>
            <a:r>
              <a:rPr sz="1200" b="1" spc="-5" dirty="0">
                <a:latin typeface="Calibri"/>
                <a:cs typeface="Calibri"/>
              </a:rPr>
              <a:t>Državnog Proračuna temeljem </a:t>
            </a:r>
            <a:r>
              <a:rPr sz="1200" b="1" dirty="0">
                <a:latin typeface="Calibri"/>
                <a:cs typeface="Calibri"/>
              </a:rPr>
              <a:t>prijenosa EU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sredstava</a:t>
            </a:r>
            <a:endParaRPr sz="1200" dirty="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372724"/>
              </p:ext>
            </p:extLst>
          </p:nvPr>
        </p:nvGraphicFramePr>
        <p:xfrm>
          <a:off x="1163962" y="748030"/>
          <a:ext cx="6621137" cy="44805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0138"/>
                <a:gridCol w="1023903"/>
                <a:gridCol w="1288474"/>
                <a:gridCol w="1207944"/>
                <a:gridCol w="670678"/>
              </a:tblGrid>
              <a:tr h="2285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Naziv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Plan</a:t>
                      </a:r>
                      <a:r>
                        <a:rPr sz="1000" b="1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20</a:t>
                      </a:r>
                      <a:r>
                        <a:rPr lang="hr-HR" sz="1000" b="1" dirty="0" smtClean="0">
                          <a:latin typeface="Calibri"/>
                          <a:cs typeface="Calibri"/>
                        </a:rPr>
                        <a:t>17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.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ć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nj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nj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nj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Izmjene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b="1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dopune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Indeks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Healthy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 future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0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235.000,00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0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-142.479,00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0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92.521,00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0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39,37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Tesla je znao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618.841,76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618.841,76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Razminiravanja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7.600.000,00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-260.000,00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7.340.000,00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96,58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Prip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. Lepeze za mlade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74.924,08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74.924,08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Erasmus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 KA2+ OŠ Nin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45.000,00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-35.000,00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10.000,00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22,22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Microsoft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Showcase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Schools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5.000,00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5.000,00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Erasmus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+ V. Vlatkovića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73.898,56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73.898,56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Erasmus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+ S. Ožanića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524.222,24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524.222,24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Erasmus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 + Med. škola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102.907,54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102.907,54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Erasmus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+  KA1</a:t>
                      </a:r>
                      <a:r>
                        <a:rPr lang="hr-HR" sz="1000" baseline="0" dirty="0" smtClean="0">
                          <a:latin typeface="Calibri"/>
                          <a:cs typeface="Calibri"/>
                        </a:rPr>
                        <a:t>+ OŠ Nin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10.000,00</a:t>
                      </a: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10.000,00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Erasmus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 201 OŠ Nin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45.000,00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45.000,00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Erasmus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 KA101+ OŠ Nin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188.000,00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188.000,00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Otoci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1.051.875,00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1.051.875,00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Sparc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461.800,00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-230.600,00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231.200,00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50,06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Bird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watching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231.200,00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231.200,00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Projekti u pripremi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53.500,00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53.500,00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Irene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1.295.020,35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1.295.020,35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Kulturna baština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906.350,00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906.350,00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Foster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children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rights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89.600,12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89.600,12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energ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. obnova –V. Nazor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861.917,00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861.917,00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energ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. obnova-OŠ Pag 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135.525,00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135.525,00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CB Green-Grad Zadar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41.673,15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41.673,15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22859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Blue</a:t>
                      </a:r>
                      <a:r>
                        <a:rPr lang="hr-HR" sz="10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r-HR" sz="1000" baseline="0" dirty="0" err="1" smtClean="0">
                          <a:latin typeface="Calibri"/>
                          <a:cs typeface="Calibri"/>
                        </a:rPr>
                        <a:t>Smart</a:t>
                      </a:r>
                      <a:r>
                        <a:rPr lang="hr-HR" sz="1000" baseline="0" dirty="0" smtClean="0">
                          <a:latin typeface="Calibri"/>
                          <a:cs typeface="Calibri"/>
                        </a:rPr>
                        <a:t> 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182.067,55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182.067,55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9163690" y="835152"/>
            <a:ext cx="502919" cy="6339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76802" y="507491"/>
            <a:ext cx="1328420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Gabriola"/>
                <a:cs typeface="Gabriola"/>
              </a:rPr>
              <a:t>Zadarska</a:t>
            </a:r>
            <a:r>
              <a:rPr sz="1800" spc="-90" dirty="0">
                <a:solidFill>
                  <a:srgbClr val="001F5F"/>
                </a:solidFill>
                <a:latin typeface="Gabriola"/>
                <a:cs typeface="Gabriol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abriola"/>
                <a:cs typeface="Gabriola"/>
              </a:rPr>
              <a:t>županija</a:t>
            </a:r>
            <a:endParaRPr sz="1800">
              <a:latin typeface="Gabriola"/>
              <a:cs typeface="Gabriol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774700" y="7119081"/>
            <a:ext cx="2568575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9"/>
              </a:lnSpc>
            </a:pPr>
            <a:r>
              <a:rPr b="1" spc="-10" dirty="0"/>
              <a:t>Upravni </a:t>
            </a:r>
            <a:r>
              <a:rPr b="1" spc="-5" dirty="0"/>
              <a:t>odjel za </a:t>
            </a:r>
            <a:r>
              <a:rPr b="1" spc="-10" dirty="0"/>
              <a:t>proračun </a:t>
            </a:r>
            <a:r>
              <a:rPr b="1" dirty="0"/>
              <a:t>i</a:t>
            </a:r>
            <a:r>
              <a:rPr b="1" spc="-190" dirty="0"/>
              <a:t> </a:t>
            </a:r>
            <a:r>
              <a:rPr b="1" spc="-5" dirty="0"/>
              <a:t>financije</a:t>
            </a:r>
          </a:p>
        </p:txBody>
      </p:sp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604375"/>
              </p:ext>
            </p:extLst>
          </p:nvPr>
        </p:nvGraphicFramePr>
        <p:xfrm>
          <a:off x="1163963" y="5226050"/>
          <a:ext cx="6621136" cy="1280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0137"/>
                <a:gridCol w="1023904"/>
                <a:gridCol w="1288474"/>
                <a:gridCol w="1207944"/>
                <a:gridCol w="670677"/>
              </a:tblGrid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Cenatr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komp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. Za nove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teh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. (CENT)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1.500.593,00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1.500.593,00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Centar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komp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. za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prer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. ribe i voća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4.204.661,00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-4.204.661,00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</a:t>
                      </a:r>
                      <a:r>
                        <a:rPr lang="hr-HR" sz="10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r-HR" sz="1000" baseline="0" dirty="0" err="1" smtClean="0">
                          <a:latin typeface="Calibri"/>
                          <a:cs typeface="Calibri"/>
                        </a:rPr>
                        <a:t>Spec</a:t>
                      </a:r>
                      <a:r>
                        <a:rPr lang="hr-HR" sz="1000" baseline="0" dirty="0" smtClean="0">
                          <a:latin typeface="Calibri"/>
                          <a:cs typeface="Calibri"/>
                        </a:rPr>
                        <a:t>. Poduzetnički inkubator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1.993.604,00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-1.993.604,00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Sustava navodnjavanja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32.700.000,00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-25.809.979,87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6.890.020,13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21,07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Poboljšanje pristupa PZZ na otocima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1.678.827,36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-1.022.716,78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656.110,58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39,08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Projekt </a:t>
                      </a:r>
                      <a:r>
                        <a:rPr lang="hr-HR" sz="1000" dirty="0" err="1" smtClean="0">
                          <a:latin typeface="Calibri"/>
                          <a:cs typeface="Calibri"/>
                        </a:rPr>
                        <a:t>izg</a:t>
                      </a: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. i oprem. dnevnih bolnica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49.366.115,00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-30.866.115,00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18.500.000,00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dirty="0" smtClean="0">
                          <a:latin typeface="Calibri"/>
                          <a:cs typeface="Calibri"/>
                        </a:rPr>
                        <a:t>37,48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b="1" dirty="0" smtClean="0">
                          <a:latin typeface="Calibri"/>
                          <a:cs typeface="Calibri"/>
                        </a:rPr>
                        <a:t>UKUPNO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b="1" dirty="0" smtClean="0">
                          <a:latin typeface="Calibri"/>
                          <a:cs typeface="Calibri"/>
                        </a:rPr>
                        <a:t>125.839.486,96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937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b="1" dirty="0" smtClean="0">
                          <a:latin typeface="Calibri"/>
                          <a:cs typeface="Calibri"/>
                        </a:rPr>
                        <a:t>69.826.130,24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r-HR" sz="1000" b="1" dirty="0" smtClean="0">
                          <a:latin typeface="Calibri"/>
                          <a:cs typeface="Calibri"/>
                        </a:rPr>
                        <a:t>55,48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76802" y="507491"/>
            <a:ext cx="1328420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Gabriola"/>
                <a:cs typeface="Gabriola"/>
              </a:rPr>
              <a:t>Zadarska</a:t>
            </a:r>
            <a:r>
              <a:rPr sz="1800" spc="-90" dirty="0">
                <a:solidFill>
                  <a:srgbClr val="001F5F"/>
                </a:solidFill>
                <a:latin typeface="Gabriola"/>
                <a:cs typeface="Gabriol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abriola"/>
                <a:cs typeface="Gabriola"/>
              </a:rPr>
              <a:t>županija</a:t>
            </a:r>
            <a:endParaRPr sz="1800">
              <a:latin typeface="Gabriola"/>
              <a:cs typeface="Gabriol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46157" y="2685288"/>
            <a:ext cx="7985759" cy="1323340"/>
          </a:xfrm>
          <a:custGeom>
            <a:avLst/>
            <a:gdLst/>
            <a:ahLst/>
            <a:cxnLst/>
            <a:rect l="l" t="t" r="r" b="b"/>
            <a:pathLst>
              <a:path w="7985759" h="1323339">
                <a:moveTo>
                  <a:pt x="24383" y="13715"/>
                </a:moveTo>
                <a:lnTo>
                  <a:pt x="24383" y="0"/>
                </a:lnTo>
                <a:lnTo>
                  <a:pt x="4571" y="0"/>
                </a:lnTo>
                <a:lnTo>
                  <a:pt x="0" y="6095"/>
                </a:lnTo>
                <a:lnTo>
                  <a:pt x="0" y="1316735"/>
                </a:lnTo>
                <a:lnTo>
                  <a:pt x="4571" y="1322831"/>
                </a:lnTo>
                <a:lnTo>
                  <a:pt x="12191" y="1322831"/>
                </a:lnTo>
                <a:lnTo>
                  <a:pt x="12191" y="25907"/>
                </a:lnTo>
                <a:lnTo>
                  <a:pt x="24383" y="13715"/>
                </a:lnTo>
                <a:close/>
              </a:path>
              <a:path w="7985759" h="1323339">
                <a:moveTo>
                  <a:pt x="24383" y="25907"/>
                </a:moveTo>
                <a:lnTo>
                  <a:pt x="24383" y="13715"/>
                </a:lnTo>
                <a:lnTo>
                  <a:pt x="12191" y="25907"/>
                </a:lnTo>
                <a:lnTo>
                  <a:pt x="24383" y="25907"/>
                </a:lnTo>
                <a:close/>
              </a:path>
              <a:path w="7985759" h="1323339">
                <a:moveTo>
                  <a:pt x="7959848" y="1296923"/>
                </a:moveTo>
                <a:lnTo>
                  <a:pt x="7959848" y="25907"/>
                </a:lnTo>
                <a:lnTo>
                  <a:pt x="12191" y="25907"/>
                </a:lnTo>
                <a:lnTo>
                  <a:pt x="12191" y="1296923"/>
                </a:lnTo>
                <a:lnTo>
                  <a:pt x="7959848" y="1296923"/>
                </a:lnTo>
                <a:close/>
              </a:path>
              <a:path w="7985759" h="1323339">
                <a:moveTo>
                  <a:pt x="24383" y="1309115"/>
                </a:moveTo>
                <a:lnTo>
                  <a:pt x="24383" y="1296923"/>
                </a:lnTo>
                <a:lnTo>
                  <a:pt x="12191" y="1296923"/>
                </a:lnTo>
                <a:lnTo>
                  <a:pt x="24383" y="1309115"/>
                </a:lnTo>
                <a:close/>
              </a:path>
              <a:path w="7985759" h="1323339">
                <a:moveTo>
                  <a:pt x="24383" y="1322831"/>
                </a:moveTo>
                <a:lnTo>
                  <a:pt x="24383" y="1309115"/>
                </a:lnTo>
                <a:lnTo>
                  <a:pt x="12191" y="1296923"/>
                </a:lnTo>
                <a:lnTo>
                  <a:pt x="12191" y="1322831"/>
                </a:lnTo>
                <a:lnTo>
                  <a:pt x="24383" y="1322831"/>
                </a:lnTo>
                <a:close/>
              </a:path>
              <a:path w="7985759" h="1323339">
                <a:moveTo>
                  <a:pt x="7973564" y="25907"/>
                </a:moveTo>
                <a:lnTo>
                  <a:pt x="7959848" y="13715"/>
                </a:lnTo>
                <a:lnTo>
                  <a:pt x="7959848" y="25907"/>
                </a:lnTo>
                <a:lnTo>
                  <a:pt x="7973564" y="25907"/>
                </a:lnTo>
                <a:close/>
              </a:path>
              <a:path w="7985759" h="1323339">
                <a:moveTo>
                  <a:pt x="7973564" y="1296923"/>
                </a:moveTo>
                <a:lnTo>
                  <a:pt x="7959848" y="1296923"/>
                </a:lnTo>
                <a:lnTo>
                  <a:pt x="7959848" y="1309115"/>
                </a:lnTo>
                <a:lnTo>
                  <a:pt x="7973564" y="1296923"/>
                </a:lnTo>
                <a:close/>
              </a:path>
              <a:path w="7985759" h="1323339">
                <a:moveTo>
                  <a:pt x="7985756" y="1316735"/>
                </a:moveTo>
                <a:lnTo>
                  <a:pt x="7985756" y="6095"/>
                </a:lnTo>
                <a:lnTo>
                  <a:pt x="7979660" y="0"/>
                </a:lnTo>
                <a:lnTo>
                  <a:pt x="7973564" y="0"/>
                </a:lnTo>
                <a:lnTo>
                  <a:pt x="7973564" y="1322831"/>
                </a:lnTo>
                <a:lnTo>
                  <a:pt x="7979660" y="1322831"/>
                </a:lnTo>
                <a:lnTo>
                  <a:pt x="7985756" y="1316735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58349" y="2699003"/>
            <a:ext cx="7961630" cy="1295400"/>
          </a:xfrm>
          <a:prstGeom prst="rect">
            <a:avLst/>
          </a:prstGeom>
          <a:solidFill>
            <a:srgbClr val="E6E0EC"/>
          </a:solidFill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Hvala </a:t>
            </a:r>
            <a:r>
              <a:rPr sz="1800" b="1" spc="-5" dirty="0">
                <a:latin typeface="Times New Roman"/>
                <a:cs typeface="Times New Roman"/>
              </a:rPr>
              <a:t>na pažnji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!</a:t>
            </a:r>
            <a:endParaRPr sz="1800">
              <a:latin typeface="Times New Roman"/>
              <a:cs typeface="Times New Roman"/>
            </a:endParaRPr>
          </a:p>
          <a:p>
            <a:pPr marL="91440" marR="255904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Dodatne </a:t>
            </a:r>
            <a:r>
              <a:rPr sz="1800" b="1" dirty="0">
                <a:latin typeface="Times New Roman"/>
                <a:cs typeface="Times New Roman"/>
              </a:rPr>
              <a:t>i </a:t>
            </a:r>
            <a:r>
              <a:rPr sz="1800" b="1" spc="-5" dirty="0">
                <a:latin typeface="Times New Roman"/>
                <a:cs typeface="Times New Roman"/>
              </a:rPr>
              <a:t>detaljnije informacije možete </a:t>
            </a:r>
            <a:r>
              <a:rPr sz="1800" b="1" spc="-10" dirty="0">
                <a:latin typeface="Times New Roman"/>
                <a:cs typeface="Times New Roman"/>
              </a:rPr>
              <a:t>pronaći </a:t>
            </a:r>
            <a:r>
              <a:rPr sz="1800" b="1" spc="-5" dirty="0">
                <a:latin typeface="Times New Roman"/>
                <a:cs typeface="Times New Roman"/>
              </a:rPr>
              <a:t>na službenoj </a:t>
            </a:r>
            <a:r>
              <a:rPr sz="1800" b="1" spc="-10" dirty="0">
                <a:latin typeface="Times New Roman"/>
                <a:cs typeface="Times New Roman"/>
              </a:rPr>
              <a:t>mrežnoj </a:t>
            </a:r>
            <a:r>
              <a:rPr sz="1800" b="1" spc="-5" dirty="0">
                <a:latin typeface="Times New Roman"/>
                <a:cs typeface="Times New Roman"/>
              </a:rPr>
              <a:t>stranici  Zadarske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županije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852812" y="6938964"/>
            <a:ext cx="2568575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9"/>
              </a:lnSpc>
            </a:pPr>
            <a:r>
              <a:rPr b="1" spc="-10" dirty="0"/>
              <a:t>Upravni </a:t>
            </a:r>
            <a:r>
              <a:rPr b="1" spc="-5" dirty="0"/>
              <a:t>odjel za </a:t>
            </a:r>
            <a:r>
              <a:rPr b="1" spc="-10" dirty="0"/>
              <a:t>proračun </a:t>
            </a:r>
            <a:r>
              <a:rPr b="1" dirty="0"/>
              <a:t>i</a:t>
            </a:r>
            <a:r>
              <a:rPr b="1" spc="-190" dirty="0"/>
              <a:t> </a:t>
            </a:r>
            <a:r>
              <a:rPr b="1" spc="-5" dirty="0"/>
              <a:t>financije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37093" y="4168138"/>
            <a:ext cx="6767830" cy="572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  <a:hlinkClick r:id="rId2"/>
              </a:rPr>
              <a:t>http://</a:t>
            </a:r>
            <a:r>
              <a:rPr sz="1800" u="heavy" spc="-1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zadarska-zupanija.hr/component/k2/item/540-proracun-vodic-za- </a:t>
            </a:r>
            <a:r>
              <a:rPr sz="1800" u="heavy" spc="-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u="heavy" spc="-5" dirty="0">
                <a:solidFill>
                  <a:srgbClr val="0000FF"/>
                </a:solidFill>
                <a:latin typeface="Calibri"/>
                <a:cs typeface="Calibri"/>
              </a:rPr>
              <a:t>gradane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4168" y="732535"/>
            <a:ext cx="6880225" cy="8839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pc="-5" dirty="0"/>
              <a:t>Izmjene i dopune </a:t>
            </a:r>
            <a:r>
              <a:rPr spc="-15" dirty="0"/>
              <a:t>Proračuna </a:t>
            </a:r>
            <a:r>
              <a:rPr spc="-20" dirty="0"/>
              <a:t>Zadarske </a:t>
            </a:r>
            <a:r>
              <a:rPr spc="-5" dirty="0"/>
              <a:t>županije  </a:t>
            </a:r>
            <a:r>
              <a:rPr spc="-20" dirty="0"/>
              <a:t>za </a:t>
            </a:r>
            <a:r>
              <a:rPr spc="-10" dirty="0"/>
              <a:t>2016.</a:t>
            </a:r>
            <a:r>
              <a:rPr spc="-5" dirty="0"/>
              <a:t> </a:t>
            </a:r>
            <a:r>
              <a:rPr spc="-10" dirty="0"/>
              <a:t>godinu</a:t>
            </a:r>
          </a:p>
        </p:txBody>
      </p:sp>
      <p:sp>
        <p:nvSpPr>
          <p:cNvPr id="3" name="object 3"/>
          <p:cNvSpPr/>
          <p:nvPr/>
        </p:nvSpPr>
        <p:spPr>
          <a:xfrm>
            <a:off x="9185026" y="835152"/>
            <a:ext cx="502919" cy="6339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378326" y="507491"/>
            <a:ext cx="1328420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Gabriola"/>
                <a:cs typeface="Gabriola"/>
              </a:rPr>
              <a:t>Zadarska</a:t>
            </a:r>
            <a:r>
              <a:rPr sz="1800" spc="-90" dirty="0">
                <a:solidFill>
                  <a:srgbClr val="001F5F"/>
                </a:solidFill>
                <a:latin typeface="Gabriola"/>
                <a:cs typeface="Gabriol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abriola"/>
                <a:cs typeface="Gabriola"/>
              </a:rPr>
              <a:t>županija</a:t>
            </a:r>
            <a:endParaRPr sz="1800">
              <a:latin typeface="Gabriola"/>
              <a:cs typeface="Gabriol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204081" y="3354323"/>
            <a:ext cx="3362325" cy="466725"/>
          </a:xfrm>
          <a:custGeom>
            <a:avLst/>
            <a:gdLst/>
            <a:ahLst/>
            <a:cxnLst/>
            <a:rect l="l" t="t" r="r" b="b"/>
            <a:pathLst>
              <a:path w="3362325" h="466725">
                <a:moveTo>
                  <a:pt x="3361943" y="463295"/>
                </a:moveTo>
                <a:lnTo>
                  <a:pt x="3361943" y="3047"/>
                </a:lnTo>
                <a:lnTo>
                  <a:pt x="3358895" y="0"/>
                </a:lnTo>
                <a:lnTo>
                  <a:pt x="3047" y="0"/>
                </a:lnTo>
                <a:lnTo>
                  <a:pt x="0" y="3047"/>
                </a:lnTo>
                <a:lnTo>
                  <a:pt x="0" y="463295"/>
                </a:lnTo>
                <a:lnTo>
                  <a:pt x="3047" y="466343"/>
                </a:lnTo>
                <a:lnTo>
                  <a:pt x="6095" y="466343"/>
                </a:lnTo>
                <a:lnTo>
                  <a:pt x="6095" y="12191"/>
                </a:lnTo>
                <a:lnTo>
                  <a:pt x="13715" y="6095"/>
                </a:lnTo>
                <a:lnTo>
                  <a:pt x="13715" y="12191"/>
                </a:lnTo>
                <a:lnTo>
                  <a:pt x="3349751" y="12191"/>
                </a:lnTo>
                <a:lnTo>
                  <a:pt x="3349751" y="6095"/>
                </a:lnTo>
                <a:lnTo>
                  <a:pt x="3355847" y="12191"/>
                </a:lnTo>
                <a:lnTo>
                  <a:pt x="3355847" y="466343"/>
                </a:lnTo>
                <a:lnTo>
                  <a:pt x="3358895" y="466343"/>
                </a:lnTo>
                <a:lnTo>
                  <a:pt x="3361943" y="463295"/>
                </a:lnTo>
                <a:close/>
              </a:path>
              <a:path w="3362325" h="466725">
                <a:moveTo>
                  <a:pt x="13715" y="12191"/>
                </a:moveTo>
                <a:lnTo>
                  <a:pt x="13715" y="6095"/>
                </a:lnTo>
                <a:lnTo>
                  <a:pt x="6095" y="12191"/>
                </a:lnTo>
                <a:lnTo>
                  <a:pt x="13715" y="12191"/>
                </a:lnTo>
                <a:close/>
              </a:path>
              <a:path w="3362325" h="466725">
                <a:moveTo>
                  <a:pt x="13715" y="452627"/>
                </a:moveTo>
                <a:lnTo>
                  <a:pt x="13715" y="12191"/>
                </a:lnTo>
                <a:lnTo>
                  <a:pt x="6095" y="12191"/>
                </a:lnTo>
                <a:lnTo>
                  <a:pt x="6095" y="452627"/>
                </a:lnTo>
                <a:lnTo>
                  <a:pt x="13715" y="452627"/>
                </a:lnTo>
                <a:close/>
              </a:path>
              <a:path w="3362325" h="466725">
                <a:moveTo>
                  <a:pt x="3355847" y="452627"/>
                </a:moveTo>
                <a:lnTo>
                  <a:pt x="6095" y="452627"/>
                </a:lnTo>
                <a:lnTo>
                  <a:pt x="13715" y="458723"/>
                </a:lnTo>
                <a:lnTo>
                  <a:pt x="13715" y="466343"/>
                </a:lnTo>
                <a:lnTo>
                  <a:pt x="3349751" y="466343"/>
                </a:lnTo>
                <a:lnTo>
                  <a:pt x="3349751" y="458723"/>
                </a:lnTo>
                <a:lnTo>
                  <a:pt x="3355847" y="452627"/>
                </a:lnTo>
                <a:close/>
              </a:path>
              <a:path w="3362325" h="466725">
                <a:moveTo>
                  <a:pt x="13715" y="466343"/>
                </a:moveTo>
                <a:lnTo>
                  <a:pt x="13715" y="458723"/>
                </a:lnTo>
                <a:lnTo>
                  <a:pt x="6095" y="452627"/>
                </a:lnTo>
                <a:lnTo>
                  <a:pt x="6095" y="466343"/>
                </a:lnTo>
                <a:lnTo>
                  <a:pt x="13715" y="466343"/>
                </a:lnTo>
                <a:close/>
              </a:path>
              <a:path w="3362325" h="466725">
                <a:moveTo>
                  <a:pt x="3355847" y="12191"/>
                </a:moveTo>
                <a:lnTo>
                  <a:pt x="3349751" y="6095"/>
                </a:lnTo>
                <a:lnTo>
                  <a:pt x="3349751" y="12191"/>
                </a:lnTo>
                <a:lnTo>
                  <a:pt x="3355847" y="12191"/>
                </a:lnTo>
                <a:close/>
              </a:path>
              <a:path w="3362325" h="466725">
                <a:moveTo>
                  <a:pt x="3355847" y="452627"/>
                </a:moveTo>
                <a:lnTo>
                  <a:pt x="3355847" y="12191"/>
                </a:lnTo>
                <a:lnTo>
                  <a:pt x="3349751" y="12191"/>
                </a:lnTo>
                <a:lnTo>
                  <a:pt x="3349751" y="452627"/>
                </a:lnTo>
                <a:lnTo>
                  <a:pt x="3355847" y="452627"/>
                </a:lnTo>
                <a:close/>
              </a:path>
              <a:path w="3362325" h="466725">
                <a:moveTo>
                  <a:pt x="3355847" y="466343"/>
                </a:moveTo>
                <a:lnTo>
                  <a:pt x="3355847" y="452627"/>
                </a:lnTo>
                <a:lnTo>
                  <a:pt x="3349751" y="458723"/>
                </a:lnTo>
                <a:lnTo>
                  <a:pt x="3349751" y="466343"/>
                </a:lnTo>
                <a:lnTo>
                  <a:pt x="3355847" y="466343"/>
                </a:lnTo>
                <a:close/>
              </a:path>
            </a:pathLst>
          </a:custGeom>
          <a:solidFill>
            <a:srgbClr val="243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67150" y="3087623"/>
            <a:ext cx="3081527" cy="5455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10177" y="4177283"/>
            <a:ext cx="3349751" cy="4526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04081" y="4169664"/>
            <a:ext cx="3362325" cy="466725"/>
          </a:xfrm>
          <a:custGeom>
            <a:avLst/>
            <a:gdLst/>
            <a:ahLst/>
            <a:cxnLst/>
            <a:rect l="l" t="t" r="r" b="b"/>
            <a:pathLst>
              <a:path w="3362325" h="466725">
                <a:moveTo>
                  <a:pt x="3361943" y="463295"/>
                </a:moveTo>
                <a:lnTo>
                  <a:pt x="3361943" y="3047"/>
                </a:lnTo>
                <a:lnTo>
                  <a:pt x="3358895" y="0"/>
                </a:lnTo>
                <a:lnTo>
                  <a:pt x="3047" y="0"/>
                </a:lnTo>
                <a:lnTo>
                  <a:pt x="0" y="3047"/>
                </a:lnTo>
                <a:lnTo>
                  <a:pt x="0" y="463295"/>
                </a:lnTo>
                <a:lnTo>
                  <a:pt x="3047" y="466343"/>
                </a:lnTo>
                <a:lnTo>
                  <a:pt x="6095" y="466343"/>
                </a:lnTo>
                <a:lnTo>
                  <a:pt x="6095" y="13715"/>
                </a:lnTo>
                <a:lnTo>
                  <a:pt x="13715" y="7619"/>
                </a:lnTo>
                <a:lnTo>
                  <a:pt x="13715" y="13715"/>
                </a:lnTo>
                <a:lnTo>
                  <a:pt x="3349751" y="13715"/>
                </a:lnTo>
                <a:lnTo>
                  <a:pt x="3349751" y="7619"/>
                </a:lnTo>
                <a:lnTo>
                  <a:pt x="3355847" y="13715"/>
                </a:lnTo>
                <a:lnTo>
                  <a:pt x="3355847" y="466343"/>
                </a:lnTo>
                <a:lnTo>
                  <a:pt x="3358895" y="466343"/>
                </a:lnTo>
                <a:lnTo>
                  <a:pt x="3361943" y="463295"/>
                </a:lnTo>
                <a:close/>
              </a:path>
              <a:path w="3362325" h="466725">
                <a:moveTo>
                  <a:pt x="13715" y="13715"/>
                </a:moveTo>
                <a:lnTo>
                  <a:pt x="13715" y="7619"/>
                </a:lnTo>
                <a:lnTo>
                  <a:pt x="6095" y="13715"/>
                </a:lnTo>
                <a:lnTo>
                  <a:pt x="13715" y="13715"/>
                </a:lnTo>
                <a:close/>
              </a:path>
              <a:path w="3362325" h="466725">
                <a:moveTo>
                  <a:pt x="13715" y="454151"/>
                </a:moveTo>
                <a:lnTo>
                  <a:pt x="13715" y="13715"/>
                </a:lnTo>
                <a:lnTo>
                  <a:pt x="6095" y="13715"/>
                </a:lnTo>
                <a:lnTo>
                  <a:pt x="6095" y="454151"/>
                </a:lnTo>
                <a:lnTo>
                  <a:pt x="13715" y="454151"/>
                </a:lnTo>
                <a:close/>
              </a:path>
              <a:path w="3362325" h="466725">
                <a:moveTo>
                  <a:pt x="3355847" y="454151"/>
                </a:moveTo>
                <a:lnTo>
                  <a:pt x="6095" y="454151"/>
                </a:lnTo>
                <a:lnTo>
                  <a:pt x="13715" y="460247"/>
                </a:lnTo>
                <a:lnTo>
                  <a:pt x="13715" y="466343"/>
                </a:lnTo>
                <a:lnTo>
                  <a:pt x="3349751" y="466343"/>
                </a:lnTo>
                <a:lnTo>
                  <a:pt x="3349751" y="460247"/>
                </a:lnTo>
                <a:lnTo>
                  <a:pt x="3355847" y="454151"/>
                </a:lnTo>
                <a:close/>
              </a:path>
              <a:path w="3362325" h="466725">
                <a:moveTo>
                  <a:pt x="13715" y="466343"/>
                </a:moveTo>
                <a:lnTo>
                  <a:pt x="13715" y="460247"/>
                </a:lnTo>
                <a:lnTo>
                  <a:pt x="6095" y="454151"/>
                </a:lnTo>
                <a:lnTo>
                  <a:pt x="6095" y="466343"/>
                </a:lnTo>
                <a:lnTo>
                  <a:pt x="13715" y="466343"/>
                </a:lnTo>
                <a:close/>
              </a:path>
              <a:path w="3362325" h="466725">
                <a:moveTo>
                  <a:pt x="3355847" y="13715"/>
                </a:moveTo>
                <a:lnTo>
                  <a:pt x="3349751" y="7619"/>
                </a:lnTo>
                <a:lnTo>
                  <a:pt x="3349751" y="13715"/>
                </a:lnTo>
                <a:lnTo>
                  <a:pt x="3355847" y="13715"/>
                </a:lnTo>
                <a:close/>
              </a:path>
              <a:path w="3362325" h="466725">
                <a:moveTo>
                  <a:pt x="3355847" y="454151"/>
                </a:moveTo>
                <a:lnTo>
                  <a:pt x="3355847" y="13715"/>
                </a:lnTo>
                <a:lnTo>
                  <a:pt x="3349751" y="13715"/>
                </a:lnTo>
                <a:lnTo>
                  <a:pt x="3349751" y="454151"/>
                </a:lnTo>
                <a:lnTo>
                  <a:pt x="3355847" y="454151"/>
                </a:lnTo>
                <a:close/>
              </a:path>
              <a:path w="3362325" h="466725">
                <a:moveTo>
                  <a:pt x="3355847" y="466343"/>
                </a:moveTo>
                <a:lnTo>
                  <a:pt x="3355847" y="454151"/>
                </a:lnTo>
                <a:lnTo>
                  <a:pt x="3349751" y="460247"/>
                </a:lnTo>
                <a:lnTo>
                  <a:pt x="3349751" y="466343"/>
                </a:lnTo>
                <a:lnTo>
                  <a:pt x="3355847" y="466343"/>
                </a:lnTo>
                <a:close/>
              </a:path>
            </a:pathLst>
          </a:custGeom>
          <a:solidFill>
            <a:srgbClr val="243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67150" y="3901440"/>
            <a:ext cx="3081527" cy="5501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10177" y="4992623"/>
            <a:ext cx="3349751" cy="4541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04081" y="4986527"/>
            <a:ext cx="3362325" cy="466725"/>
          </a:xfrm>
          <a:custGeom>
            <a:avLst/>
            <a:gdLst/>
            <a:ahLst/>
            <a:cxnLst/>
            <a:rect l="l" t="t" r="r" b="b"/>
            <a:pathLst>
              <a:path w="3362325" h="466725">
                <a:moveTo>
                  <a:pt x="3361943" y="463295"/>
                </a:moveTo>
                <a:lnTo>
                  <a:pt x="3361943" y="3047"/>
                </a:lnTo>
                <a:lnTo>
                  <a:pt x="3358895" y="0"/>
                </a:lnTo>
                <a:lnTo>
                  <a:pt x="3047" y="0"/>
                </a:lnTo>
                <a:lnTo>
                  <a:pt x="0" y="3047"/>
                </a:lnTo>
                <a:lnTo>
                  <a:pt x="0" y="463295"/>
                </a:lnTo>
                <a:lnTo>
                  <a:pt x="3047" y="466343"/>
                </a:lnTo>
                <a:lnTo>
                  <a:pt x="6095" y="466343"/>
                </a:lnTo>
                <a:lnTo>
                  <a:pt x="6095" y="12191"/>
                </a:lnTo>
                <a:lnTo>
                  <a:pt x="13715" y="6095"/>
                </a:lnTo>
                <a:lnTo>
                  <a:pt x="13715" y="12191"/>
                </a:lnTo>
                <a:lnTo>
                  <a:pt x="3349751" y="12191"/>
                </a:lnTo>
                <a:lnTo>
                  <a:pt x="3349751" y="6095"/>
                </a:lnTo>
                <a:lnTo>
                  <a:pt x="3355847" y="12191"/>
                </a:lnTo>
                <a:lnTo>
                  <a:pt x="3355847" y="466343"/>
                </a:lnTo>
                <a:lnTo>
                  <a:pt x="3358895" y="466343"/>
                </a:lnTo>
                <a:lnTo>
                  <a:pt x="3361943" y="463295"/>
                </a:lnTo>
                <a:close/>
              </a:path>
              <a:path w="3362325" h="466725">
                <a:moveTo>
                  <a:pt x="13715" y="12191"/>
                </a:moveTo>
                <a:lnTo>
                  <a:pt x="13715" y="6095"/>
                </a:lnTo>
                <a:lnTo>
                  <a:pt x="6095" y="12191"/>
                </a:lnTo>
                <a:lnTo>
                  <a:pt x="13715" y="12191"/>
                </a:lnTo>
                <a:close/>
              </a:path>
              <a:path w="3362325" h="466725">
                <a:moveTo>
                  <a:pt x="13715" y="454151"/>
                </a:moveTo>
                <a:lnTo>
                  <a:pt x="13715" y="12191"/>
                </a:lnTo>
                <a:lnTo>
                  <a:pt x="6095" y="12191"/>
                </a:lnTo>
                <a:lnTo>
                  <a:pt x="6095" y="454151"/>
                </a:lnTo>
                <a:lnTo>
                  <a:pt x="13715" y="454151"/>
                </a:lnTo>
                <a:close/>
              </a:path>
              <a:path w="3362325" h="466725">
                <a:moveTo>
                  <a:pt x="3355847" y="454151"/>
                </a:moveTo>
                <a:lnTo>
                  <a:pt x="6095" y="454151"/>
                </a:lnTo>
                <a:lnTo>
                  <a:pt x="13715" y="460247"/>
                </a:lnTo>
                <a:lnTo>
                  <a:pt x="13715" y="466343"/>
                </a:lnTo>
                <a:lnTo>
                  <a:pt x="3349751" y="466343"/>
                </a:lnTo>
                <a:lnTo>
                  <a:pt x="3349751" y="460247"/>
                </a:lnTo>
                <a:lnTo>
                  <a:pt x="3355847" y="454151"/>
                </a:lnTo>
                <a:close/>
              </a:path>
              <a:path w="3362325" h="466725">
                <a:moveTo>
                  <a:pt x="13715" y="466343"/>
                </a:moveTo>
                <a:lnTo>
                  <a:pt x="13715" y="460247"/>
                </a:lnTo>
                <a:lnTo>
                  <a:pt x="6095" y="454151"/>
                </a:lnTo>
                <a:lnTo>
                  <a:pt x="6095" y="466343"/>
                </a:lnTo>
                <a:lnTo>
                  <a:pt x="13715" y="466343"/>
                </a:lnTo>
                <a:close/>
              </a:path>
              <a:path w="3362325" h="466725">
                <a:moveTo>
                  <a:pt x="3355847" y="12191"/>
                </a:moveTo>
                <a:lnTo>
                  <a:pt x="3349751" y="6095"/>
                </a:lnTo>
                <a:lnTo>
                  <a:pt x="3349751" y="12191"/>
                </a:lnTo>
                <a:lnTo>
                  <a:pt x="3355847" y="12191"/>
                </a:lnTo>
                <a:close/>
              </a:path>
              <a:path w="3362325" h="466725">
                <a:moveTo>
                  <a:pt x="3355847" y="454151"/>
                </a:moveTo>
                <a:lnTo>
                  <a:pt x="3355847" y="12191"/>
                </a:lnTo>
                <a:lnTo>
                  <a:pt x="3349751" y="12191"/>
                </a:lnTo>
                <a:lnTo>
                  <a:pt x="3349751" y="454151"/>
                </a:lnTo>
                <a:lnTo>
                  <a:pt x="3355847" y="454151"/>
                </a:lnTo>
                <a:close/>
              </a:path>
              <a:path w="3362325" h="466725">
                <a:moveTo>
                  <a:pt x="3355847" y="466343"/>
                </a:moveTo>
                <a:lnTo>
                  <a:pt x="3355847" y="454151"/>
                </a:lnTo>
                <a:lnTo>
                  <a:pt x="3349751" y="460247"/>
                </a:lnTo>
                <a:lnTo>
                  <a:pt x="3349751" y="466343"/>
                </a:lnTo>
                <a:lnTo>
                  <a:pt x="3355847" y="466343"/>
                </a:lnTo>
                <a:close/>
              </a:path>
            </a:pathLst>
          </a:custGeom>
          <a:solidFill>
            <a:srgbClr val="243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67150" y="4716779"/>
            <a:ext cx="3098292" cy="5501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10177" y="5809488"/>
            <a:ext cx="3349751" cy="4541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04081" y="5803391"/>
            <a:ext cx="3362325" cy="466725"/>
          </a:xfrm>
          <a:custGeom>
            <a:avLst/>
            <a:gdLst/>
            <a:ahLst/>
            <a:cxnLst/>
            <a:rect l="l" t="t" r="r" b="b"/>
            <a:pathLst>
              <a:path w="3362325" h="466725">
                <a:moveTo>
                  <a:pt x="3361943" y="463295"/>
                </a:moveTo>
                <a:lnTo>
                  <a:pt x="3361943" y="3047"/>
                </a:lnTo>
                <a:lnTo>
                  <a:pt x="3358895" y="0"/>
                </a:lnTo>
                <a:lnTo>
                  <a:pt x="3047" y="0"/>
                </a:lnTo>
                <a:lnTo>
                  <a:pt x="0" y="3047"/>
                </a:lnTo>
                <a:lnTo>
                  <a:pt x="0" y="463295"/>
                </a:lnTo>
                <a:lnTo>
                  <a:pt x="3047" y="466343"/>
                </a:lnTo>
                <a:lnTo>
                  <a:pt x="6095" y="466343"/>
                </a:lnTo>
                <a:lnTo>
                  <a:pt x="6095" y="12191"/>
                </a:lnTo>
                <a:lnTo>
                  <a:pt x="13715" y="6095"/>
                </a:lnTo>
                <a:lnTo>
                  <a:pt x="13715" y="12191"/>
                </a:lnTo>
                <a:lnTo>
                  <a:pt x="3349751" y="12191"/>
                </a:lnTo>
                <a:lnTo>
                  <a:pt x="3349751" y="6095"/>
                </a:lnTo>
                <a:lnTo>
                  <a:pt x="3355847" y="12191"/>
                </a:lnTo>
                <a:lnTo>
                  <a:pt x="3355847" y="466343"/>
                </a:lnTo>
                <a:lnTo>
                  <a:pt x="3358895" y="466343"/>
                </a:lnTo>
                <a:lnTo>
                  <a:pt x="3361943" y="463295"/>
                </a:lnTo>
                <a:close/>
              </a:path>
              <a:path w="3362325" h="466725">
                <a:moveTo>
                  <a:pt x="13715" y="12191"/>
                </a:moveTo>
                <a:lnTo>
                  <a:pt x="13715" y="6095"/>
                </a:lnTo>
                <a:lnTo>
                  <a:pt x="6095" y="12191"/>
                </a:lnTo>
                <a:lnTo>
                  <a:pt x="13715" y="12191"/>
                </a:lnTo>
                <a:close/>
              </a:path>
              <a:path w="3362325" h="466725">
                <a:moveTo>
                  <a:pt x="13715" y="454151"/>
                </a:moveTo>
                <a:lnTo>
                  <a:pt x="13715" y="12191"/>
                </a:lnTo>
                <a:lnTo>
                  <a:pt x="6095" y="12191"/>
                </a:lnTo>
                <a:lnTo>
                  <a:pt x="6095" y="454151"/>
                </a:lnTo>
                <a:lnTo>
                  <a:pt x="13715" y="454151"/>
                </a:lnTo>
                <a:close/>
              </a:path>
              <a:path w="3362325" h="466725">
                <a:moveTo>
                  <a:pt x="3355847" y="454151"/>
                </a:moveTo>
                <a:lnTo>
                  <a:pt x="6095" y="454151"/>
                </a:lnTo>
                <a:lnTo>
                  <a:pt x="13715" y="460247"/>
                </a:lnTo>
                <a:lnTo>
                  <a:pt x="13715" y="466343"/>
                </a:lnTo>
                <a:lnTo>
                  <a:pt x="3349751" y="466343"/>
                </a:lnTo>
                <a:lnTo>
                  <a:pt x="3349751" y="460247"/>
                </a:lnTo>
                <a:lnTo>
                  <a:pt x="3355847" y="454151"/>
                </a:lnTo>
                <a:close/>
              </a:path>
              <a:path w="3362325" h="466725">
                <a:moveTo>
                  <a:pt x="13715" y="466343"/>
                </a:moveTo>
                <a:lnTo>
                  <a:pt x="13715" y="460247"/>
                </a:lnTo>
                <a:lnTo>
                  <a:pt x="6095" y="454151"/>
                </a:lnTo>
                <a:lnTo>
                  <a:pt x="6095" y="466343"/>
                </a:lnTo>
                <a:lnTo>
                  <a:pt x="13715" y="466343"/>
                </a:lnTo>
                <a:close/>
              </a:path>
              <a:path w="3362325" h="466725">
                <a:moveTo>
                  <a:pt x="3355847" y="12191"/>
                </a:moveTo>
                <a:lnTo>
                  <a:pt x="3349751" y="6095"/>
                </a:lnTo>
                <a:lnTo>
                  <a:pt x="3349751" y="12191"/>
                </a:lnTo>
                <a:lnTo>
                  <a:pt x="3355847" y="12191"/>
                </a:lnTo>
                <a:close/>
              </a:path>
              <a:path w="3362325" h="466725">
                <a:moveTo>
                  <a:pt x="3355847" y="454151"/>
                </a:moveTo>
                <a:lnTo>
                  <a:pt x="3355847" y="12191"/>
                </a:lnTo>
                <a:lnTo>
                  <a:pt x="3349751" y="12191"/>
                </a:lnTo>
                <a:lnTo>
                  <a:pt x="3349751" y="454151"/>
                </a:lnTo>
                <a:lnTo>
                  <a:pt x="3355847" y="454151"/>
                </a:lnTo>
                <a:close/>
              </a:path>
              <a:path w="3362325" h="466725">
                <a:moveTo>
                  <a:pt x="3355847" y="466343"/>
                </a:moveTo>
                <a:lnTo>
                  <a:pt x="3355847" y="454151"/>
                </a:lnTo>
                <a:lnTo>
                  <a:pt x="3349751" y="460247"/>
                </a:lnTo>
                <a:lnTo>
                  <a:pt x="3349751" y="466343"/>
                </a:lnTo>
                <a:lnTo>
                  <a:pt x="3355847" y="466343"/>
                </a:lnTo>
                <a:close/>
              </a:path>
            </a:pathLst>
          </a:custGeom>
          <a:solidFill>
            <a:srgbClr val="243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67150" y="5535167"/>
            <a:ext cx="3098292" cy="54559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480947" y="3097274"/>
            <a:ext cx="2672715" cy="3011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Prihodi</a:t>
            </a:r>
            <a:r>
              <a:rPr sz="1400" b="1" spc="-8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poslovanja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lang="hr-HR" sz="1400" spc="-5" dirty="0" smtClean="0">
                <a:latin typeface="Calibri"/>
                <a:cs typeface="Calibri"/>
              </a:rPr>
              <a:t>850.404.093,85 kn</a:t>
            </a:r>
            <a:endParaRPr sz="1400" dirty="0" smtClean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1400" b="1" spc="-5" dirty="0">
                <a:latin typeface="Calibri"/>
                <a:cs typeface="Calibri"/>
              </a:rPr>
              <a:t>Primici </a:t>
            </a:r>
            <a:r>
              <a:rPr sz="1400" b="1" dirty="0">
                <a:latin typeface="Calibri"/>
                <a:cs typeface="Calibri"/>
              </a:rPr>
              <a:t>od fin. imovine i</a:t>
            </a:r>
            <a:r>
              <a:rPr sz="1400" b="1" spc="-9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zaduživanja</a:t>
            </a:r>
            <a:endParaRPr sz="1400" dirty="0">
              <a:latin typeface="Calibri"/>
              <a:cs typeface="Calibri"/>
            </a:endParaRPr>
          </a:p>
          <a:p>
            <a:pPr marL="52069">
              <a:lnSpc>
                <a:spcPct val="100000"/>
              </a:lnSpc>
              <a:spcBef>
                <a:spcPts val="455"/>
              </a:spcBef>
            </a:pPr>
            <a:r>
              <a:rPr lang="hr-HR" sz="1400" spc="-5" dirty="0" smtClean="0">
                <a:latin typeface="Calibri"/>
                <a:cs typeface="Calibri"/>
              </a:rPr>
              <a:t>15.118.893,96 kn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1400" b="1" dirty="0">
                <a:latin typeface="Calibri"/>
                <a:cs typeface="Calibri"/>
              </a:rPr>
              <a:t>Prihodi od prodaje </a:t>
            </a:r>
            <a:r>
              <a:rPr sz="1400" b="1" spc="-5" dirty="0">
                <a:latin typeface="Calibri"/>
                <a:cs typeface="Calibri"/>
              </a:rPr>
              <a:t>nefin.</a:t>
            </a:r>
            <a:r>
              <a:rPr sz="1400" b="1" spc="-14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imovine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lang="hr-HR" sz="1400" spc="-5" dirty="0" smtClean="0">
                <a:latin typeface="Calibri"/>
                <a:cs typeface="Calibri"/>
              </a:rPr>
              <a:t>984.600,00 kn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</a:pPr>
            <a:r>
              <a:rPr sz="1400" b="1" dirty="0">
                <a:latin typeface="Calibri"/>
                <a:cs typeface="Calibri"/>
              </a:rPr>
              <a:t>Višak prihoda iz </a:t>
            </a:r>
            <a:r>
              <a:rPr sz="1400" b="1" spc="-5" dirty="0">
                <a:latin typeface="Calibri"/>
                <a:cs typeface="Calibri"/>
              </a:rPr>
              <a:t>prethodne</a:t>
            </a:r>
            <a:r>
              <a:rPr sz="1400" b="1" spc="-12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godine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lang="hr-HR" sz="1400" spc="-5" dirty="0" smtClean="0">
                <a:latin typeface="Calibri"/>
                <a:cs typeface="Calibri"/>
              </a:rPr>
              <a:t>28.092.412,19 kn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17911" y="4076700"/>
            <a:ext cx="4648200" cy="11643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20961" y="4678679"/>
            <a:ext cx="4642100" cy="53492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hr-HR" b="1" u="heavy" spc="-5" dirty="0" smtClean="0">
                <a:cs typeface="Calibri"/>
              </a:rPr>
              <a:t>894.600.000,00</a:t>
            </a:r>
            <a:r>
              <a:rPr lang="hr-HR" b="1" u="heavy" spc="-40" dirty="0" smtClean="0">
                <a:cs typeface="Calibri"/>
              </a:rPr>
              <a:t> </a:t>
            </a:r>
            <a:r>
              <a:rPr lang="hr-HR" b="1" u="heavy" dirty="0">
                <a:cs typeface="Calibri"/>
              </a:rPr>
              <a:t>kn</a:t>
            </a:r>
            <a:endParaRPr lang="hr-HR" dirty="0"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22665" y="4251450"/>
            <a:ext cx="2842895" cy="5463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Izmjene i dopune </a:t>
            </a:r>
            <a:r>
              <a:rPr sz="1600" b="1" spc="-15" dirty="0" err="1">
                <a:solidFill>
                  <a:srgbClr val="FFFFFF"/>
                </a:solidFill>
                <a:latin typeface="Calibri"/>
                <a:cs typeface="Calibri"/>
              </a:rPr>
              <a:t>za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201</a:t>
            </a:r>
            <a:r>
              <a:rPr lang="hr-HR" sz="16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6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600" b="1" spc="5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godinu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017911" y="2330195"/>
            <a:ext cx="4648200" cy="178155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20961" y="2953511"/>
            <a:ext cx="4642100" cy="53797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212476" y="2504947"/>
            <a:ext cx="4262120" cy="854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Plan 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proračuna  Zadarske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županije </a:t>
            </a:r>
            <a:r>
              <a:rPr sz="1600" b="1" spc="-15" dirty="0" err="1">
                <a:solidFill>
                  <a:srgbClr val="FFFFFF"/>
                </a:solidFill>
                <a:latin typeface="Calibri"/>
                <a:cs typeface="Calibri"/>
              </a:rPr>
              <a:t>za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201</a:t>
            </a:r>
            <a:r>
              <a:rPr lang="hr-HR" sz="16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6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600" b="1" spc="20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godinu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hr-HR" sz="1800" b="1" u="heavy" spc="-5" dirty="0" smtClean="0">
                <a:latin typeface="Calibri"/>
                <a:cs typeface="Calibri"/>
              </a:rPr>
              <a:t>895.000.000,00</a:t>
            </a:r>
            <a:r>
              <a:rPr sz="1800" b="1" u="heavy" spc="-40" dirty="0" smtClean="0">
                <a:latin typeface="Calibri"/>
                <a:cs typeface="Calibri"/>
              </a:rPr>
              <a:t> </a:t>
            </a:r>
            <a:r>
              <a:rPr sz="1800" b="1" u="heavy" dirty="0">
                <a:latin typeface="Calibri"/>
                <a:cs typeface="Calibri"/>
              </a:rPr>
              <a:t>kn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629533" y="3560064"/>
            <a:ext cx="586740" cy="1158240"/>
          </a:xfrm>
          <a:custGeom>
            <a:avLst/>
            <a:gdLst/>
            <a:ahLst/>
            <a:cxnLst/>
            <a:rect l="l" t="t" r="r" b="b"/>
            <a:pathLst>
              <a:path w="586739" h="1158239">
                <a:moveTo>
                  <a:pt x="586739" y="6095"/>
                </a:moveTo>
                <a:lnTo>
                  <a:pt x="576071" y="0"/>
                </a:lnTo>
                <a:lnTo>
                  <a:pt x="0" y="1152143"/>
                </a:lnTo>
                <a:lnTo>
                  <a:pt x="10667" y="1158239"/>
                </a:lnTo>
                <a:lnTo>
                  <a:pt x="586739" y="6095"/>
                </a:lnTo>
                <a:close/>
              </a:path>
            </a:pathLst>
          </a:custGeom>
          <a:solidFill>
            <a:srgbClr val="243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32581" y="4421123"/>
            <a:ext cx="581025" cy="299085"/>
          </a:xfrm>
          <a:custGeom>
            <a:avLst/>
            <a:gdLst/>
            <a:ahLst/>
            <a:cxnLst/>
            <a:rect l="l" t="t" r="r" b="b"/>
            <a:pathLst>
              <a:path w="581025" h="299085">
                <a:moveTo>
                  <a:pt x="580643" y="10667"/>
                </a:moveTo>
                <a:lnTo>
                  <a:pt x="576071" y="0"/>
                </a:lnTo>
                <a:lnTo>
                  <a:pt x="0" y="288035"/>
                </a:lnTo>
                <a:lnTo>
                  <a:pt x="4571" y="298703"/>
                </a:lnTo>
                <a:lnTo>
                  <a:pt x="580643" y="10667"/>
                </a:lnTo>
                <a:close/>
              </a:path>
            </a:pathLst>
          </a:custGeom>
          <a:solidFill>
            <a:srgbClr val="243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31057" y="4710683"/>
            <a:ext cx="584200" cy="513715"/>
          </a:xfrm>
          <a:custGeom>
            <a:avLst/>
            <a:gdLst/>
            <a:ahLst/>
            <a:cxnLst/>
            <a:rect l="l" t="t" r="r" b="b"/>
            <a:pathLst>
              <a:path w="584200" h="513714">
                <a:moveTo>
                  <a:pt x="583691" y="502919"/>
                </a:moveTo>
                <a:lnTo>
                  <a:pt x="7619" y="0"/>
                </a:lnTo>
                <a:lnTo>
                  <a:pt x="0" y="9143"/>
                </a:lnTo>
                <a:lnTo>
                  <a:pt x="576071" y="513587"/>
                </a:lnTo>
                <a:lnTo>
                  <a:pt x="583691" y="502919"/>
                </a:lnTo>
                <a:close/>
              </a:path>
            </a:pathLst>
          </a:custGeom>
          <a:solidFill>
            <a:srgbClr val="243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629533" y="4712207"/>
            <a:ext cx="586740" cy="1301750"/>
          </a:xfrm>
          <a:custGeom>
            <a:avLst/>
            <a:gdLst/>
            <a:ahLst/>
            <a:cxnLst/>
            <a:rect l="l" t="t" r="r" b="b"/>
            <a:pathLst>
              <a:path w="586739" h="1301750">
                <a:moveTo>
                  <a:pt x="586739" y="1296923"/>
                </a:moveTo>
                <a:lnTo>
                  <a:pt x="10667" y="0"/>
                </a:lnTo>
                <a:lnTo>
                  <a:pt x="0" y="4571"/>
                </a:lnTo>
                <a:lnTo>
                  <a:pt x="576071" y="1301495"/>
                </a:lnTo>
                <a:lnTo>
                  <a:pt x="586739" y="1296923"/>
                </a:lnTo>
                <a:close/>
              </a:path>
            </a:pathLst>
          </a:custGeom>
          <a:solidFill>
            <a:srgbClr val="243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9"/>
          <p:cNvSpPr txBox="1">
            <a:spLocks noGrp="1"/>
          </p:cNvSpPr>
          <p:nvPr>
            <p:ph type="ftr" sz="quarter" idx="5"/>
          </p:nvPr>
        </p:nvSpPr>
        <p:spPr>
          <a:xfrm>
            <a:off x="698500" y="7011057"/>
            <a:ext cx="2817488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9"/>
              </a:lnSpc>
            </a:pPr>
            <a:r>
              <a:rPr b="1" spc="-10" dirty="0"/>
              <a:t>Upravni </a:t>
            </a:r>
            <a:r>
              <a:rPr b="1" spc="-5" dirty="0"/>
              <a:t>odjel za </a:t>
            </a:r>
            <a:r>
              <a:rPr b="1" spc="-10" dirty="0"/>
              <a:t>proračun </a:t>
            </a:r>
            <a:r>
              <a:rPr b="1" dirty="0"/>
              <a:t>i</a:t>
            </a:r>
            <a:r>
              <a:rPr b="1" spc="-190" dirty="0"/>
              <a:t> </a:t>
            </a:r>
            <a:r>
              <a:rPr b="1" spc="-5" dirty="0"/>
              <a:t>financije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110">
              <a:lnSpc>
                <a:spcPct val="100000"/>
              </a:lnSpc>
            </a:pPr>
            <a:r>
              <a:rPr spc="-10" dirty="0"/>
              <a:t>Fiskalni </a:t>
            </a:r>
            <a:r>
              <a:rPr spc="-5" dirty="0"/>
              <a:t>učinak na</a:t>
            </a:r>
            <a:r>
              <a:rPr spc="20" dirty="0"/>
              <a:t> </a:t>
            </a:r>
            <a:r>
              <a:rPr spc="-15" dirty="0"/>
              <a:t>proračun</a:t>
            </a:r>
          </a:p>
        </p:txBody>
      </p:sp>
      <p:sp>
        <p:nvSpPr>
          <p:cNvPr id="3" name="object 3"/>
          <p:cNvSpPr/>
          <p:nvPr/>
        </p:nvSpPr>
        <p:spPr>
          <a:xfrm>
            <a:off x="1312045" y="1688591"/>
            <a:ext cx="7996555" cy="4895215"/>
          </a:xfrm>
          <a:custGeom>
            <a:avLst/>
            <a:gdLst/>
            <a:ahLst/>
            <a:cxnLst/>
            <a:rect l="l" t="t" r="r" b="b"/>
            <a:pathLst>
              <a:path w="7996555" h="4895215">
                <a:moveTo>
                  <a:pt x="3047" y="4895088"/>
                </a:moveTo>
                <a:lnTo>
                  <a:pt x="3047" y="0"/>
                </a:lnTo>
                <a:lnTo>
                  <a:pt x="1523" y="0"/>
                </a:lnTo>
                <a:lnTo>
                  <a:pt x="0" y="1523"/>
                </a:lnTo>
                <a:lnTo>
                  <a:pt x="3047" y="3389"/>
                </a:lnTo>
                <a:lnTo>
                  <a:pt x="3047" y="4895088"/>
                </a:lnTo>
                <a:close/>
              </a:path>
              <a:path w="7996555" h="4895215">
                <a:moveTo>
                  <a:pt x="7996424" y="1524"/>
                </a:moveTo>
                <a:lnTo>
                  <a:pt x="7996424" y="0"/>
                </a:lnTo>
                <a:lnTo>
                  <a:pt x="7994900" y="0"/>
                </a:lnTo>
                <a:lnTo>
                  <a:pt x="7994900" y="1524"/>
                </a:lnTo>
                <a:lnTo>
                  <a:pt x="7996424" y="1524"/>
                </a:lnTo>
                <a:close/>
              </a:path>
              <a:path w="7996555" h="4895215">
                <a:moveTo>
                  <a:pt x="7996424" y="4895088"/>
                </a:moveTo>
                <a:lnTo>
                  <a:pt x="7996424" y="1524"/>
                </a:lnTo>
                <a:lnTo>
                  <a:pt x="7994900" y="1524"/>
                </a:lnTo>
                <a:lnTo>
                  <a:pt x="7994900" y="4894155"/>
                </a:lnTo>
                <a:lnTo>
                  <a:pt x="7996424" y="48950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15093" y="1690117"/>
            <a:ext cx="7992109" cy="3525686"/>
          </a:xfrm>
          <a:custGeom>
            <a:avLst/>
            <a:gdLst/>
            <a:ahLst/>
            <a:cxnLst/>
            <a:rect l="l" t="t" r="r" b="b"/>
            <a:pathLst>
              <a:path w="7992109" h="4893945">
                <a:moveTo>
                  <a:pt x="0" y="0"/>
                </a:moveTo>
                <a:lnTo>
                  <a:pt x="0" y="4893563"/>
                </a:lnTo>
                <a:lnTo>
                  <a:pt x="7991855" y="4893563"/>
                </a:lnTo>
                <a:lnTo>
                  <a:pt x="799185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48421" y="1541795"/>
            <a:ext cx="7996555" cy="4897120"/>
          </a:xfrm>
          <a:custGeom>
            <a:avLst/>
            <a:gdLst/>
            <a:ahLst/>
            <a:cxnLst/>
            <a:rect l="l" t="t" r="r" b="b"/>
            <a:pathLst>
              <a:path w="7996555" h="4897120">
                <a:moveTo>
                  <a:pt x="4571" y="1523"/>
                </a:moveTo>
                <a:lnTo>
                  <a:pt x="4571" y="0"/>
                </a:lnTo>
                <a:lnTo>
                  <a:pt x="1523" y="0"/>
                </a:lnTo>
                <a:lnTo>
                  <a:pt x="0" y="1523"/>
                </a:lnTo>
                <a:lnTo>
                  <a:pt x="0" y="4896611"/>
                </a:lnTo>
                <a:lnTo>
                  <a:pt x="3047" y="4896611"/>
                </a:lnTo>
                <a:lnTo>
                  <a:pt x="3047" y="3047"/>
                </a:lnTo>
                <a:lnTo>
                  <a:pt x="4571" y="1523"/>
                </a:lnTo>
                <a:close/>
              </a:path>
              <a:path w="7996555" h="4897120">
                <a:moveTo>
                  <a:pt x="4571" y="3047"/>
                </a:moveTo>
                <a:lnTo>
                  <a:pt x="4571" y="1523"/>
                </a:lnTo>
                <a:lnTo>
                  <a:pt x="3047" y="3047"/>
                </a:lnTo>
                <a:lnTo>
                  <a:pt x="4571" y="3047"/>
                </a:lnTo>
                <a:close/>
              </a:path>
              <a:path w="7996555" h="4897120">
                <a:moveTo>
                  <a:pt x="7993376" y="4893563"/>
                </a:moveTo>
                <a:lnTo>
                  <a:pt x="7993376" y="3047"/>
                </a:lnTo>
                <a:lnTo>
                  <a:pt x="3047" y="3047"/>
                </a:lnTo>
                <a:lnTo>
                  <a:pt x="3047" y="4893563"/>
                </a:lnTo>
                <a:lnTo>
                  <a:pt x="7993376" y="4893563"/>
                </a:lnTo>
                <a:close/>
              </a:path>
              <a:path w="7996555" h="4897120">
                <a:moveTo>
                  <a:pt x="4571" y="4895087"/>
                </a:moveTo>
                <a:lnTo>
                  <a:pt x="4571" y="4893563"/>
                </a:lnTo>
                <a:lnTo>
                  <a:pt x="3047" y="4893563"/>
                </a:lnTo>
                <a:lnTo>
                  <a:pt x="4571" y="4895087"/>
                </a:lnTo>
                <a:close/>
              </a:path>
              <a:path w="7996555" h="4897120">
                <a:moveTo>
                  <a:pt x="4571" y="4896611"/>
                </a:moveTo>
                <a:lnTo>
                  <a:pt x="4571" y="4895087"/>
                </a:lnTo>
                <a:lnTo>
                  <a:pt x="3047" y="4893563"/>
                </a:lnTo>
                <a:lnTo>
                  <a:pt x="3047" y="4896611"/>
                </a:lnTo>
                <a:lnTo>
                  <a:pt x="4571" y="4896611"/>
                </a:lnTo>
                <a:close/>
              </a:path>
              <a:path w="7996555" h="4897120">
                <a:moveTo>
                  <a:pt x="7994900" y="3047"/>
                </a:moveTo>
                <a:lnTo>
                  <a:pt x="7993376" y="1523"/>
                </a:lnTo>
                <a:lnTo>
                  <a:pt x="7993376" y="3047"/>
                </a:lnTo>
                <a:lnTo>
                  <a:pt x="7994900" y="3047"/>
                </a:lnTo>
                <a:close/>
              </a:path>
              <a:path w="7996555" h="4897120">
                <a:moveTo>
                  <a:pt x="7994900" y="4893563"/>
                </a:moveTo>
                <a:lnTo>
                  <a:pt x="7993376" y="4893563"/>
                </a:lnTo>
                <a:lnTo>
                  <a:pt x="7993376" y="4895087"/>
                </a:lnTo>
                <a:lnTo>
                  <a:pt x="7994900" y="4893563"/>
                </a:lnTo>
                <a:close/>
              </a:path>
              <a:path w="7996555" h="4897120">
                <a:moveTo>
                  <a:pt x="7996424" y="4896611"/>
                </a:moveTo>
                <a:lnTo>
                  <a:pt x="7996424" y="0"/>
                </a:lnTo>
                <a:lnTo>
                  <a:pt x="7994900" y="0"/>
                </a:lnTo>
                <a:lnTo>
                  <a:pt x="7994900" y="4896611"/>
                </a:lnTo>
                <a:lnTo>
                  <a:pt x="7996424" y="4896611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80686" y="2340834"/>
            <a:ext cx="7771201" cy="35907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b="1" spc="-15" dirty="0">
                <a:solidFill>
                  <a:srgbClr val="002060"/>
                </a:solidFill>
                <a:latin typeface="Calibri"/>
                <a:cs typeface="Calibri"/>
              </a:rPr>
              <a:t>Proračun </a:t>
            </a:r>
            <a:r>
              <a:rPr sz="1800" b="1" spc="-20" dirty="0">
                <a:solidFill>
                  <a:srgbClr val="002060"/>
                </a:solidFill>
                <a:latin typeface="Calibri"/>
                <a:cs typeface="Calibri"/>
              </a:rPr>
              <a:t>Zadarske </a:t>
            </a:r>
            <a:r>
              <a:rPr sz="1800" b="1" spc="-5" dirty="0">
                <a:solidFill>
                  <a:srgbClr val="002060"/>
                </a:solidFill>
                <a:latin typeface="Calibri"/>
                <a:cs typeface="Calibri"/>
              </a:rPr>
              <a:t>županije </a:t>
            </a:r>
            <a:r>
              <a:rPr sz="1800" b="1" spc="-15" dirty="0" err="1">
                <a:solidFill>
                  <a:srgbClr val="002060"/>
                </a:solidFill>
                <a:latin typeface="Calibri"/>
                <a:cs typeface="Calibri"/>
              </a:rPr>
              <a:t>za</a:t>
            </a:r>
            <a:r>
              <a:rPr sz="1800" b="1" spc="-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800" b="1" dirty="0" smtClean="0">
                <a:solidFill>
                  <a:srgbClr val="002060"/>
                </a:solidFill>
                <a:latin typeface="Calibri"/>
                <a:cs typeface="Calibri"/>
              </a:rPr>
              <a:t>201</a:t>
            </a:r>
            <a:r>
              <a:rPr lang="hr-HR" sz="1800" b="1" dirty="0" smtClean="0">
                <a:solidFill>
                  <a:srgbClr val="002060"/>
                </a:solidFill>
                <a:latin typeface="Calibri"/>
                <a:cs typeface="Calibri"/>
              </a:rPr>
              <a:t>7</a:t>
            </a:r>
            <a:r>
              <a:rPr sz="1800" b="1" dirty="0" smtClean="0">
                <a:solidFill>
                  <a:srgbClr val="002060"/>
                </a:solidFill>
                <a:latin typeface="Calibri"/>
                <a:cs typeface="Calibri"/>
              </a:rPr>
              <a:t>. </a:t>
            </a:r>
            <a:r>
              <a:rPr sz="1800" b="1" spc="-5" dirty="0">
                <a:solidFill>
                  <a:srgbClr val="002060"/>
                </a:solidFill>
                <a:latin typeface="Calibri"/>
                <a:cs typeface="Calibri"/>
              </a:rPr>
              <a:t>godinu </a:t>
            </a:r>
            <a:r>
              <a:rPr sz="1800" b="1" spc="-10" dirty="0">
                <a:solidFill>
                  <a:srgbClr val="002060"/>
                </a:solidFill>
                <a:latin typeface="Calibri"/>
                <a:cs typeface="Calibri"/>
              </a:rPr>
              <a:t>ovim </a:t>
            </a:r>
            <a:r>
              <a:rPr sz="1800" b="1" spc="-5" dirty="0">
                <a:solidFill>
                  <a:srgbClr val="002060"/>
                </a:solidFill>
                <a:latin typeface="Calibri"/>
                <a:cs typeface="Calibri"/>
              </a:rPr>
              <a:t>izmjenama </a:t>
            </a:r>
            <a:r>
              <a:rPr sz="1800" b="1" dirty="0">
                <a:solidFill>
                  <a:srgbClr val="002060"/>
                </a:solidFill>
                <a:latin typeface="Calibri"/>
                <a:cs typeface="Calibri"/>
              </a:rPr>
              <a:t>i </a:t>
            </a:r>
            <a:r>
              <a:rPr sz="1800" b="1" spc="-5" dirty="0" err="1">
                <a:solidFill>
                  <a:srgbClr val="002060"/>
                </a:solidFill>
                <a:latin typeface="Calibri"/>
                <a:cs typeface="Calibri"/>
              </a:rPr>
              <a:t>dopunama</a:t>
            </a:r>
            <a:r>
              <a:rPr sz="1800" b="1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hr-HR" b="1" spc="-15" dirty="0" smtClean="0">
                <a:solidFill>
                  <a:srgbClr val="002060"/>
                </a:solidFill>
                <a:latin typeface="Calibri"/>
                <a:cs typeface="Calibri"/>
              </a:rPr>
              <a:t>smanjuje </a:t>
            </a:r>
            <a:r>
              <a:rPr sz="1800" b="1" spc="-15" dirty="0" smtClean="0">
                <a:solidFill>
                  <a:srgbClr val="002060"/>
                </a:solidFill>
                <a:latin typeface="Calibri"/>
                <a:cs typeface="Calibri"/>
              </a:rPr>
              <a:t>  </a:t>
            </a:r>
            <a:r>
              <a:rPr sz="1800" b="1" dirty="0">
                <a:solidFill>
                  <a:srgbClr val="002060"/>
                </a:solidFill>
                <a:latin typeface="Calibri"/>
                <a:cs typeface="Calibri"/>
              </a:rPr>
              <a:t>se </a:t>
            </a:r>
            <a:r>
              <a:rPr sz="1800" b="1" spc="-15" dirty="0">
                <a:solidFill>
                  <a:srgbClr val="002060"/>
                </a:solidFill>
                <a:latin typeface="Calibri"/>
                <a:cs typeface="Calibri"/>
              </a:rPr>
              <a:t>za </a:t>
            </a:r>
            <a:r>
              <a:rPr lang="hr-HR" b="1" spc="-5" dirty="0" smtClean="0">
                <a:solidFill>
                  <a:srgbClr val="002060"/>
                </a:solidFill>
                <a:latin typeface="Calibri"/>
                <a:cs typeface="Calibri"/>
              </a:rPr>
              <a:t>400</a:t>
            </a:r>
            <a:r>
              <a:rPr sz="1800" b="1" spc="-5" dirty="0" smtClean="0">
                <a:solidFill>
                  <a:srgbClr val="002060"/>
                </a:solidFill>
                <a:latin typeface="Calibri"/>
                <a:cs typeface="Calibri"/>
              </a:rPr>
              <a:t>.</a:t>
            </a:r>
            <a:r>
              <a:rPr lang="hr-HR" sz="1800" b="1" spc="-5" dirty="0" smtClean="0">
                <a:solidFill>
                  <a:srgbClr val="002060"/>
                </a:solidFill>
                <a:latin typeface="Calibri"/>
                <a:cs typeface="Calibri"/>
              </a:rPr>
              <a:t>000</a:t>
            </a:r>
            <a:r>
              <a:rPr sz="1800" b="1" spc="-5" dirty="0" smtClean="0">
                <a:solidFill>
                  <a:srgbClr val="002060"/>
                </a:solidFill>
                <a:latin typeface="Calibri"/>
                <a:cs typeface="Calibri"/>
              </a:rPr>
              <a:t>.00,00 </a:t>
            </a:r>
            <a:r>
              <a:rPr sz="1800" b="1" spc="-5" dirty="0">
                <a:solidFill>
                  <a:srgbClr val="002060"/>
                </a:solidFill>
                <a:latin typeface="Calibri"/>
                <a:cs typeface="Calibri"/>
              </a:rPr>
              <a:t>kuna, </a:t>
            </a:r>
            <a:r>
              <a:rPr sz="1800" b="1" spc="-15" dirty="0">
                <a:solidFill>
                  <a:srgbClr val="002060"/>
                </a:solidFill>
                <a:latin typeface="Calibri"/>
                <a:cs typeface="Calibri"/>
              </a:rPr>
              <a:t>što </a:t>
            </a:r>
            <a:r>
              <a:rPr sz="1800" b="1" dirty="0">
                <a:solidFill>
                  <a:srgbClr val="002060"/>
                </a:solidFill>
                <a:latin typeface="Calibri"/>
                <a:cs typeface="Calibri"/>
              </a:rPr>
              <a:t>je </a:t>
            </a:r>
            <a:r>
              <a:rPr sz="1800" b="1" spc="-15" dirty="0">
                <a:solidFill>
                  <a:srgbClr val="002060"/>
                </a:solidFill>
                <a:latin typeface="Calibri"/>
                <a:cs typeface="Calibri"/>
              </a:rPr>
              <a:t>za </a:t>
            </a:r>
            <a:r>
              <a:rPr lang="hr-HR" b="1" dirty="0" smtClean="0">
                <a:solidFill>
                  <a:srgbClr val="002060"/>
                </a:solidFill>
                <a:latin typeface="Calibri"/>
                <a:cs typeface="Calibri"/>
              </a:rPr>
              <a:t>0,4</a:t>
            </a:r>
            <a:r>
              <a:rPr sz="1800" b="1" dirty="0" smtClean="0">
                <a:solidFill>
                  <a:srgbClr val="002060"/>
                </a:solidFill>
                <a:latin typeface="Calibri"/>
                <a:cs typeface="Calibri"/>
              </a:rPr>
              <a:t>%</a:t>
            </a:r>
            <a:r>
              <a:rPr lang="hr-HR" sz="1800" b="1" dirty="0" smtClean="0">
                <a:solidFill>
                  <a:srgbClr val="002060"/>
                </a:solidFill>
                <a:latin typeface="Calibri"/>
                <a:cs typeface="Calibri"/>
              </a:rPr>
              <a:t> manje </a:t>
            </a:r>
            <a:r>
              <a:rPr sz="1800" b="1" dirty="0" smtClean="0">
                <a:solidFill>
                  <a:srgbClr val="002060"/>
                </a:solidFill>
                <a:latin typeface="Calibri"/>
                <a:cs typeface="Calibri"/>
              </a:rPr>
              <a:t>u </a:t>
            </a:r>
            <a:r>
              <a:rPr sz="1800" b="1" spc="-5" dirty="0">
                <a:solidFill>
                  <a:srgbClr val="002060"/>
                </a:solidFill>
                <a:latin typeface="Calibri"/>
                <a:cs typeface="Calibri"/>
              </a:rPr>
              <a:t>odnosu </a:t>
            </a:r>
            <a:r>
              <a:rPr sz="1800" b="1" dirty="0">
                <a:solidFill>
                  <a:srgbClr val="002060"/>
                </a:solidFill>
                <a:latin typeface="Calibri"/>
                <a:cs typeface="Calibri"/>
              </a:rPr>
              <a:t>na </a:t>
            </a:r>
            <a:r>
              <a:rPr sz="1800" b="1" spc="-10" dirty="0">
                <a:solidFill>
                  <a:srgbClr val="002060"/>
                </a:solidFill>
                <a:latin typeface="Calibri"/>
                <a:cs typeface="Calibri"/>
              </a:rPr>
              <a:t>prethodni </a:t>
            </a:r>
            <a:r>
              <a:rPr sz="1800" b="1" spc="-5" dirty="0">
                <a:solidFill>
                  <a:srgbClr val="002060"/>
                </a:solidFill>
                <a:latin typeface="Calibri"/>
                <a:cs typeface="Calibri"/>
              </a:rPr>
              <a:t>plan  </a:t>
            </a:r>
            <a:r>
              <a:rPr sz="1800" b="1" spc="-5" dirty="0" smtClean="0">
                <a:solidFill>
                  <a:srgbClr val="002060"/>
                </a:solidFill>
                <a:latin typeface="Calibri"/>
                <a:cs typeface="Calibri"/>
              </a:rPr>
              <a:t>(</a:t>
            </a:r>
            <a:r>
              <a:rPr lang="hr-HR" sz="1800" b="1" spc="-5" dirty="0" smtClean="0">
                <a:solidFill>
                  <a:srgbClr val="002060"/>
                </a:solidFill>
                <a:latin typeface="Calibri"/>
                <a:cs typeface="Calibri"/>
              </a:rPr>
              <a:t>895.000.000,00</a:t>
            </a:r>
            <a:r>
              <a:rPr sz="1800" b="1" spc="-20" dirty="0" smtClean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2060"/>
                </a:solidFill>
                <a:latin typeface="Calibri"/>
                <a:cs typeface="Calibri"/>
              </a:rPr>
              <a:t>kuna).</a:t>
            </a:r>
            <a:endParaRPr sz="1800" b="1" dirty="0">
              <a:solidFill>
                <a:srgbClr val="00206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r>
              <a:rPr lang="hr-HR" sz="1600" b="1" dirty="0">
                <a:solidFill>
                  <a:srgbClr val="002060"/>
                </a:solidFill>
              </a:rPr>
              <a:t>Planira se povećanje: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</a:rPr>
              <a:t>naknade za brodice -  1,8 </a:t>
            </a:r>
            <a:r>
              <a:rPr lang="hr-HR" sz="1600" b="1" dirty="0" err="1">
                <a:solidFill>
                  <a:srgbClr val="002060"/>
                </a:solidFill>
              </a:rPr>
              <a:t>mil</a:t>
            </a:r>
            <a:r>
              <a:rPr lang="hr-HR" sz="1600" b="1" dirty="0">
                <a:solidFill>
                  <a:srgbClr val="002060"/>
                </a:solidFill>
              </a:rPr>
              <a:t>. kuna</a:t>
            </a:r>
            <a:r>
              <a:rPr lang="hr-HR" sz="1600" b="1" dirty="0" smtClean="0">
                <a:solidFill>
                  <a:srgbClr val="002060"/>
                </a:solidFill>
              </a:rPr>
              <a:t>,</a:t>
            </a:r>
            <a:endParaRPr lang="hr-HR" sz="1600" b="1" dirty="0">
              <a:solidFill>
                <a:srgbClr val="00206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</a:rPr>
              <a:t>viška  prihoda poslovanja – 11,8 </a:t>
            </a:r>
            <a:r>
              <a:rPr lang="hr-HR" sz="1600" b="1" dirty="0" err="1">
                <a:solidFill>
                  <a:srgbClr val="002060"/>
                </a:solidFill>
              </a:rPr>
              <a:t>mil</a:t>
            </a:r>
            <a:r>
              <a:rPr lang="hr-HR" sz="1600" b="1" dirty="0">
                <a:solidFill>
                  <a:srgbClr val="002060"/>
                </a:solidFill>
              </a:rPr>
              <a:t>. kuna,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</a:rPr>
              <a:t>refundacija po projektima – 2,7 </a:t>
            </a:r>
            <a:r>
              <a:rPr lang="hr-HR" sz="1600" b="1" dirty="0" err="1">
                <a:solidFill>
                  <a:srgbClr val="002060"/>
                </a:solidFill>
              </a:rPr>
              <a:t>mil</a:t>
            </a:r>
            <a:r>
              <a:rPr lang="hr-HR" sz="1600" b="1" dirty="0">
                <a:solidFill>
                  <a:srgbClr val="002060"/>
                </a:solidFill>
              </a:rPr>
              <a:t>. kuna,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</a:rPr>
              <a:t>vlastitih prihoda – 2,0 </a:t>
            </a:r>
            <a:r>
              <a:rPr lang="hr-HR" sz="1600" b="1" dirty="0" err="1">
                <a:solidFill>
                  <a:srgbClr val="002060"/>
                </a:solidFill>
              </a:rPr>
              <a:t>mil</a:t>
            </a:r>
            <a:r>
              <a:rPr lang="hr-HR" sz="1600" b="1" dirty="0">
                <a:solidFill>
                  <a:srgbClr val="002060"/>
                </a:solidFill>
              </a:rPr>
              <a:t>, kuna,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</a:rPr>
              <a:t>prihoda za posebne namjene – 15,2 </a:t>
            </a:r>
            <a:r>
              <a:rPr lang="hr-HR" sz="1600" b="1" dirty="0" err="1">
                <a:solidFill>
                  <a:srgbClr val="002060"/>
                </a:solidFill>
              </a:rPr>
              <a:t>mil</a:t>
            </a:r>
            <a:r>
              <a:rPr lang="hr-HR" sz="1600" b="1" dirty="0">
                <a:solidFill>
                  <a:srgbClr val="002060"/>
                </a:solidFill>
              </a:rPr>
              <a:t>. kuna,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</a:rPr>
              <a:t>pomoći iz državnog proračuna – 38,2 </a:t>
            </a:r>
            <a:r>
              <a:rPr lang="hr-HR" sz="1600" b="1" dirty="0" err="1">
                <a:solidFill>
                  <a:srgbClr val="002060"/>
                </a:solidFill>
              </a:rPr>
              <a:t>mil</a:t>
            </a:r>
            <a:r>
              <a:rPr lang="hr-HR" sz="1600" b="1" dirty="0">
                <a:solidFill>
                  <a:srgbClr val="002060"/>
                </a:solidFill>
              </a:rPr>
              <a:t>. kuna.</a:t>
            </a:r>
          </a:p>
          <a:p>
            <a:r>
              <a:rPr lang="hr-HR" sz="1600" b="1" dirty="0">
                <a:solidFill>
                  <a:srgbClr val="002060"/>
                </a:solidFill>
              </a:rPr>
              <a:t>uz istodobno smanjenje prihoda po osnovi: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</a:rPr>
              <a:t>pomoći iz EU fondova – 61,6 </a:t>
            </a:r>
            <a:r>
              <a:rPr lang="hr-HR" sz="1600" b="1" dirty="0" err="1">
                <a:solidFill>
                  <a:srgbClr val="002060"/>
                </a:solidFill>
              </a:rPr>
              <a:t>mil</a:t>
            </a:r>
            <a:r>
              <a:rPr lang="hr-HR" sz="1600" b="1" dirty="0">
                <a:solidFill>
                  <a:srgbClr val="002060"/>
                </a:solidFill>
              </a:rPr>
              <a:t>. kuna,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</a:rPr>
              <a:t>primitaka od financijske imovine – 9,4 </a:t>
            </a:r>
            <a:r>
              <a:rPr lang="hr-HR" sz="1600" b="1" dirty="0" err="1">
                <a:solidFill>
                  <a:srgbClr val="002060"/>
                </a:solidFill>
              </a:rPr>
              <a:t>mil</a:t>
            </a:r>
            <a:r>
              <a:rPr lang="hr-HR" sz="1600" b="1" dirty="0">
                <a:solidFill>
                  <a:srgbClr val="002060"/>
                </a:solidFill>
              </a:rPr>
              <a:t>. kuna</a:t>
            </a:r>
          </a:p>
        </p:txBody>
      </p:sp>
      <p:sp>
        <p:nvSpPr>
          <p:cNvPr id="7" name="object 7"/>
          <p:cNvSpPr/>
          <p:nvPr/>
        </p:nvSpPr>
        <p:spPr>
          <a:xfrm>
            <a:off x="9221602" y="847344"/>
            <a:ext cx="502919" cy="6309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376802" y="507491"/>
            <a:ext cx="1328420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Gabriola"/>
                <a:cs typeface="Gabriola"/>
              </a:rPr>
              <a:t>Zadarska</a:t>
            </a:r>
            <a:r>
              <a:rPr sz="1800" spc="-90" dirty="0">
                <a:solidFill>
                  <a:srgbClr val="001F5F"/>
                </a:solidFill>
                <a:latin typeface="Gabriola"/>
                <a:cs typeface="Gabriol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abriola"/>
                <a:cs typeface="Gabriola"/>
              </a:rPr>
              <a:t>županija</a:t>
            </a:r>
            <a:endParaRPr sz="1800">
              <a:latin typeface="Gabriola"/>
              <a:cs typeface="Gabriol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852812" y="6938964"/>
            <a:ext cx="2568575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9"/>
              </a:lnSpc>
            </a:pPr>
            <a:r>
              <a:rPr b="1" spc="-10" dirty="0"/>
              <a:t>Upravni </a:t>
            </a:r>
            <a:r>
              <a:rPr b="1" spc="-5" dirty="0"/>
              <a:t>odjel za </a:t>
            </a:r>
            <a:r>
              <a:rPr b="1" spc="-10" dirty="0"/>
              <a:t>proračun </a:t>
            </a:r>
            <a:r>
              <a:rPr b="1" dirty="0"/>
              <a:t>i</a:t>
            </a:r>
            <a:r>
              <a:rPr b="1" spc="-190" dirty="0"/>
              <a:t> </a:t>
            </a:r>
            <a:r>
              <a:rPr b="1" spc="-5" dirty="0"/>
              <a:t>financije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Prihodi i primici </a:t>
            </a:r>
            <a:r>
              <a:rPr spc="-15" dirty="0"/>
              <a:t>Proračuna </a:t>
            </a:r>
            <a:r>
              <a:rPr spc="-20" dirty="0"/>
              <a:t>Zadarske</a:t>
            </a:r>
            <a:r>
              <a:rPr spc="65" dirty="0"/>
              <a:t> </a:t>
            </a:r>
            <a:r>
              <a:rPr spc="-5" dirty="0"/>
              <a:t>županije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652176"/>
              </p:ext>
            </p:extLst>
          </p:nvPr>
        </p:nvGraphicFramePr>
        <p:xfrm>
          <a:off x="949142" y="2473071"/>
          <a:ext cx="4392162" cy="40220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5743"/>
                <a:gridCol w="1079150"/>
                <a:gridCol w="1028127"/>
                <a:gridCol w="619142"/>
              </a:tblGrid>
              <a:tr h="4033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(u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kn)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5A9C5"/>
                      </a:solidFill>
                      <a:prstDash val="solid"/>
                    </a:lnL>
                    <a:lnB w="4762">
                      <a:solidFill>
                        <a:srgbClr val="FFFFFF"/>
                      </a:solidFill>
                      <a:prstDash val="solid"/>
                    </a:lnB>
                    <a:solidFill>
                      <a:srgbClr val="4BAB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290830">
                        <a:lnSpc>
                          <a:spcPct val="10000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Plan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201</a:t>
                      </a:r>
                      <a:r>
                        <a:rPr lang="hr-HR" sz="10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0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476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C6"/>
                    </a:solidFill>
                  </a:tcPr>
                </a:tc>
                <a:tc>
                  <a:txBody>
                    <a:bodyPr/>
                    <a:lstStyle/>
                    <a:p>
                      <a:pPr marL="292100" marR="287020" indent="-336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Izmjene</a:t>
                      </a:r>
                      <a:r>
                        <a:rPr sz="1000" b="1" spc="-8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 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dopune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476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137795" algn="r">
                        <a:lnSpc>
                          <a:spcPct val="10000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nd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eks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4">
                      <a:solidFill>
                        <a:srgbClr val="45A9C5"/>
                      </a:solidFill>
                      <a:prstDash val="solid"/>
                    </a:lnR>
                    <a:lnB w="476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C6"/>
                    </a:solidFill>
                  </a:tcPr>
                </a:tc>
              </a:tr>
              <a:tr h="258222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6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PRIHODI</a:t>
                      </a:r>
                      <a:r>
                        <a:rPr sz="8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POSLOVANJA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5A9C5"/>
                      </a:solidFill>
                      <a:prstDash val="solid"/>
                    </a:lnL>
                    <a:lnT w="4762">
                      <a:solidFill>
                        <a:srgbClr val="FFFFFF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856.005.890,75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4762">
                      <a:solidFill>
                        <a:srgbClr val="FFFFFF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850.404.093,85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4762">
                      <a:solidFill>
                        <a:srgbClr val="FFFFFF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99,35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9524">
                      <a:solidFill>
                        <a:srgbClr val="45A9C5"/>
                      </a:solidFill>
                      <a:prstDash val="solid"/>
                    </a:lnR>
                    <a:lnT w="4762">
                      <a:solidFill>
                        <a:srgbClr val="FFFFFF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</a:tr>
              <a:tr h="259079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61</a:t>
                      </a:r>
                      <a:r>
                        <a:rPr sz="8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PRIHODI</a:t>
                      </a:r>
                      <a:r>
                        <a:rPr sz="8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OD</a:t>
                      </a:r>
                      <a:r>
                        <a:rPr sz="8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POREZA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5A9C5"/>
                      </a:solidFill>
                      <a:prstDash val="solid"/>
                    </a:lnL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65.488.000,00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64.033.000,00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97,78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9524">
                      <a:solidFill>
                        <a:srgbClr val="45A9C5"/>
                      </a:solidFill>
                      <a:prstDash val="solid"/>
                    </a:lnR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</a:tr>
              <a:tr h="260603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63 POMOĆI IZ</a:t>
                      </a:r>
                      <a:r>
                        <a:rPr sz="8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INOZEMSTVA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5A9C5"/>
                      </a:solidFill>
                      <a:prstDash val="solid"/>
                    </a:lnL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215.300.600,03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193.166.146,58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89,72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9524">
                      <a:solidFill>
                        <a:srgbClr val="45A9C5"/>
                      </a:solidFill>
                      <a:prstDash val="solid"/>
                    </a:lnR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</a:tr>
              <a:tr h="259079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64 PRIHODI OD</a:t>
                      </a:r>
                      <a:r>
                        <a:rPr sz="800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IMOVINE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5A9C5"/>
                      </a:solidFill>
                      <a:prstDash val="solid"/>
                    </a:lnL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12.140.683,81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13.879.340,78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114,32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9524">
                      <a:solidFill>
                        <a:srgbClr val="45A9C5"/>
                      </a:solidFill>
                      <a:prstDash val="solid"/>
                    </a:lnR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L="219075" marR="427990" indent="-1327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65</a:t>
                      </a:r>
                      <a:r>
                        <a:rPr sz="8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PRIHODI</a:t>
                      </a:r>
                      <a:r>
                        <a:rPr sz="8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OD</a:t>
                      </a:r>
                      <a:r>
                        <a:rPr sz="8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UPRAVNIH</a:t>
                      </a:r>
                      <a:r>
                        <a:rPr sz="8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I 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ADMIN.</a:t>
                      </a:r>
                      <a:r>
                        <a:rPr sz="8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PRISTOJBI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5A9C5"/>
                      </a:solidFill>
                      <a:prstDash val="solid"/>
                    </a:lnL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67.845.214,37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70.191.588,57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103,46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9524">
                      <a:solidFill>
                        <a:srgbClr val="45A9C5"/>
                      </a:solidFill>
                      <a:prstDash val="solid"/>
                    </a:lnR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</a:tr>
              <a:tr h="339851">
                <a:tc>
                  <a:txBody>
                    <a:bodyPr/>
                    <a:lstStyle/>
                    <a:p>
                      <a:pPr marL="219075" marR="165735" indent="-1327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66 PRIHODI OD PRODAJE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PROIZV. 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I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ROBE,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USLUGA I</a:t>
                      </a:r>
                      <a:r>
                        <a:rPr sz="8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DONACIJA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5A9C5"/>
                      </a:solidFill>
                      <a:prstDash val="solid"/>
                    </a:lnL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55.284.748,78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57.501.004,10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104,01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9524">
                      <a:solidFill>
                        <a:srgbClr val="45A9C5"/>
                      </a:solidFill>
                      <a:prstDash val="solid"/>
                    </a:lnR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L="219075" marR="163195" indent="-1327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67</a:t>
                      </a:r>
                      <a:r>
                        <a:rPr sz="8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PRIHODI</a:t>
                      </a:r>
                      <a:r>
                        <a:rPr sz="8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IZ</a:t>
                      </a:r>
                      <a:r>
                        <a:rPr sz="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NADL.</a:t>
                      </a:r>
                      <a:r>
                        <a:rPr sz="8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PRORAČUNA  I OD</a:t>
                      </a:r>
                      <a:r>
                        <a:rPr sz="8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HZZO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5A9C5"/>
                      </a:solidFill>
                      <a:prstDash val="solid"/>
                    </a:lnL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439.608.203,76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450.913.013,82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102,57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9524">
                      <a:solidFill>
                        <a:srgbClr val="45A9C5"/>
                      </a:solidFill>
                      <a:prstDash val="solid"/>
                    </a:lnR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L="219075" marR="162560" indent="-1327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68</a:t>
                      </a:r>
                      <a:r>
                        <a:rPr sz="8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KAZNE,</a:t>
                      </a:r>
                      <a:r>
                        <a:rPr sz="8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UPRAVNE</a:t>
                      </a:r>
                      <a:r>
                        <a:rPr sz="8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MJERE</a:t>
                      </a:r>
                      <a:r>
                        <a:rPr sz="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OST.  PRIHODI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5A9C5"/>
                      </a:solidFill>
                      <a:prstDash val="solid"/>
                    </a:lnL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338.440,00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720.000,00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212,74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9524">
                      <a:solidFill>
                        <a:srgbClr val="45A9C5"/>
                      </a:solidFill>
                      <a:prstDash val="solid"/>
                    </a:lnR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L="219075" marR="260350" indent="-1327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8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PRIHODI</a:t>
                      </a:r>
                      <a:r>
                        <a:rPr sz="8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OD</a:t>
                      </a:r>
                      <a:r>
                        <a:rPr sz="8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PRODAJE</a:t>
                      </a:r>
                      <a:r>
                        <a:rPr sz="8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NEFIN.  IMOVINE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5A9C5"/>
                      </a:solidFill>
                      <a:prstDash val="solid"/>
                    </a:lnL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972.600,00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984.600,00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101,23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9524">
                      <a:solidFill>
                        <a:srgbClr val="45A9C5"/>
                      </a:solidFill>
                      <a:prstDash val="solid"/>
                    </a:lnR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L="153670" marR="383540" indent="-6731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8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PRIMICI</a:t>
                      </a:r>
                      <a:r>
                        <a:rPr sz="8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OD</a:t>
                      </a:r>
                      <a:r>
                        <a:rPr sz="8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FIN</a:t>
                      </a:r>
                      <a:r>
                        <a:rPr sz="8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IMOVINE</a:t>
                      </a:r>
                      <a:r>
                        <a:rPr sz="800" b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I 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ZADUŽIVANJA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5A9C5"/>
                      </a:solidFill>
                      <a:prstDash val="solid"/>
                    </a:lnL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21.700.000,00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15.118.893,96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69,67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9524">
                      <a:solidFill>
                        <a:srgbClr val="45A9C5"/>
                      </a:solidFill>
                      <a:prstDash val="solid"/>
                    </a:lnR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</a:tr>
              <a:tr h="256031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9 VLASTITI</a:t>
                      </a:r>
                      <a:r>
                        <a:rPr sz="800" b="1" spc="-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IZVORI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5A9C5"/>
                      </a:solidFill>
                      <a:prstDash val="solid"/>
                    </a:lnL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16.321.509,25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28.092.412,19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172,12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9524">
                      <a:solidFill>
                        <a:srgbClr val="45A9C5"/>
                      </a:solidFill>
                      <a:prstDash val="solid"/>
                    </a:lnR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  <a:solidFill>
                      <a:srgbClr val="DBEEF4"/>
                    </a:solidFill>
                  </a:tcPr>
                </a:tc>
              </a:tr>
              <a:tr h="309371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UKUPNO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5A9C5"/>
                      </a:solidFill>
                      <a:prstDash val="solid"/>
                    </a:lnL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  <a:solidFill>
                      <a:srgbClr val="92CD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895.000.000,00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  <a:solidFill>
                      <a:srgbClr val="92CD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894.600.000,00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  <a:solidFill>
                      <a:srgbClr val="92CD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99,95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9524">
                      <a:solidFill>
                        <a:srgbClr val="45A9C5"/>
                      </a:solidFill>
                      <a:prstDash val="solid"/>
                    </a:lnR>
                    <a:lnT w="9524">
                      <a:solidFill>
                        <a:srgbClr val="45A9C5"/>
                      </a:solidFill>
                      <a:prstDash val="solid"/>
                    </a:lnT>
                    <a:lnB w="9524">
                      <a:solidFill>
                        <a:srgbClr val="45A9C5"/>
                      </a:solidFill>
                      <a:prstDash val="solid"/>
                    </a:lnB>
                    <a:solidFill>
                      <a:srgbClr val="92CDDD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8642481" y="5724144"/>
            <a:ext cx="134620" cy="0"/>
          </a:xfrm>
          <a:custGeom>
            <a:avLst/>
            <a:gdLst/>
            <a:ahLst/>
            <a:cxnLst/>
            <a:rect l="l" t="t" r="r" b="b"/>
            <a:pathLst>
              <a:path w="134620">
                <a:moveTo>
                  <a:pt x="0" y="0"/>
                </a:moveTo>
                <a:lnTo>
                  <a:pt x="13411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48705" y="5724144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>
                <a:moveTo>
                  <a:pt x="0" y="0"/>
                </a:moveTo>
                <a:lnTo>
                  <a:pt x="3139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59629" y="5724144"/>
            <a:ext cx="809625" cy="0"/>
          </a:xfrm>
          <a:custGeom>
            <a:avLst/>
            <a:gdLst/>
            <a:ahLst/>
            <a:cxnLst/>
            <a:rect l="l" t="t" r="r" b="b"/>
            <a:pathLst>
              <a:path w="809625">
                <a:moveTo>
                  <a:pt x="0" y="0"/>
                </a:moveTo>
                <a:lnTo>
                  <a:pt x="8092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65853" y="5724144"/>
            <a:ext cx="135890" cy="0"/>
          </a:xfrm>
          <a:custGeom>
            <a:avLst/>
            <a:gdLst/>
            <a:ahLst/>
            <a:cxnLst/>
            <a:rect l="l" t="t" r="r" b="b"/>
            <a:pathLst>
              <a:path w="13589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39133" y="5724144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59629" y="5411723"/>
            <a:ext cx="1617345" cy="0"/>
          </a:xfrm>
          <a:custGeom>
            <a:avLst/>
            <a:gdLst/>
            <a:ahLst/>
            <a:cxnLst/>
            <a:rect l="l" t="t" r="r" b="b"/>
            <a:pathLst>
              <a:path w="1617345">
                <a:moveTo>
                  <a:pt x="0" y="0"/>
                </a:moveTo>
                <a:lnTo>
                  <a:pt x="161696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39133" y="5411723"/>
            <a:ext cx="562610" cy="0"/>
          </a:xfrm>
          <a:custGeom>
            <a:avLst/>
            <a:gdLst/>
            <a:ahLst/>
            <a:cxnLst/>
            <a:rect l="l" t="t" r="r" b="b"/>
            <a:pathLst>
              <a:path w="562609">
                <a:moveTo>
                  <a:pt x="0" y="0"/>
                </a:moveTo>
                <a:lnTo>
                  <a:pt x="56235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39133" y="5100827"/>
            <a:ext cx="2717800" cy="0"/>
          </a:xfrm>
          <a:custGeom>
            <a:avLst/>
            <a:gdLst/>
            <a:ahLst/>
            <a:cxnLst/>
            <a:rect l="l" t="t" r="r" b="b"/>
            <a:pathLst>
              <a:path w="2717800">
                <a:moveTo>
                  <a:pt x="0" y="0"/>
                </a:moveTo>
                <a:lnTo>
                  <a:pt x="271729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39133" y="4788407"/>
            <a:ext cx="2717800" cy="0"/>
          </a:xfrm>
          <a:custGeom>
            <a:avLst/>
            <a:gdLst/>
            <a:ahLst/>
            <a:cxnLst/>
            <a:rect l="l" t="t" r="r" b="b"/>
            <a:pathLst>
              <a:path w="2717800">
                <a:moveTo>
                  <a:pt x="0" y="0"/>
                </a:moveTo>
                <a:lnTo>
                  <a:pt x="271729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39133" y="4477511"/>
            <a:ext cx="2717800" cy="0"/>
          </a:xfrm>
          <a:custGeom>
            <a:avLst/>
            <a:gdLst/>
            <a:ahLst/>
            <a:cxnLst/>
            <a:rect l="l" t="t" r="r" b="b"/>
            <a:pathLst>
              <a:path w="2717800">
                <a:moveTo>
                  <a:pt x="0" y="0"/>
                </a:moveTo>
                <a:lnTo>
                  <a:pt x="271729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39133" y="4165091"/>
            <a:ext cx="2717800" cy="0"/>
          </a:xfrm>
          <a:custGeom>
            <a:avLst/>
            <a:gdLst/>
            <a:ahLst/>
            <a:cxnLst/>
            <a:rect l="l" t="t" r="r" b="b"/>
            <a:pathLst>
              <a:path w="2717800">
                <a:moveTo>
                  <a:pt x="0" y="0"/>
                </a:moveTo>
                <a:lnTo>
                  <a:pt x="271729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39133" y="3854195"/>
            <a:ext cx="2717800" cy="0"/>
          </a:xfrm>
          <a:custGeom>
            <a:avLst/>
            <a:gdLst/>
            <a:ahLst/>
            <a:cxnLst/>
            <a:rect l="l" t="t" r="r" b="b"/>
            <a:pathLst>
              <a:path w="2717800">
                <a:moveTo>
                  <a:pt x="0" y="0"/>
                </a:moveTo>
                <a:lnTo>
                  <a:pt x="271729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39133" y="3541776"/>
            <a:ext cx="2717800" cy="0"/>
          </a:xfrm>
          <a:custGeom>
            <a:avLst/>
            <a:gdLst/>
            <a:ahLst/>
            <a:cxnLst/>
            <a:rect l="l" t="t" r="r" b="b"/>
            <a:pathLst>
              <a:path w="2717800">
                <a:moveTo>
                  <a:pt x="0" y="0"/>
                </a:moveTo>
                <a:lnTo>
                  <a:pt x="271729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39133" y="3230879"/>
            <a:ext cx="3458210" cy="0"/>
          </a:xfrm>
          <a:custGeom>
            <a:avLst/>
            <a:gdLst/>
            <a:ahLst/>
            <a:cxnLst/>
            <a:rect l="l" t="t" r="r" b="b"/>
            <a:pathLst>
              <a:path w="3458209">
                <a:moveTo>
                  <a:pt x="0" y="0"/>
                </a:moveTo>
                <a:lnTo>
                  <a:pt x="345795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39133" y="2919983"/>
            <a:ext cx="3458210" cy="0"/>
          </a:xfrm>
          <a:custGeom>
            <a:avLst/>
            <a:gdLst/>
            <a:ahLst/>
            <a:cxnLst/>
            <a:rect l="l" t="t" r="r" b="b"/>
            <a:pathLst>
              <a:path w="3458209">
                <a:moveTo>
                  <a:pt x="0" y="0"/>
                </a:moveTo>
                <a:lnTo>
                  <a:pt x="345795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307713" y="5649467"/>
            <a:ext cx="180340" cy="386080"/>
          </a:xfrm>
          <a:custGeom>
            <a:avLst/>
            <a:gdLst/>
            <a:ahLst/>
            <a:cxnLst/>
            <a:rect l="l" t="t" r="r" b="b"/>
            <a:pathLst>
              <a:path w="180339" h="386079">
                <a:moveTo>
                  <a:pt x="179831" y="385571"/>
                </a:moveTo>
                <a:lnTo>
                  <a:pt x="179831" y="0"/>
                </a:lnTo>
                <a:lnTo>
                  <a:pt x="0" y="0"/>
                </a:lnTo>
                <a:lnTo>
                  <a:pt x="0" y="385571"/>
                </a:lnTo>
                <a:lnTo>
                  <a:pt x="179831" y="385571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01490" y="5155691"/>
            <a:ext cx="180340" cy="879475"/>
          </a:xfrm>
          <a:custGeom>
            <a:avLst/>
            <a:gdLst/>
            <a:ahLst/>
            <a:cxnLst/>
            <a:rect l="l" t="t" r="r" b="b"/>
            <a:pathLst>
              <a:path w="180340" h="879475">
                <a:moveTo>
                  <a:pt x="179831" y="879347"/>
                </a:moveTo>
                <a:lnTo>
                  <a:pt x="179831" y="0"/>
                </a:lnTo>
                <a:lnTo>
                  <a:pt x="0" y="0"/>
                </a:lnTo>
                <a:lnTo>
                  <a:pt x="0" y="879347"/>
                </a:lnTo>
                <a:lnTo>
                  <a:pt x="179831" y="879347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295265" y="5955791"/>
            <a:ext cx="180340" cy="79375"/>
          </a:xfrm>
          <a:custGeom>
            <a:avLst/>
            <a:gdLst/>
            <a:ahLst/>
            <a:cxnLst/>
            <a:rect l="l" t="t" r="r" b="b"/>
            <a:pathLst>
              <a:path w="180340" h="79375">
                <a:moveTo>
                  <a:pt x="179831" y="79247"/>
                </a:moveTo>
                <a:lnTo>
                  <a:pt x="179831" y="0"/>
                </a:lnTo>
                <a:lnTo>
                  <a:pt x="0" y="0"/>
                </a:lnTo>
                <a:lnTo>
                  <a:pt x="0" y="79247"/>
                </a:lnTo>
                <a:lnTo>
                  <a:pt x="179831" y="79247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789041" y="5789676"/>
            <a:ext cx="180340" cy="245745"/>
          </a:xfrm>
          <a:custGeom>
            <a:avLst/>
            <a:gdLst/>
            <a:ahLst/>
            <a:cxnLst/>
            <a:rect l="l" t="t" r="r" b="b"/>
            <a:pathLst>
              <a:path w="180340" h="245745">
                <a:moveTo>
                  <a:pt x="179831" y="245363"/>
                </a:moveTo>
                <a:lnTo>
                  <a:pt x="179831" y="0"/>
                </a:lnTo>
                <a:lnTo>
                  <a:pt x="0" y="0"/>
                </a:lnTo>
                <a:lnTo>
                  <a:pt x="0" y="245363"/>
                </a:lnTo>
                <a:lnTo>
                  <a:pt x="179831" y="245363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282817" y="5754623"/>
            <a:ext cx="180340" cy="280670"/>
          </a:xfrm>
          <a:custGeom>
            <a:avLst/>
            <a:gdLst/>
            <a:ahLst/>
            <a:cxnLst/>
            <a:rect l="l" t="t" r="r" b="b"/>
            <a:pathLst>
              <a:path w="180340" h="280670">
                <a:moveTo>
                  <a:pt x="179831" y="280415"/>
                </a:moveTo>
                <a:lnTo>
                  <a:pt x="179831" y="0"/>
                </a:lnTo>
                <a:lnTo>
                  <a:pt x="0" y="0"/>
                </a:lnTo>
                <a:lnTo>
                  <a:pt x="0" y="280415"/>
                </a:lnTo>
                <a:lnTo>
                  <a:pt x="179831" y="280415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76593" y="5132832"/>
            <a:ext cx="180340" cy="902335"/>
          </a:xfrm>
          <a:custGeom>
            <a:avLst/>
            <a:gdLst/>
            <a:ahLst/>
            <a:cxnLst/>
            <a:rect l="l" t="t" r="r" b="b"/>
            <a:pathLst>
              <a:path w="180340" h="902335">
                <a:moveTo>
                  <a:pt x="179831" y="902207"/>
                </a:moveTo>
                <a:lnTo>
                  <a:pt x="179831" y="0"/>
                </a:lnTo>
                <a:lnTo>
                  <a:pt x="0" y="0"/>
                </a:lnTo>
                <a:lnTo>
                  <a:pt x="0" y="902207"/>
                </a:lnTo>
                <a:lnTo>
                  <a:pt x="179831" y="902207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270369" y="6034277"/>
            <a:ext cx="180340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831" y="0"/>
                </a:lnTo>
              </a:path>
            </a:pathLst>
          </a:custGeom>
          <a:ln w="3175">
            <a:solidFill>
              <a:srgbClr val="92C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87545" y="5622035"/>
            <a:ext cx="178435" cy="413384"/>
          </a:xfrm>
          <a:custGeom>
            <a:avLst/>
            <a:gdLst/>
            <a:ahLst/>
            <a:cxnLst/>
            <a:rect l="l" t="t" r="r" b="b"/>
            <a:pathLst>
              <a:path w="178434" h="413385">
                <a:moveTo>
                  <a:pt x="178307" y="413003"/>
                </a:moveTo>
                <a:lnTo>
                  <a:pt x="178307" y="0"/>
                </a:lnTo>
                <a:lnTo>
                  <a:pt x="0" y="0"/>
                </a:lnTo>
                <a:lnTo>
                  <a:pt x="0" y="413003"/>
                </a:lnTo>
                <a:lnTo>
                  <a:pt x="178307" y="413003"/>
                </a:lnTo>
                <a:close/>
              </a:path>
            </a:pathLst>
          </a:custGeom>
          <a:solidFill>
            <a:srgbClr val="3084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981321" y="5094732"/>
            <a:ext cx="178435" cy="940435"/>
          </a:xfrm>
          <a:custGeom>
            <a:avLst/>
            <a:gdLst/>
            <a:ahLst/>
            <a:cxnLst/>
            <a:rect l="l" t="t" r="r" b="b"/>
            <a:pathLst>
              <a:path w="178434" h="940435">
                <a:moveTo>
                  <a:pt x="178307" y="940307"/>
                </a:moveTo>
                <a:lnTo>
                  <a:pt x="178307" y="0"/>
                </a:lnTo>
                <a:lnTo>
                  <a:pt x="0" y="0"/>
                </a:lnTo>
                <a:lnTo>
                  <a:pt x="0" y="940307"/>
                </a:lnTo>
                <a:lnTo>
                  <a:pt x="178307" y="940307"/>
                </a:lnTo>
                <a:close/>
              </a:path>
            </a:pathLst>
          </a:custGeom>
          <a:solidFill>
            <a:srgbClr val="3084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475097" y="5964935"/>
            <a:ext cx="178435" cy="70485"/>
          </a:xfrm>
          <a:custGeom>
            <a:avLst/>
            <a:gdLst/>
            <a:ahLst/>
            <a:cxnLst/>
            <a:rect l="l" t="t" r="r" b="b"/>
            <a:pathLst>
              <a:path w="178434" h="70485">
                <a:moveTo>
                  <a:pt x="178307" y="70103"/>
                </a:moveTo>
                <a:lnTo>
                  <a:pt x="178307" y="0"/>
                </a:lnTo>
                <a:lnTo>
                  <a:pt x="0" y="0"/>
                </a:lnTo>
                <a:lnTo>
                  <a:pt x="0" y="70103"/>
                </a:lnTo>
                <a:lnTo>
                  <a:pt x="178307" y="70103"/>
                </a:lnTo>
                <a:close/>
              </a:path>
            </a:pathLst>
          </a:custGeom>
          <a:solidFill>
            <a:srgbClr val="3084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968874" y="5586983"/>
            <a:ext cx="180340" cy="448309"/>
          </a:xfrm>
          <a:custGeom>
            <a:avLst/>
            <a:gdLst/>
            <a:ahLst/>
            <a:cxnLst/>
            <a:rect l="l" t="t" r="r" b="b"/>
            <a:pathLst>
              <a:path w="180340" h="448310">
                <a:moveTo>
                  <a:pt x="179831" y="448055"/>
                </a:moveTo>
                <a:lnTo>
                  <a:pt x="179831" y="0"/>
                </a:lnTo>
                <a:lnTo>
                  <a:pt x="0" y="0"/>
                </a:lnTo>
                <a:lnTo>
                  <a:pt x="0" y="448055"/>
                </a:lnTo>
                <a:lnTo>
                  <a:pt x="179831" y="448055"/>
                </a:lnTo>
                <a:close/>
              </a:path>
            </a:pathLst>
          </a:custGeom>
          <a:solidFill>
            <a:srgbClr val="3084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462650" y="5650991"/>
            <a:ext cx="180340" cy="384175"/>
          </a:xfrm>
          <a:custGeom>
            <a:avLst/>
            <a:gdLst/>
            <a:ahLst/>
            <a:cxnLst/>
            <a:rect l="l" t="t" r="r" b="b"/>
            <a:pathLst>
              <a:path w="180340" h="384175">
                <a:moveTo>
                  <a:pt x="179831" y="384047"/>
                </a:moveTo>
                <a:lnTo>
                  <a:pt x="179831" y="0"/>
                </a:lnTo>
                <a:lnTo>
                  <a:pt x="0" y="0"/>
                </a:lnTo>
                <a:lnTo>
                  <a:pt x="0" y="384047"/>
                </a:lnTo>
                <a:lnTo>
                  <a:pt x="179831" y="384047"/>
                </a:lnTo>
                <a:close/>
              </a:path>
            </a:pathLst>
          </a:custGeom>
          <a:solidFill>
            <a:srgbClr val="30849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8956426" y="3363467"/>
          <a:ext cx="740662" cy="26715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831"/>
                <a:gridCol w="560831"/>
              </a:tblGrid>
              <a:tr h="178307">
                <a:tc rowSpan="9">
                  <a:txBody>
                    <a:bodyPr/>
                    <a:lstStyle/>
                    <a:p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30849B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9143">
                      <a:solidFill>
                        <a:srgbClr val="858585"/>
                      </a:solidFill>
                      <a:prstDash val="solid"/>
                    </a:lnB>
                  </a:tcPr>
                </a:tc>
              </a:tr>
              <a:tr h="3124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30849B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9143">
                      <a:solidFill>
                        <a:srgbClr val="858585"/>
                      </a:solidFill>
                      <a:prstDash val="solid"/>
                    </a:lnT>
                    <a:lnB w="9143">
                      <a:solidFill>
                        <a:srgbClr val="858585"/>
                      </a:solidFill>
                      <a:prstDash val="solid"/>
                    </a:lnB>
                  </a:tcPr>
                </a:tc>
              </a:tr>
              <a:tr h="3108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30849B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9143">
                      <a:solidFill>
                        <a:srgbClr val="858585"/>
                      </a:solidFill>
                      <a:prstDash val="solid"/>
                    </a:lnT>
                    <a:lnB w="9143">
                      <a:solidFill>
                        <a:srgbClr val="858585"/>
                      </a:solidFill>
                      <a:prstDash val="solid"/>
                    </a:lnB>
                  </a:tcPr>
                </a:tc>
              </a:tr>
              <a:tr h="3124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30849B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9143">
                      <a:solidFill>
                        <a:srgbClr val="858585"/>
                      </a:solidFill>
                      <a:prstDash val="solid"/>
                    </a:lnT>
                    <a:lnB w="9143">
                      <a:solidFill>
                        <a:srgbClr val="858585"/>
                      </a:solidFill>
                      <a:prstDash val="solid"/>
                    </a:lnB>
                  </a:tcPr>
                </a:tc>
              </a:tr>
              <a:tr h="3108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30849B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9143">
                      <a:solidFill>
                        <a:srgbClr val="858585"/>
                      </a:solidFill>
                      <a:prstDash val="solid"/>
                    </a:lnT>
                    <a:lnB w="9143">
                      <a:solidFill>
                        <a:srgbClr val="858585"/>
                      </a:solidFill>
                      <a:prstDash val="solid"/>
                    </a:lnB>
                  </a:tcPr>
                </a:tc>
              </a:tr>
              <a:tr h="3124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30849B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9143">
                      <a:solidFill>
                        <a:srgbClr val="858585"/>
                      </a:solidFill>
                      <a:prstDash val="solid"/>
                    </a:lnT>
                    <a:lnB w="9143">
                      <a:solidFill>
                        <a:srgbClr val="858585"/>
                      </a:solidFill>
                      <a:prstDash val="solid"/>
                    </a:lnB>
                  </a:tcPr>
                </a:tc>
              </a:tr>
              <a:tr h="3108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30849B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9143">
                      <a:solidFill>
                        <a:srgbClr val="858585"/>
                      </a:solidFill>
                      <a:prstDash val="solid"/>
                    </a:lnT>
                    <a:lnB w="9143">
                      <a:solidFill>
                        <a:srgbClr val="858585"/>
                      </a:solidFill>
                      <a:prstDash val="solid"/>
                    </a:lnB>
                  </a:tcPr>
                </a:tc>
              </a:tr>
              <a:tr h="3124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30849B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9143">
                      <a:solidFill>
                        <a:srgbClr val="858585"/>
                      </a:solidFill>
                      <a:prstDash val="solid"/>
                    </a:lnT>
                    <a:lnB w="9143">
                      <a:solidFill>
                        <a:srgbClr val="858585"/>
                      </a:solidFill>
                      <a:prstDash val="solid"/>
                    </a:lnB>
                  </a:tcPr>
                </a:tc>
              </a:tr>
              <a:tr h="3108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30849B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9143">
                      <a:solidFill>
                        <a:srgbClr val="858585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32" name="object 32"/>
          <p:cNvSpPr/>
          <p:nvPr/>
        </p:nvSpPr>
        <p:spPr>
          <a:xfrm>
            <a:off x="9450202" y="6034277"/>
            <a:ext cx="180340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831" y="0"/>
                </a:lnTo>
              </a:path>
            </a:pathLst>
          </a:custGeom>
          <a:ln w="3175">
            <a:solidFill>
              <a:srgbClr val="3084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39133" y="2919983"/>
            <a:ext cx="0" cy="3115310"/>
          </a:xfrm>
          <a:custGeom>
            <a:avLst/>
            <a:gdLst/>
            <a:ahLst/>
            <a:cxnLst/>
            <a:rect l="l" t="t" r="r" b="b"/>
            <a:pathLst>
              <a:path h="3115310">
                <a:moveTo>
                  <a:pt x="0" y="0"/>
                </a:moveTo>
                <a:lnTo>
                  <a:pt x="0" y="3115055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39133" y="6035039"/>
            <a:ext cx="3458210" cy="0"/>
          </a:xfrm>
          <a:custGeom>
            <a:avLst/>
            <a:gdLst/>
            <a:ahLst/>
            <a:cxnLst/>
            <a:rect l="l" t="t" r="r" b="b"/>
            <a:pathLst>
              <a:path w="3458209">
                <a:moveTo>
                  <a:pt x="0" y="0"/>
                </a:moveTo>
                <a:lnTo>
                  <a:pt x="345795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045083" y="5944613"/>
            <a:ext cx="895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981075" y="5632193"/>
            <a:ext cx="15367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5</a:t>
            </a:r>
            <a:r>
              <a:rPr sz="1000" b="1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915543" y="5321297"/>
            <a:ext cx="2197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1</a:t>
            </a:r>
            <a:r>
              <a:rPr sz="1000" b="1" spc="0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915543" y="5008877"/>
            <a:ext cx="2197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1</a:t>
            </a:r>
            <a:r>
              <a:rPr sz="1000" b="1" spc="0" dirty="0">
                <a:latin typeface="Calibri"/>
                <a:cs typeface="Calibri"/>
              </a:rPr>
              <a:t>5</a:t>
            </a:r>
            <a:r>
              <a:rPr sz="1000" b="1" spc="-5" dirty="0">
                <a:latin typeface="Calibri"/>
                <a:cs typeface="Calibri"/>
              </a:rPr>
              <a:t>0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915543" y="4697982"/>
            <a:ext cx="2197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2</a:t>
            </a:r>
            <a:r>
              <a:rPr sz="1000" b="1" spc="0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915543" y="4385562"/>
            <a:ext cx="2197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2</a:t>
            </a:r>
            <a:r>
              <a:rPr sz="1000" b="1" spc="0" dirty="0">
                <a:latin typeface="Calibri"/>
                <a:cs typeface="Calibri"/>
              </a:rPr>
              <a:t>5</a:t>
            </a:r>
            <a:r>
              <a:rPr sz="1000" b="1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915543" y="4074666"/>
            <a:ext cx="2197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3</a:t>
            </a:r>
            <a:r>
              <a:rPr sz="1000" b="1" spc="0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915543" y="3762246"/>
            <a:ext cx="2197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3</a:t>
            </a:r>
            <a:r>
              <a:rPr sz="1000" b="1" spc="0" dirty="0">
                <a:latin typeface="Calibri"/>
                <a:cs typeface="Calibri"/>
              </a:rPr>
              <a:t>5</a:t>
            </a:r>
            <a:r>
              <a:rPr sz="1000" b="1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915543" y="3451350"/>
            <a:ext cx="2197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4</a:t>
            </a:r>
            <a:r>
              <a:rPr sz="1000" b="1" spc="0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915543" y="3140454"/>
            <a:ext cx="2197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4</a:t>
            </a:r>
            <a:r>
              <a:rPr sz="1000" b="1" spc="0" dirty="0">
                <a:latin typeface="Calibri"/>
                <a:cs typeface="Calibri"/>
              </a:rPr>
              <a:t>5</a:t>
            </a:r>
            <a:r>
              <a:rPr sz="1000" b="1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409319" y="6109205"/>
            <a:ext cx="15367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6</a:t>
            </a:r>
            <a:r>
              <a:rPr sz="1000" b="1" spc="-5" dirty="0">
                <a:latin typeface="Calibri"/>
                <a:cs typeface="Calibri"/>
              </a:rPr>
              <a:t>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879926" y="6109205"/>
            <a:ext cx="15367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6</a:t>
            </a:r>
            <a:r>
              <a:rPr sz="1000" b="1" spc="-5" dirty="0">
                <a:latin typeface="Calibri"/>
                <a:cs typeface="Calibri"/>
              </a:rPr>
              <a:t>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373744" y="6109205"/>
            <a:ext cx="15367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6</a:t>
            </a:r>
            <a:r>
              <a:rPr sz="1000" b="1" spc="-5" dirty="0">
                <a:latin typeface="Calibri"/>
                <a:cs typeface="Calibri"/>
              </a:rPr>
              <a:t>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738759" y="2605531"/>
            <a:ext cx="462915" cy="39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230" marR="5080" indent="-177165">
              <a:lnSpc>
                <a:spcPct val="123000"/>
              </a:lnSpc>
            </a:pPr>
            <a:r>
              <a:rPr sz="1000" b="1" spc="-5" dirty="0">
                <a:latin typeface="Calibri"/>
                <a:cs typeface="Calibri"/>
              </a:rPr>
              <a:t>(mil.</a:t>
            </a:r>
            <a:r>
              <a:rPr sz="1000" b="1" spc="-60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kn)  500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798441" y="645261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199"/>
                </a:lnTo>
                <a:lnTo>
                  <a:pt x="76199" y="76199"/>
                </a:lnTo>
                <a:lnTo>
                  <a:pt x="76199" y="0"/>
                </a:lnTo>
                <a:lnTo>
                  <a:pt x="0" y="0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6895475" y="6109205"/>
            <a:ext cx="655320" cy="469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">
              <a:lnSpc>
                <a:spcPct val="100000"/>
              </a:lnSpc>
              <a:tabLst>
                <a:tab pos="513715" algn="l"/>
              </a:tabLst>
            </a:pPr>
            <a:r>
              <a:rPr sz="1000" b="1" spc="-10" dirty="0">
                <a:latin typeface="Calibri"/>
                <a:cs typeface="Calibri"/>
              </a:rPr>
              <a:t>6</a:t>
            </a:r>
            <a:r>
              <a:rPr sz="1000" b="1" spc="-5" dirty="0">
                <a:latin typeface="Calibri"/>
                <a:cs typeface="Calibri"/>
              </a:rPr>
              <a:t>3</a:t>
            </a:r>
            <a:r>
              <a:rPr sz="1000" b="1" dirty="0">
                <a:latin typeface="Calibri"/>
                <a:cs typeface="Calibri"/>
              </a:rPr>
              <a:t>	</a:t>
            </a:r>
            <a:r>
              <a:rPr sz="1000" b="1" spc="-10" dirty="0">
                <a:latin typeface="Calibri"/>
                <a:cs typeface="Calibri"/>
              </a:rPr>
              <a:t>6</a:t>
            </a:r>
            <a:r>
              <a:rPr sz="1000" b="1" spc="-5" dirty="0">
                <a:latin typeface="Calibri"/>
                <a:cs typeface="Calibri"/>
              </a:rPr>
              <a:t>4</a:t>
            </a:r>
            <a:endParaRPr sz="1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Plan</a:t>
            </a:r>
            <a:r>
              <a:rPr sz="1100" b="1" spc="-100" dirty="0">
                <a:latin typeface="Calibri"/>
                <a:cs typeface="Calibri"/>
              </a:rPr>
              <a:t> </a:t>
            </a:r>
            <a:r>
              <a:rPr sz="1100" b="1" spc="-5" dirty="0" smtClean="0">
                <a:latin typeface="Calibri"/>
                <a:cs typeface="Calibri"/>
              </a:rPr>
              <a:t>201</a:t>
            </a:r>
            <a:r>
              <a:rPr lang="hr-HR" sz="1100" b="1" spc="-5" dirty="0" smtClean="0">
                <a:latin typeface="Calibri"/>
                <a:cs typeface="Calibri"/>
              </a:rPr>
              <a:t>7</a:t>
            </a:r>
            <a:r>
              <a:rPr sz="1100" b="1" spc="-5" dirty="0" smtClean="0">
                <a:latin typeface="Calibri"/>
                <a:cs typeface="Calibri"/>
              </a:rPr>
              <a:t>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683886" y="645261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199"/>
                </a:lnTo>
                <a:lnTo>
                  <a:pt x="76199" y="76199"/>
                </a:lnTo>
                <a:lnTo>
                  <a:pt x="76199" y="0"/>
                </a:lnTo>
                <a:lnTo>
                  <a:pt x="0" y="0"/>
                </a:lnTo>
                <a:close/>
              </a:path>
            </a:pathLst>
          </a:custGeom>
          <a:solidFill>
            <a:srgbClr val="3084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7780918" y="6109205"/>
            <a:ext cx="1026160" cy="469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1920">
              <a:lnSpc>
                <a:spcPct val="100000"/>
              </a:lnSpc>
              <a:tabLst>
                <a:tab pos="617220" algn="l"/>
              </a:tabLst>
            </a:pPr>
            <a:r>
              <a:rPr sz="1000" b="1" spc="-5" dirty="0">
                <a:latin typeface="Calibri"/>
                <a:cs typeface="Calibri"/>
              </a:rPr>
              <a:t>65	66</a:t>
            </a:r>
            <a:endParaRPr sz="1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5" dirty="0">
                <a:latin typeface="Calibri"/>
                <a:cs typeface="Calibri"/>
              </a:rPr>
              <a:t>Izmjene 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6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dopune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61016" y="1748302"/>
            <a:ext cx="373126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3565" marR="5080" indent="-571500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Tablica 1</a:t>
            </a:r>
            <a:r>
              <a:rPr sz="1100" dirty="0">
                <a:latin typeface="Calibri"/>
                <a:cs typeface="Calibri"/>
              </a:rPr>
              <a:t>. </a:t>
            </a:r>
            <a:r>
              <a:rPr sz="1100" b="1" dirty="0">
                <a:latin typeface="Calibri"/>
                <a:cs typeface="Calibri"/>
              </a:rPr>
              <a:t>Plan </a:t>
            </a:r>
            <a:r>
              <a:rPr sz="1100" b="1" spc="-5" dirty="0">
                <a:latin typeface="Calibri"/>
                <a:cs typeface="Calibri"/>
              </a:rPr>
              <a:t>prihoda </a:t>
            </a:r>
            <a:r>
              <a:rPr sz="1100" b="1" dirty="0">
                <a:latin typeface="Calibri"/>
                <a:cs typeface="Calibri"/>
              </a:rPr>
              <a:t>i primitaka i Izmjena Proračuna</a:t>
            </a:r>
            <a:r>
              <a:rPr sz="1100" b="1" spc="-12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Zadarske  županije </a:t>
            </a:r>
            <a:r>
              <a:rPr sz="1100" b="1" dirty="0" err="1">
                <a:latin typeface="Calibri"/>
                <a:cs typeface="Calibri"/>
              </a:rPr>
              <a:t>za</a:t>
            </a:r>
            <a:r>
              <a:rPr sz="1100" b="1" dirty="0">
                <a:latin typeface="Calibri"/>
                <a:cs typeface="Calibri"/>
              </a:rPr>
              <a:t> </a:t>
            </a:r>
            <a:r>
              <a:rPr sz="1100" b="1" dirty="0" smtClean="0">
                <a:latin typeface="Calibri"/>
                <a:cs typeface="Calibri"/>
              </a:rPr>
              <a:t>201</a:t>
            </a:r>
            <a:r>
              <a:rPr lang="hr-HR" sz="1100" b="1" dirty="0" smtClean="0">
                <a:latin typeface="Calibri"/>
                <a:cs typeface="Calibri"/>
              </a:rPr>
              <a:t>7</a:t>
            </a:r>
            <a:r>
              <a:rPr sz="1100" b="1" dirty="0" smtClean="0">
                <a:latin typeface="Calibri"/>
                <a:cs typeface="Calibri"/>
              </a:rPr>
              <a:t>.</a:t>
            </a:r>
            <a:r>
              <a:rPr sz="1100" b="1" spc="-90" dirty="0" smtClean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godinu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614293" y="1732631"/>
            <a:ext cx="3967479" cy="341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8180" marR="5080" indent="-666115">
              <a:lnSpc>
                <a:spcPct val="100899"/>
              </a:lnSpc>
            </a:pPr>
            <a:r>
              <a:rPr sz="1100" b="1" dirty="0">
                <a:latin typeface="Calibri"/>
                <a:cs typeface="Calibri"/>
              </a:rPr>
              <a:t>Grafikon 1. Prikaz </a:t>
            </a:r>
            <a:r>
              <a:rPr sz="1100" b="1" spc="-5" dirty="0">
                <a:latin typeface="Calibri"/>
                <a:cs typeface="Calibri"/>
              </a:rPr>
              <a:t>odnosa </a:t>
            </a:r>
            <a:r>
              <a:rPr sz="1100" b="1" dirty="0">
                <a:latin typeface="Calibri"/>
                <a:cs typeface="Calibri"/>
              </a:rPr>
              <a:t>pojedinih grupa </a:t>
            </a:r>
            <a:r>
              <a:rPr sz="1100" b="1" spc="-5" dirty="0">
                <a:latin typeface="Calibri"/>
                <a:cs typeface="Calibri"/>
              </a:rPr>
              <a:t>prihoda poslovanja </a:t>
            </a:r>
            <a:r>
              <a:rPr sz="1100" b="1" dirty="0">
                <a:latin typeface="Calibri"/>
                <a:cs typeface="Calibri"/>
              </a:rPr>
              <a:t>u  Izmjenama Proračuna </a:t>
            </a:r>
            <a:r>
              <a:rPr sz="1100" b="1" spc="-5" dirty="0">
                <a:latin typeface="Calibri"/>
                <a:cs typeface="Calibri"/>
              </a:rPr>
              <a:t>Zadarske županije </a:t>
            </a:r>
            <a:r>
              <a:rPr sz="1100" b="1" dirty="0" err="1">
                <a:latin typeface="Calibri"/>
                <a:cs typeface="Calibri"/>
              </a:rPr>
              <a:t>za</a:t>
            </a:r>
            <a:r>
              <a:rPr sz="1100" b="1" dirty="0">
                <a:latin typeface="Calibri"/>
                <a:cs typeface="Calibri"/>
              </a:rPr>
              <a:t> </a:t>
            </a:r>
            <a:r>
              <a:rPr sz="1100" b="1" dirty="0" smtClean="0">
                <a:latin typeface="Calibri"/>
                <a:cs typeface="Calibri"/>
              </a:rPr>
              <a:t>201</a:t>
            </a:r>
            <a:r>
              <a:rPr lang="hr-HR" sz="1100" b="1" dirty="0">
                <a:latin typeface="Calibri"/>
                <a:cs typeface="Calibri"/>
              </a:rPr>
              <a:t>7</a:t>
            </a:r>
            <a:r>
              <a:rPr sz="1100" b="1" dirty="0" smtClean="0">
                <a:latin typeface="Calibri"/>
                <a:cs typeface="Calibri"/>
              </a:rPr>
              <a:t>.</a:t>
            </a:r>
            <a:r>
              <a:rPr sz="1100" b="1" spc="-114" dirty="0" smtClean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godinu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9194169" y="883919"/>
            <a:ext cx="502919" cy="6309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8376802" y="507491"/>
            <a:ext cx="1328420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Gabriola"/>
                <a:cs typeface="Gabriola"/>
              </a:rPr>
              <a:t>Zadarska</a:t>
            </a:r>
            <a:r>
              <a:rPr sz="1800" spc="-90" dirty="0">
                <a:solidFill>
                  <a:srgbClr val="001F5F"/>
                </a:solidFill>
                <a:latin typeface="Gabriola"/>
                <a:cs typeface="Gabriol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abriola"/>
                <a:cs typeface="Gabriola"/>
              </a:rPr>
              <a:t>županija</a:t>
            </a:r>
            <a:endParaRPr sz="1800">
              <a:latin typeface="Gabriola"/>
              <a:cs typeface="Gabriola"/>
            </a:endParaRPr>
          </a:p>
        </p:txBody>
      </p:sp>
      <p:sp>
        <p:nvSpPr>
          <p:cNvPr id="57" name="object 57"/>
          <p:cNvSpPr txBox="1">
            <a:spLocks noGrp="1"/>
          </p:cNvSpPr>
          <p:nvPr>
            <p:ph type="ftr" sz="quarter" idx="5"/>
          </p:nvPr>
        </p:nvSpPr>
        <p:spPr>
          <a:xfrm>
            <a:off x="852812" y="6938964"/>
            <a:ext cx="2568575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9"/>
              </a:lnSpc>
            </a:pPr>
            <a:r>
              <a:rPr b="1" spc="-10" dirty="0"/>
              <a:t>Upravni </a:t>
            </a:r>
            <a:r>
              <a:rPr b="1" spc="-5" dirty="0"/>
              <a:t>odjel za </a:t>
            </a:r>
            <a:r>
              <a:rPr b="1" spc="-10" dirty="0"/>
              <a:t>proračun </a:t>
            </a:r>
            <a:r>
              <a:rPr b="1" dirty="0"/>
              <a:t>i</a:t>
            </a:r>
            <a:r>
              <a:rPr b="1" spc="-190" dirty="0"/>
              <a:t> </a:t>
            </a:r>
            <a:r>
              <a:rPr b="1" spc="-5" dirty="0"/>
              <a:t>financije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0017" y="740155"/>
            <a:ext cx="577850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Proračunski korisnici </a:t>
            </a:r>
            <a:r>
              <a:rPr spc="-20" dirty="0"/>
              <a:t>Zadarske</a:t>
            </a:r>
            <a:r>
              <a:rPr spc="85" dirty="0"/>
              <a:t> </a:t>
            </a:r>
            <a:r>
              <a:rPr spc="-5" dirty="0"/>
              <a:t>županije</a:t>
            </a:r>
          </a:p>
        </p:txBody>
      </p:sp>
      <p:sp>
        <p:nvSpPr>
          <p:cNvPr id="3" name="object 3"/>
          <p:cNvSpPr/>
          <p:nvPr/>
        </p:nvSpPr>
        <p:spPr>
          <a:xfrm>
            <a:off x="1231273" y="1949196"/>
            <a:ext cx="0" cy="2405380"/>
          </a:xfrm>
          <a:custGeom>
            <a:avLst/>
            <a:gdLst/>
            <a:ahLst/>
            <a:cxnLst/>
            <a:rect l="l" t="t" r="r" b="b"/>
            <a:pathLst>
              <a:path h="2405379">
                <a:moveTo>
                  <a:pt x="0" y="0"/>
                </a:moveTo>
                <a:lnTo>
                  <a:pt x="0" y="2404871"/>
                </a:lnTo>
                <a:lnTo>
                  <a:pt x="0" y="0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0"/>
              </a:spcBef>
            </a:pPr>
            <a:r>
              <a:rPr spc="-10" dirty="0"/>
              <a:t>Proračunski korisnici </a:t>
            </a:r>
            <a:r>
              <a:rPr spc="-15" dirty="0"/>
              <a:t>Zadarske </a:t>
            </a:r>
            <a:r>
              <a:rPr dirty="0"/>
              <a:t>županije</a:t>
            </a:r>
            <a:r>
              <a:rPr spc="-70" dirty="0"/>
              <a:t> </a:t>
            </a:r>
            <a:r>
              <a:rPr dirty="0"/>
              <a:t>su: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  <a:spcBef>
                <a:spcPts val="5"/>
              </a:spcBef>
              <a:tabLst>
                <a:tab pos="433705" algn="l"/>
              </a:tabLst>
            </a:pPr>
            <a:r>
              <a:rPr sz="1600" b="0" spc="-5" dirty="0">
                <a:latin typeface="Arial"/>
                <a:cs typeface="Arial"/>
              </a:rPr>
              <a:t>•	</a:t>
            </a:r>
            <a:r>
              <a:rPr sz="1600" b="0" spc="-10" dirty="0">
                <a:latin typeface="Calibri"/>
                <a:cs typeface="Calibri"/>
              </a:rPr>
              <a:t>osnovne </a:t>
            </a:r>
            <a:r>
              <a:rPr sz="1600" b="0" spc="-15" dirty="0">
                <a:latin typeface="Calibri"/>
                <a:cs typeface="Calibri"/>
              </a:rPr>
              <a:t>škole </a:t>
            </a:r>
            <a:r>
              <a:rPr sz="1600" b="0" spc="-5" dirty="0">
                <a:latin typeface="Calibri"/>
                <a:cs typeface="Calibri"/>
              </a:rPr>
              <a:t>osim onih na području </a:t>
            </a:r>
            <a:r>
              <a:rPr sz="1600" b="0" spc="-10" dirty="0">
                <a:latin typeface="Calibri"/>
                <a:cs typeface="Calibri"/>
              </a:rPr>
              <a:t>grada</a:t>
            </a:r>
            <a:r>
              <a:rPr sz="1600" b="0" spc="55" dirty="0">
                <a:latin typeface="Calibri"/>
                <a:cs typeface="Calibri"/>
              </a:rPr>
              <a:t> </a:t>
            </a:r>
            <a:r>
              <a:rPr sz="1600" b="0" spc="-15" dirty="0">
                <a:latin typeface="Calibri"/>
                <a:cs typeface="Calibri"/>
              </a:rPr>
              <a:t>Zadra</a:t>
            </a:r>
            <a:endParaRPr sz="16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  <a:spcBef>
                <a:spcPts val="190"/>
              </a:spcBef>
              <a:tabLst>
                <a:tab pos="433705" algn="l"/>
              </a:tabLst>
            </a:pPr>
            <a:r>
              <a:rPr sz="1600" b="0" spc="-5" dirty="0">
                <a:latin typeface="Arial"/>
                <a:cs typeface="Arial"/>
              </a:rPr>
              <a:t>•	</a:t>
            </a:r>
            <a:r>
              <a:rPr sz="1600" b="0" spc="-20" dirty="0">
                <a:latin typeface="Calibri"/>
                <a:cs typeface="Calibri"/>
              </a:rPr>
              <a:t>sve </a:t>
            </a:r>
            <a:r>
              <a:rPr sz="1600" b="0" spc="-10" dirty="0">
                <a:latin typeface="Calibri"/>
                <a:cs typeface="Calibri"/>
              </a:rPr>
              <a:t>srednje </a:t>
            </a:r>
            <a:r>
              <a:rPr sz="1600" b="0" spc="-15" dirty="0">
                <a:latin typeface="Calibri"/>
                <a:cs typeface="Calibri"/>
              </a:rPr>
              <a:t>škole </a:t>
            </a:r>
            <a:r>
              <a:rPr sz="1600" b="0" spc="-5" dirty="0">
                <a:latin typeface="Calibri"/>
                <a:cs typeface="Calibri"/>
              </a:rPr>
              <a:t>i Đački dom</a:t>
            </a:r>
            <a:r>
              <a:rPr sz="1600" b="0" spc="60" dirty="0">
                <a:latin typeface="Calibri"/>
                <a:cs typeface="Calibri"/>
              </a:rPr>
              <a:t> </a:t>
            </a:r>
            <a:r>
              <a:rPr sz="1600" b="0" spc="-10" dirty="0">
                <a:latin typeface="Calibri"/>
                <a:cs typeface="Calibri"/>
              </a:rPr>
              <a:t>Zadar</a:t>
            </a:r>
            <a:endParaRPr sz="16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  <a:spcBef>
                <a:spcPts val="190"/>
              </a:spcBef>
              <a:tabLst>
                <a:tab pos="433705" algn="l"/>
              </a:tabLst>
            </a:pPr>
            <a:r>
              <a:rPr sz="1600" b="0" spc="-5" dirty="0">
                <a:latin typeface="Arial"/>
                <a:cs typeface="Arial"/>
              </a:rPr>
              <a:t>•	</a:t>
            </a:r>
            <a:r>
              <a:rPr sz="1600" b="0" spc="-15" dirty="0">
                <a:latin typeface="Calibri"/>
                <a:cs typeface="Calibri"/>
              </a:rPr>
              <a:t>Sve </a:t>
            </a:r>
            <a:r>
              <a:rPr sz="1600" b="0" spc="-10" dirty="0">
                <a:latin typeface="Calibri"/>
                <a:cs typeface="Calibri"/>
              </a:rPr>
              <a:t>ustanove </a:t>
            </a:r>
            <a:r>
              <a:rPr sz="1600" b="0" spc="-5" dirty="0">
                <a:latin typeface="Calibri"/>
                <a:cs typeface="Calibri"/>
              </a:rPr>
              <a:t>u </a:t>
            </a:r>
            <a:r>
              <a:rPr sz="1600" b="0" spc="-20" dirty="0">
                <a:latin typeface="Calibri"/>
                <a:cs typeface="Calibri"/>
              </a:rPr>
              <a:t>zdravstvu </a:t>
            </a:r>
            <a:r>
              <a:rPr sz="1600" b="0" spc="-5" dirty="0">
                <a:latin typeface="Calibri"/>
                <a:cs typeface="Calibri"/>
              </a:rPr>
              <a:t>i dom </a:t>
            </a:r>
            <a:r>
              <a:rPr sz="1600" b="0" spc="-15" dirty="0">
                <a:latin typeface="Calibri"/>
                <a:cs typeface="Calibri"/>
              </a:rPr>
              <a:t>za stare </a:t>
            </a:r>
            <a:r>
              <a:rPr sz="1600" b="0" spc="-5" dirty="0">
                <a:latin typeface="Calibri"/>
                <a:cs typeface="Calibri"/>
              </a:rPr>
              <a:t>i</a:t>
            </a:r>
            <a:r>
              <a:rPr sz="1600" b="0" spc="70" dirty="0">
                <a:latin typeface="Calibri"/>
                <a:cs typeface="Calibri"/>
              </a:rPr>
              <a:t> </a:t>
            </a:r>
            <a:r>
              <a:rPr sz="1600" b="0" spc="-5" dirty="0">
                <a:latin typeface="Calibri"/>
                <a:cs typeface="Calibri"/>
              </a:rPr>
              <a:t>nemoćne</a:t>
            </a:r>
            <a:endParaRPr sz="16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  <a:spcBef>
                <a:spcPts val="190"/>
              </a:spcBef>
              <a:tabLst>
                <a:tab pos="433705" algn="l"/>
              </a:tabLst>
            </a:pPr>
            <a:r>
              <a:rPr sz="1600" b="0" spc="-5" dirty="0">
                <a:latin typeface="Arial"/>
                <a:cs typeface="Arial"/>
              </a:rPr>
              <a:t>•	</a:t>
            </a:r>
            <a:r>
              <a:rPr sz="1600" b="0" spc="-10" dirty="0">
                <a:latin typeface="Calibri"/>
                <a:cs typeface="Calibri"/>
              </a:rPr>
              <a:t>Kazalište lutaka, Narodni</a:t>
            </a:r>
            <a:r>
              <a:rPr sz="1600" b="0" spc="-60" dirty="0">
                <a:latin typeface="Calibri"/>
                <a:cs typeface="Calibri"/>
              </a:rPr>
              <a:t> </a:t>
            </a:r>
            <a:r>
              <a:rPr sz="1600" b="0" spc="-15" dirty="0">
                <a:latin typeface="Calibri"/>
                <a:cs typeface="Calibri"/>
              </a:rPr>
              <a:t>muzej</a:t>
            </a:r>
            <a:endParaRPr sz="16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  <a:spcBef>
                <a:spcPts val="190"/>
              </a:spcBef>
              <a:tabLst>
                <a:tab pos="433705" algn="l"/>
              </a:tabLst>
            </a:pPr>
            <a:r>
              <a:rPr sz="1600" b="0" spc="-5" dirty="0">
                <a:latin typeface="Arial"/>
                <a:cs typeface="Arial"/>
              </a:rPr>
              <a:t>•	</a:t>
            </a:r>
            <a:r>
              <a:rPr sz="1600" b="0" spc="-15" dirty="0">
                <a:latin typeface="Calibri"/>
                <a:cs typeface="Calibri"/>
              </a:rPr>
              <a:t>Zavod za </a:t>
            </a:r>
            <a:r>
              <a:rPr sz="1600" b="0" spc="-10" dirty="0">
                <a:latin typeface="Calibri"/>
                <a:cs typeface="Calibri"/>
              </a:rPr>
              <a:t>prostorno uređenje, </a:t>
            </a:r>
            <a:r>
              <a:rPr sz="1600" b="0" spc="-5" dirty="0">
                <a:latin typeface="Calibri"/>
                <a:cs typeface="Calibri"/>
              </a:rPr>
              <a:t>JU </a:t>
            </a:r>
            <a:r>
              <a:rPr sz="1600" b="0" spc="-10" dirty="0">
                <a:latin typeface="Calibri"/>
                <a:cs typeface="Calibri"/>
              </a:rPr>
              <a:t>Natura</a:t>
            </a:r>
            <a:r>
              <a:rPr sz="1600" b="0" spc="90" dirty="0">
                <a:latin typeface="Calibri"/>
                <a:cs typeface="Calibri"/>
              </a:rPr>
              <a:t> </a:t>
            </a:r>
            <a:r>
              <a:rPr sz="1600" b="0" spc="-10" dirty="0">
                <a:latin typeface="Calibri"/>
                <a:cs typeface="Calibri"/>
              </a:rPr>
              <a:t>jadera</a:t>
            </a:r>
            <a:endParaRPr sz="16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  <a:spcBef>
                <a:spcPts val="190"/>
              </a:spcBef>
              <a:tabLst>
                <a:tab pos="433705" algn="l"/>
              </a:tabLst>
            </a:pPr>
            <a:r>
              <a:rPr sz="1600" b="0" spc="-5" dirty="0">
                <a:latin typeface="Arial"/>
                <a:cs typeface="Arial"/>
              </a:rPr>
              <a:t>•	</a:t>
            </a:r>
            <a:r>
              <a:rPr sz="1600" b="0" spc="-5" dirty="0">
                <a:latin typeface="Calibri"/>
                <a:cs typeface="Calibri"/>
              </a:rPr>
              <a:t>ZADRA, AGRRA,</a:t>
            </a:r>
            <a:r>
              <a:rPr sz="1600" b="0" spc="-10" dirty="0">
                <a:latin typeface="Calibri"/>
                <a:cs typeface="Calibri"/>
              </a:rPr>
              <a:t> </a:t>
            </a:r>
            <a:r>
              <a:rPr sz="1600" b="0" spc="-20" dirty="0">
                <a:latin typeface="Calibri"/>
                <a:cs typeface="Calibri"/>
              </a:rPr>
              <a:t>INOVACIJA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31273" y="1949195"/>
            <a:ext cx="8220709" cy="2405380"/>
          </a:xfrm>
          <a:custGeom>
            <a:avLst/>
            <a:gdLst/>
            <a:ahLst/>
            <a:cxnLst/>
            <a:rect l="l" t="t" r="r" b="b"/>
            <a:pathLst>
              <a:path w="8220709" h="2405379">
                <a:moveTo>
                  <a:pt x="0" y="0"/>
                </a:moveTo>
                <a:lnTo>
                  <a:pt x="0" y="2404871"/>
                </a:lnTo>
                <a:lnTo>
                  <a:pt x="8220455" y="2404871"/>
                </a:lnTo>
                <a:lnTo>
                  <a:pt x="8220455" y="0"/>
                </a:lnTo>
                <a:lnTo>
                  <a:pt x="0" y="0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22717" y="1952243"/>
            <a:ext cx="4497705" cy="216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800" b="1" u="heavy" spc="-10" dirty="0">
                <a:solidFill>
                  <a:srgbClr val="FFFFFF"/>
                </a:solidFill>
                <a:latin typeface="Calibri"/>
                <a:cs typeface="Calibri"/>
              </a:rPr>
              <a:t>Proračunski korisnici </a:t>
            </a:r>
            <a:r>
              <a:rPr sz="1800" b="1" u="heavy" spc="-15" dirty="0">
                <a:solidFill>
                  <a:srgbClr val="FFFFFF"/>
                </a:solidFill>
                <a:latin typeface="Calibri"/>
                <a:cs typeface="Calibri"/>
              </a:rPr>
              <a:t>Zadarske </a:t>
            </a:r>
            <a:r>
              <a:rPr sz="1800" b="1" u="heavy" dirty="0">
                <a:solidFill>
                  <a:srgbClr val="FFFFFF"/>
                </a:solidFill>
                <a:latin typeface="Calibri"/>
                <a:cs typeface="Calibri"/>
              </a:rPr>
              <a:t>županije</a:t>
            </a:r>
            <a:r>
              <a:rPr sz="1800" b="1" u="heavy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u="heavy" dirty="0">
                <a:solidFill>
                  <a:srgbClr val="FFFFFF"/>
                </a:solidFill>
                <a:latin typeface="Calibri"/>
                <a:cs typeface="Calibri"/>
              </a:rPr>
              <a:t>su: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>
              <a:latin typeface="Times New Roman"/>
              <a:cs typeface="Times New Roman"/>
            </a:endParaRPr>
          </a:p>
          <a:p>
            <a:pPr marL="3429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osnovne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škole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osim onih na području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grada</a:t>
            </a:r>
            <a:r>
              <a:rPr sz="16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Zadra</a:t>
            </a:r>
            <a:endParaRPr sz="1600">
              <a:latin typeface="Calibri"/>
              <a:cs typeface="Calibri"/>
            </a:endParaRPr>
          </a:p>
          <a:p>
            <a:pPr marL="342900" indent="-342900">
              <a:lnSpc>
                <a:spcPct val="100000"/>
              </a:lnSpc>
              <a:spcBef>
                <a:spcPts val="190"/>
              </a:spcBef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sve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srednje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škole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 Đački dom</a:t>
            </a:r>
            <a:r>
              <a:rPr sz="16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Zadar</a:t>
            </a:r>
            <a:endParaRPr sz="1600">
              <a:latin typeface="Calibri"/>
              <a:cs typeface="Calibri"/>
            </a:endParaRPr>
          </a:p>
          <a:p>
            <a:pPr marL="342900" indent="-342900">
              <a:lnSpc>
                <a:spcPct val="100000"/>
              </a:lnSpc>
              <a:spcBef>
                <a:spcPts val="190"/>
              </a:spcBef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Sve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ustanove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u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zdravstvu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 dom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za stare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nemoćne</a:t>
            </a:r>
            <a:endParaRPr sz="1600">
              <a:latin typeface="Calibri"/>
              <a:cs typeface="Calibri"/>
            </a:endParaRPr>
          </a:p>
          <a:p>
            <a:pPr marL="342900" indent="-342900">
              <a:lnSpc>
                <a:spcPct val="100000"/>
              </a:lnSpc>
              <a:spcBef>
                <a:spcPts val="190"/>
              </a:spcBef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Kazalište lutaka, Narodni</a:t>
            </a:r>
            <a:r>
              <a:rPr sz="16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muzej</a:t>
            </a:r>
            <a:endParaRPr sz="1600">
              <a:latin typeface="Calibri"/>
              <a:cs typeface="Calibri"/>
            </a:endParaRPr>
          </a:p>
          <a:p>
            <a:pPr marL="342900" indent="-342900">
              <a:lnSpc>
                <a:spcPct val="100000"/>
              </a:lnSpc>
              <a:spcBef>
                <a:spcPts val="190"/>
              </a:spcBef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Zavod za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prostorno uređenje,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JU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Natura</a:t>
            </a:r>
            <a:r>
              <a:rPr sz="1600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jadera</a:t>
            </a:r>
            <a:endParaRPr sz="1600">
              <a:latin typeface="Calibri"/>
              <a:cs typeface="Calibri"/>
            </a:endParaRPr>
          </a:p>
          <a:p>
            <a:pPr marL="342900" indent="-342900">
              <a:lnSpc>
                <a:spcPct val="100000"/>
              </a:lnSpc>
              <a:spcBef>
                <a:spcPts val="190"/>
              </a:spcBef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ZADRA, AGRRA,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INOVACIJA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200266" y="856488"/>
            <a:ext cx="502919" cy="6309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376802" y="507491"/>
            <a:ext cx="1328420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Gabriola"/>
                <a:cs typeface="Gabriola"/>
              </a:rPr>
              <a:t>Zadarska</a:t>
            </a:r>
            <a:r>
              <a:rPr sz="1800" spc="-90" dirty="0">
                <a:solidFill>
                  <a:srgbClr val="001F5F"/>
                </a:solidFill>
                <a:latin typeface="Gabriola"/>
                <a:cs typeface="Gabriol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abriola"/>
                <a:cs typeface="Gabriola"/>
              </a:rPr>
              <a:t>županija</a:t>
            </a:r>
            <a:endParaRPr sz="1800">
              <a:latin typeface="Gabriola"/>
              <a:cs typeface="Gabriol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852812" y="6938964"/>
            <a:ext cx="2568575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9"/>
              </a:lnSpc>
            </a:pPr>
            <a:r>
              <a:rPr b="1" spc="-10" dirty="0"/>
              <a:t>Upravni </a:t>
            </a:r>
            <a:r>
              <a:rPr b="1" spc="-5" dirty="0"/>
              <a:t>odjel za </a:t>
            </a:r>
            <a:r>
              <a:rPr b="1" spc="-10" dirty="0"/>
              <a:t>proračun </a:t>
            </a:r>
            <a:r>
              <a:rPr b="1" dirty="0"/>
              <a:t>i</a:t>
            </a:r>
            <a:r>
              <a:rPr b="1" spc="-190" dirty="0"/>
              <a:t> </a:t>
            </a:r>
            <a:r>
              <a:rPr b="1" spc="-5" dirty="0"/>
              <a:t>financije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644" y="541019"/>
            <a:ext cx="6207125" cy="759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-5" dirty="0"/>
              <a:t>Prihodi </a:t>
            </a:r>
            <a:r>
              <a:rPr sz="2400" dirty="0"/>
              <a:t>i </a:t>
            </a:r>
            <a:r>
              <a:rPr sz="2400" spc="-5" dirty="0"/>
              <a:t>primici </a:t>
            </a:r>
            <a:r>
              <a:rPr sz="2400" spc="-15" dirty="0"/>
              <a:t>Zadarske </a:t>
            </a:r>
            <a:r>
              <a:rPr sz="2400" spc="-5" dirty="0"/>
              <a:t>županije </a:t>
            </a:r>
            <a:r>
              <a:rPr sz="2400" dirty="0"/>
              <a:t>i </a:t>
            </a:r>
            <a:r>
              <a:rPr sz="2400" spc="-10" dirty="0"/>
              <a:t>proračunskih  </a:t>
            </a:r>
            <a:r>
              <a:rPr sz="2400" spc="-15" dirty="0"/>
              <a:t>korisnika</a:t>
            </a:r>
            <a:endParaRPr sz="2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137854"/>
              </p:ext>
            </p:extLst>
          </p:nvPr>
        </p:nvGraphicFramePr>
        <p:xfrm>
          <a:off x="947555" y="2188210"/>
          <a:ext cx="4824977" cy="41102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6248"/>
                <a:gridCol w="935735"/>
                <a:gridCol w="937259"/>
                <a:gridCol w="935735"/>
              </a:tblGrid>
              <a:tr h="27431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NAZIV PRIHODA I</a:t>
                      </a:r>
                      <a:r>
                        <a:rPr sz="1100" b="1" spc="-114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PRIMITAKA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380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5468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Izmjene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 </a:t>
                      </a:r>
                      <a:r>
                        <a:rPr sz="1200" b="1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dopune</a:t>
                      </a:r>
                      <a:r>
                        <a:rPr sz="12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201</a:t>
                      </a:r>
                      <a:r>
                        <a:rPr lang="hr-HR" sz="12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0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962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380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38099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marL="226060" marR="217170" indent="-152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Za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ka 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županija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0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8DB3E3"/>
                    </a:solidFill>
                  </a:tcPr>
                </a:tc>
                <a:tc>
                  <a:txBody>
                    <a:bodyPr/>
                    <a:lstStyle/>
                    <a:p>
                      <a:pPr marL="241935" marR="143510" indent="-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ror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ač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un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ki 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korisnici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8DB3E3"/>
                    </a:solidFill>
                  </a:tcPr>
                </a:tc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Ukupno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8DB3E3"/>
                    </a:solidFill>
                  </a:tcPr>
                </a:tc>
              </a:tr>
              <a:tr h="22859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61 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PRIHODI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OD</a:t>
                      </a:r>
                      <a:r>
                        <a:rPr sz="9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POREZA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0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64.033.000,00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0,00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64.033.000,00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22859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63 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POMOĆI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IZ</a:t>
                      </a:r>
                      <a:r>
                        <a:rPr sz="9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INOZEMSTVA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91.572.791,89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101.593.354,69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193.166.146,58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22859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64 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PRIHODI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OD</a:t>
                      </a:r>
                      <a:r>
                        <a:rPr sz="9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IMOVINE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13.768.656,97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110.683,81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13.879.340,78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262890" marR="600075" indent="-1784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65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PRIHODI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OD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UPRAVNIH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I 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ADMIN.</a:t>
                      </a:r>
                      <a:r>
                        <a:rPr sz="9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PRISTOJBI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7.753.488,88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62.438.099,69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70.191.588,57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262890" marR="301625" indent="-1784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66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PRIHODI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OD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PRODAJE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PROIZV.  I ROBE,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USLUGA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DONACIJA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0,00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57.501.004,10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57.501.004,10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313690" marR="81280" indent="-2286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67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PRIHODI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IZ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NADL. PRORAČUNA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I OD 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HZZO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0,00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450.913.013,82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450.913.013,82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313690" marR="188595" indent="-2286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68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KAZNE, UPRAVNE MJERE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I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OSTALI  PRIHODI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120.000,00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600.000,00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720.000,00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262890" marR="358140" indent="-1784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72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PRIHODI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OD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PRODAJE  </a:t>
                      </a:r>
                      <a:r>
                        <a:rPr lang="hr-HR" sz="900" spc="-5" dirty="0" smtClean="0">
                          <a:latin typeface="Calibri"/>
                          <a:cs typeface="Calibri"/>
                        </a:rPr>
                        <a:t>NEFINANCIJSKE IMOVINE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0,00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984.600,00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984.600,00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22859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900" dirty="0" smtClean="0">
                          <a:latin typeface="Calibri"/>
                          <a:cs typeface="Calibri"/>
                        </a:rPr>
                        <a:t>8 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PRIMICI 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OD</a:t>
                      </a:r>
                      <a:r>
                        <a:rPr lang="hr-HR" sz="900" dirty="0" smtClean="0">
                          <a:latin typeface="Calibri"/>
                          <a:cs typeface="Calibri"/>
                        </a:rPr>
                        <a:t> FINANCIJSKE IMOVINE I</a:t>
                      </a:r>
                      <a:r>
                        <a:rPr sz="900" spc="-9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ZADUŽIVANJA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B8CDE5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13.118.893,96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B8CDE5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2.000.000,00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B8CDE5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15.118.893,96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B8CDE5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262890" marR="523240" indent="-1784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900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lang="hr-HR" sz="9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REZULTAT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POSLOVANJA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IZ 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PRETHODNE</a:t>
                      </a:r>
                      <a:r>
                        <a:rPr sz="9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GODINE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94B2D7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3.020.526.88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94B2D7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25.071.885,31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94B2D7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28.092.412,19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94B2D7"/>
                    </a:solidFill>
                  </a:tcPr>
                </a:tc>
              </a:tr>
              <a:tr h="284987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b="1" spc="-5" dirty="0">
                          <a:latin typeface="Calibri"/>
                          <a:cs typeface="Calibri"/>
                        </a:rPr>
                        <a:t>SVEUKUPNO RASPOLOŽIVA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SREDSTVA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8DB3E3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193.387.358,58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8DB3E3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lang="hr-HR" sz="900" dirty="0" smtClean="0">
                          <a:latin typeface="Calibri"/>
                          <a:cs typeface="Calibri"/>
                        </a:rPr>
                        <a:t>701.212.641,42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8DB3E3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lang="hr-HR" sz="900" smtClean="0">
                          <a:latin typeface="Calibri"/>
                          <a:cs typeface="Calibri"/>
                        </a:rPr>
                        <a:t>894.600.000,00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699">
                      <a:solidFill>
                        <a:srgbClr val="FFFFFF"/>
                      </a:solidFill>
                      <a:prstDash val="solid"/>
                    </a:lnT>
                    <a:lnB w="12699">
                      <a:solidFill>
                        <a:srgbClr val="FFFFFF"/>
                      </a:solidFill>
                      <a:prstDash val="solid"/>
                    </a:lnB>
                    <a:solidFill>
                      <a:srgbClr val="8DB3E3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9163690" y="877824"/>
            <a:ext cx="502919" cy="6309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76802" y="507491"/>
            <a:ext cx="1328420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Gabriola"/>
                <a:cs typeface="Gabriola"/>
              </a:rPr>
              <a:t>Zadarska</a:t>
            </a:r>
            <a:r>
              <a:rPr sz="1800" spc="-90" dirty="0">
                <a:solidFill>
                  <a:srgbClr val="001F5F"/>
                </a:solidFill>
                <a:latin typeface="Gabriola"/>
                <a:cs typeface="Gabriol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abriola"/>
                <a:cs typeface="Gabriola"/>
              </a:rPr>
              <a:t>županija</a:t>
            </a:r>
            <a:endParaRPr sz="1800">
              <a:latin typeface="Gabriola"/>
              <a:cs typeface="Gabriol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458589" y="3055619"/>
            <a:ext cx="3188335" cy="3103245"/>
          </a:xfrm>
          <a:custGeom>
            <a:avLst/>
            <a:gdLst/>
            <a:ahLst/>
            <a:cxnLst/>
            <a:rect l="l" t="t" r="r" b="b"/>
            <a:pathLst>
              <a:path w="3188334" h="3103245">
                <a:moveTo>
                  <a:pt x="0" y="0"/>
                </a:moveTo>
                <a:lnTo>
                  <a:pt x="0" y="3102863"/>
                </a:lnTo>
                <a:lnTo>
                  <a:pt x="3188207" y="3102863"/>
                </a:lnTo>
                <a:lnTo>
                  <a:pt x="3188207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77105" y="3055619"/>
            <a:ext cx="0" cy="83820"/>
          </a:xfrm>
          <a:custGeom>
            <a:avLst/>
            <a:gdLst/>
            <a:ahLst/>
            <a:cxnLst/>
            <a:rect l="l" t="t" r="r" b="b"/>
            <a:pathLst>
              <a:path h="83819">
                <a:moveTo>
                  <a:pt x="0" y="0"/>
                </a:moveTo>
                <a:lnTo>
                  <a:pt x="0" y="83819"/>
                </a:lnTo>
              </a:path>
            </a:pathLst>
          </a:custGeom>
          <a:ln w="9143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77105" y="3252215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9143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77105" y="3534155"/>
            <a:ext cx="0" cy="452755"/>
          </a:xfrm>
          <a:custGeom>
            <a:avLst/>
            <a:gdLst/>
            <a:ahLst/>
            <a:cxnLst/>
            <a:rect l="l" t="t" r="r" b="b"/>
            <a:pathLst>
              <a:path h="452754">
                <a:moveTo>
                  <a:pt x="0" y="0"/>
                </a:moveTo>
                <a:lnTo>
                  <a:pt x="0" y="452627"/>
                </a:lnTo>
              </a:path>
            </a:pathLst>
          </a:custGeom>
          <a:ln w="9143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77105" y="409955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9143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77105" y="4381500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9143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77105" y="4663439"/>
            <a:ext cx="0" cy="1495425"/>
          </a:xfrm>
          <a:custGeom>
            <a:avLst/>
            <a:gdLst/>
            <a:ahLst/>
            <a:cxnLst/>
            <a:rect l="l" t="t" r="r" b="b"/>
            <a:pathLst>
              <a:path h="1495425">
                <a:moveTo>
                  <a:pt x="0" y="0"/>
                </a:moveTo>
                <a:lnTo>
                  <a:pt x="0" y="1495043"/>
                </a:lnTo>
              </a:path>
            </a:pathLst>
          </a:custGeom>
          <a:ln w="9143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15662" y="3055619"/>
            <a:ext cx="0" cy="1495425"/>
          </a:xfrm>
          <a:custGeom>
            <a:avLst/>
            <a:gdLst/>
            <a:ahLst/>
            <a:cxnLst/>
            <a:rect l="l" t="t" r="r" b="b"/>
            <a:pathLst>
              <a:path h="1495425">
                <a:moveTo>
                  <a:pt x="0" y="0"/>
                </a:moveTo>
                <a:lnTo>
                  <a:pt x="0" y="1495043"/>
                </a:lnTo>
              </a:path>
            </a:pathLst>
          </a:custGeom>
          <a:ln w="9143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15662" y="4663439"/>
            <a:ext cx="0" cy="1495425"/>
          </a:xfrm>
          <a:custGeom>
            <a:avLst/>
            <a:gdLst/>
            <a:ahLst/>
            <a:cxnLst/>
            <a:rect l="l" t="t" r="r" b="b"/>
            <a:pathLst>
              <a:path h="1495425">
                <a:moveTo>
                  <a:pt x="0" y="0"/>
                </a:moveTo>
                <a:lnTo>
                  <a:pt x="0" y="1495043"/>
                </a:lnTo>
              </a:path>
            </a:pathLst>
          </a:custGeom>
          <a:ln w="9143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052693" y="3055619"/>
            <a:ext cx="0" cy="1495425"/>
          </a:xfrm>
          <a:custGeom>
            <a:avLst/>
            <a:gdLst/>
            <a:ahLst/>
            <a:cxnLst/>
            <a:rect l="l" t="t" r="r" b="b"/>
            <a:pathLst>
              <a:path h="1495425">
                <a:moveTo>
                  <a:pt x="0" y="0"/>
                </a:moveTo>
                <a:lnTo>
                  <a:pt x="0" y="1495043"/>
                </a:lnTo>
              </a:path>
            </a:pathLst>
          </a:custGeom>
          <a:ln w="9143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052693" y="4663439"/>
            <a:ext cx="0" cy="1495425"/>
          </a:xfrm>
          <a:custGeom>
            <a:avLst/>
            <a:gdLst/>
            <a:ahLst/>
            <a:cxnLst/>
            <a:rect l="l" t="t" r="r" b="b"/>
            <a:pathLst>
              <a:path h="1495425">
                <a:moveTo>
                  <a:pt x="0" y="0"/>
                </a:moveTo>
                <a:lnTo>
                  <a:pt x="0" y="1495043"/>
                </a:lnTo>
              </a:path>
            </a:pathLst>
          </a:custGeom>
          <a:ln w="9143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689726" y="3055619"/>
            <a:ext cx="0" cy="1495425"/>
          </a:xfrm>
          <a:custGeom>
            <a:avLst/>
            <a:gdLst/>
            <a:ahLst/>
            <a:cxnLst/>
            <a:rect l="l" t="t" r="r" b="b"/>
            <a:pathLst>
              <a:path h="1495425">
                <a:moveTo>
                  <a:pt x="0" y="0"/>
                </a:moveTo>
                <a:lnTo>
                  <a:pt x="0" y="1495043"/>
                </a:lnTo>
              </a:path>
            </a:pathLst>
          </a:custGeom>
          <a:ln w="9143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689726" y="4663439"/>
            <a:ext cx="0" cy="1495425"/>
          </a:xfrm>
          <a:custGeom>
            <a:avLst/>
            <a:gdLst/>
            <a:ahLst/>
            <a:cxnLst/>
            <a:rect l="l" t="t" r="r" b="b"/>
            <a:pathLst>
              <a:path h="1495425">
                <a:moveTo>
                  <a:pt x="0" y="0"/>
                </a:moveTo>
                <a:lnTo>
                  <a:pt x="0" y="1495043"/>
                </a:lnTo>
              </a:path>
            </a:pathLst>
          </a:custGeom>
          <a:ln w="9143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328281" y="3055619"/>
            <a:ext cx="0" cy="3103245"/>
          </a:xfrm>
          <a:custGeom>
            <a:avLst/>
            <a:gdLst/>
            <a:ahLst/>
            <a:cxnLst/>
            <a:rect l="l" t="t" r="r" b="b"/>
            <a:pathLst>
              <a:path h="3103245">
                <a:moveTo>
                  <a:pt x="0" y="0"/>
                </a:moveTo>
                <a:lnTo>
                  <a:pt x="0" y="3102863"/>
                </a:lnTo>
              </a:path>
            </a:pathLst>
          </a:custGeom>
          <a:ln w="9143">
            <a:solidFill>
              <a:srgbClr val="B6B6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95621" y="3055619"/>
            <a:ext cx="0" cy="365760"/>
          </a:xfrm>
          <a:custGeom>
            <a:avLst/>
            <a:gdLst/>
            <a:ahLst/>
            <a:cxnLst/>
            <a:rect l="l" t="t" r="r" b="b"/>
            <a:pathLst>
              <a:path h="365760">
                <a:moveTo>
                  <a:pt x="0" y="0"/>
                </a:moveTo>
                <a:lnTo>
                  <a:pt x="0" y="365759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095621" y="3534155"/>
            <a:ext cx="0" cy="1016635"/>
          </a:xfrm>
          <a:custGeom>
            <a:avLst/>
            <a:gdLst/>
            <a:ahLst/>
            <a:cxnLst/>
            <a:rect l="l" t="t" r="r" b="b"/>
            <a:pathLst>
              <a:path h="1016635">
                <a:moveTo>
                  <a:pt x="0" y="0"/>
                </a:moveTo>
                <a:lnTo>
                  <a:pt x="0" y="101650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095621" y="4663439"/>
            <a:ext cx="0" cy="1534795"/>
          </a:xfrm>
          <a:custGeom>
            <a:avLst/>
            <a:gdLst/>
            <a:ahLst/>
            <a:cxnLst/>
            <a:rect l="l" t="t" r="r" b="b"/>
            <a:pathLst>
              <a:path h="1534795">
                <a:moveTo>
                  <a:pt x="0" y="0"/>
                </a:moveTo>
                <a:lnTo>
                  <a:pt x="0" y="153466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34177" y="3055619"/>
            <a:ext cx="0" cy="1495425"/>
          </a:xfrm>
          <a:custGeom>
            <a:avLst/>
            <a:gdLst/>
            <a:ahLst/>
            <a:cxnLst/>
            <a:rect l="l" t="t" r="r" b="b"/>
            <a:pathLst>
              <a:path h="1495425">
                <a:moveTo>
                  <a:pt x="0" y="0"/>
                </a:moveTo>
                <a:lnTo>
                  <a:pt x="0" y="1495043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34177" y="4663439"/>
            <a:ext cx="0" cy="1534795"/>
          </a:xfrm>
          <a:custGeom>
            <a:avLst/>
            <a:gdLst/>
            <a:ahLst/>
            <a:cxnLst/>
            <a:rect l="l" t="t" r="r" b="b"/>
            <a:pathLst>
              <a:path h="1534795">
                <a:moveTo>
                  <a:pt x="0" y="0"/>
                </a:moveTo>
                <a:lnTo>
                  <a:pt x="0" y="153466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71209" y="3055619"/>
            <a:ext cx="0" cy="1495425"/>
          </a:xfrm>
          <a:custGeom>
            <a:avLst/>
            <a:gdLst/>
            <a:ahLst/>
            <a:cxnLst/>
            <a:rect l="l" t="t" r="r" b="b"/>
            <a:pathLst>
              <a:path h="1495425">
                <a:moveTo>
                  <a:pt x="0" y="0"/>
                </a:moveTo>
                <a:lnTo>
                  <a:pt x="0" y="1495043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371209" y="4663439"/>
            <a:ext cx="0" cy="1534795"/>
          </a:xfrm>
          <a:custGeom>
            <a:avLst/>
            <a:gdLst/>
            <a:ahLst/>
            <a:cxnLst/>
            <a:rect l="l" t="t" r="r" b="b"/>
            <a:pathLst>
              <a:path h="1534795">
                <a:moveTo>
                  <a:pt x="0" y="0"/>
                </a:moveTo>
                <a:lnTo>
                  <a:pt x="0" y="153466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009765" y="3055619"/>
            <a:ext cx="0" cy="1495425"/>
          </a:xfrm>
          <a:custGeom>
            <a:avLst/>
            <a:gdLst/>
            <a:ahLst/>
            <a:cxnLst/>
            <a:rect l="l" t="t" r="r" b="b"/>
            <a:pathLst>
              <a:path h="1495425">
                <a:moveTo>
                  <a:pt x="0" y="0"/>
                </a:moveTo>
                <a:lnTo>
                  <a:pt x="0" y="1495043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009765" y="4663439"/>
            <a:ext cx="0" cy="1534795"/>
          </a:xfrm>
          <a:custGeom>
            <a:avLst/>
            <a:gdLst/>
            <a:ahLst/>
            <a:cxnLst/>
            <a:rect l="l" t="t" r="r" b="b"/>
            <a:pathLst>
              <a:path h="1534795">
                <a:moveTo>
                  <a:pt x="0" y="0"/>
                </a:moveTo>
                <a:lnTo>
                  <a:pt x="0" y="153466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646797" y="3055619"/>
            <a:ext cx="0" cy="3142615"/>
          </a:xfrm>
          <a:custGeom>
            <a:avLst/>
            <a:gdLst/>
            <a:ahLst/>
            <a:cxnLst/>
            <a:rect l="l" t="t" r="r" b="b"/>
            <a:pathLst>
              <a:path h="3142615">
                <a:moveTo>
                  <a:pt x="0" y="0"/>
                </a:moveTo>
                <a:lnTo>
                  <a:pt x="0" y="314248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458589" y="5960363"/>
            <a:ext cx="30480" cy="113030"/>
          </a:xfrm>
          <a:custGeom>
            <a:avLst/>
            <a:gdLst/>
            <a:ahLst/>
            <a:cxnLst/>
            <a:rect l="l" t="t" r="r" b="b"/>
            <a:pathLst>
              <a:path w="30479" h="113029">
                <a:moveTo>
                  <a:pt x="0" y="112775"/>
                </a:moveTo>
                <a:lnTo>
                  <a:pt x="30479" y="112775"/>
                </a:lnTo>
                <a:lnTo>
                  <a:pt x="30479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365F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474592" y="5678423"/>
            <a:ext cx="0" cy="113030"/>
          </a:xfrm>
          <a:custGeom>
            <a:avLst/>
            <a:gdLst/>
            <a:ahLst/>
            <a:cxnLst/>
            <a:rect l="l" t="t" r="r" b="b"/>
            <a:pathLst>
              <a:path h="113029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32003">
            <a:solidFill>
              <a:srgbClr val="365F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463924" y="5396483"/>
            <a:ext cx="0" cy="113030"/>
          </a:xfrm>
          <a:custGeom>
            <a:avLst/>
            <a:gdLst/>
            <a:ahLst/>
            <a:cxnLst/>
            <a:rect l="l" t="t" r="r" b="b"/>
            <a:pathLst>
              <a:path h="113029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10667">
            <a:solidFill>
              <a:srgbClr val="365F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459351" y="4832603"/>
            <a:ext cx="0" cy="113030"/>
          </a:xfrm>
          <a:custGeom>
            <a:avLst/>
            <a:gdLst/>
            <a:ahLst/>
            <a:cxnLst/>
            <a:rect l="l" t="t" r="r" b="b"/>
            <a:pathLst>
              <a:path h="113029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3175">
            <a:solidFill>
              <a:srgbClr val="365F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477639" y="3986783"/>
            <a:ext cx="0" cy="113030"/>
          </a:xfrm>
          <a:custGeom>
            <a:avLst/>
            <a:gdLst/>
            <a:ahLst/>
            <a:cxnLst/>
            <a:rect l="l" t="t" r="r" b="b"/>
            <a:pathLst>
              <a:path h="113029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38099">
            <a:solidFill>
              <a:srgbClr val="365F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458589" y="3703320"/>
            <a:ext cx="71755" cy="113030"/>
          </a:xfrm>
          <a:custGeom>
            <a:avLst/>
            <a:gdLst/>
            <a:ahLst/>
            <a:cxnLst/>
            <a:rect l="l" t="t" r="r" b="b"/>
            <a:pathLst>
              <a:path w="71754" h="113029">
                <a:moveTo>
                  <a:pt x="71627" y="112775"/>
                </a:moveTo>
                <a:lnTo>
                  <a:pt x="71627" y="0"/>
                </a:lnTo>
                <a:lnTo>
                  <a:pt x="0" y="0"/>
                </a:lnTo>
                <a:lnTo>
                  <a:pt x="0" y="112775"/>
                </a:lnTo>
                <a:lnTo>
                  <a:pt x="71627" y="112775"/>
                </a:lnTo>
                <a:close/>
              </a:path>
            </a:pathLst>
          </a:custGeom>
          <a:solidFill>
            <a:srgbClr val="365F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458589" y="3421379"/>
            <a:ext cx="365760" cy="113030"/>
          </a:xfrm>
          <a:custGeom>
            <a:avLst/>
            <a:gdLst/>
            <a:ahLst/>
            <a:cxnLst/>
            <a:rect l="l" t="t" r="r" b="b"/>
            <a:pathLst>
              <a:path w="365759" h="113029">
                <a:moveTo>
                  <a:pt x="365759" y="112775"/>
                </a:moveTo>
                <a:lnTo>
                  <a:pt x="365759" y="0"/>
                </a:lnTo>
                <a:lnTo>
                  <a:pt x="0" y="0"/>
                </a:lnTo>
                <a:lnTo>
                  <a:pt x="0" y="112775"/>
                </a:lnTo>
                <a:lnTo>
                  <a:pt x="365759" y="112775"/>
                </a:lnTo>
                <a:close/>
              </a:path>
            </a:pathLst>
          </a:custGeom>
          <a:solidFill>
            <a:srgbClr val="365F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458589" y="3139439"/>
            <a:ext cx="353695" cy="113030"/>
          </a:xfrm>
          <a:custGeom>
            <a:avLst/>
            <a:gdLst/>
            <a:ahLst/>
            <a:cxnLst/>
            <a:rect l="l" t="t" r="r" b="b"/>
            <a:pathLst>
              <a:path w="353695" h="113029">
                <a:moveTo>
                  <a:pt x="353567" y="112775"/>
                </a:moveTo>
                <a:lnTo>
                  <a:pt x="353567" y="0"/>
                </a:lnTo>
                <a:lnTo>
                  <a:pt x="0" y="0"/>
                </a:lnTo>
                <a:lnTo>
                  <a:pt x="0" y="112775"/>
                </a:lnTo>
                <a:lnTo>
                  <a:pt x="353567" y="112775"/>
                </a:lnTo>
                <a:close/>
              </a:path>
            </a:pathLst>
          </a:custGeom>
          <a:solidFill>
            <a:srgbClr val="365F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489069" y="5960363"/>
            <a:ext cx="32384" cy="113030"/>
          </a:xfrm>
          <a:custGeom>
            <a:avLst/>
            <a:gdLst/>
            <a:ahLst/>
            <a:cxnLst/>
            <a:rect l="l" t="t" r="r" b="b"/>
            <a:pathLst>
              <a:path w="32384" h="113029">
                <a:moveTo>
                  <a:pt x="0" y="112775"/>
                </a:moveTo>
                <a:lnTo>
                  <a:pt x="32003" y="112775"/>
                </a:lnTo>
                <a:lnTo>
                  <a:pt x="32003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8DB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461637" y="5114544"/>
            <a:ext cx="0" cy="113030"/>
          </a:xfrm>
          <a:custGeom>
            <a:avLst/>
            <a:gdLst/>
            <a:ahLst/>
            <a:cxnLst/>
            <a:rect l="l" t="t" r="r" b="b"/>
            <a:pathLst>
              <a:path h="113029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6095">
            <a:solidFill>
              <a:srgbClr val="8DB3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460875" y="4832603"/>
            <a:ext cx="0" cy="113030"/>
          </a:xfrm>
          <a:custGeom>
            <a:avLst/>
            <a:gdLst/>
            <a:ahLst/>
            <a:cxnLst/>
            <a:rect l="l" t="t" r="r" b="b"/>
            <a:pathLst>
              <a:path h="113029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3175">
            <a:solidFill>
              <a:srgbClr val="8DB3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458589" y="4550663"/>
            <a:ext cx="2734310" cy="113030"/>
          </a:xfrm>
          <a:custGeom>
            <a:avLst/>
            <a:gdLst/>
            <a:ahLst/>
            <a:cxnLst/>
            <a:rect l="l" t="t" r="r" b="b"/>
            <a:pathLst>
              <a:path w="2734309" h="113029">
                <a:moveTo>
                  <a:pt x="2734055" y="112775"/>
                </a:moveTo>
                <a:lnTo>
                  <a:pt x="2734055" y="0"/>
                </a:lnTo>
                <a:lnTo>
                  <a:pt x="0" y="0"/>
                </a:lnTo>
                <a:lnTo>
                  <a:pt x="0" y="112775"/>
                </a:lnTo>
                <a:lnTo>
                  <a:pt x="2734055" y="112775"/>
                </a:lnTo>
                <a:close/>
              </a:path>
            </a:pathLst>
          </a:custGeom>
          <a:solidFill>
            <a:srgbClr val="8DB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458589" y="4268723"/>
            <a:ext cx="393700" cy="113030"/>
          </a:xfrm>
          <a:custGeom>
            <a:avLst/>
            <a:gdLst/>
            <a:ahLst/>
            <a:cxnLst/>
            <a:rect l="l" t="t" r="r" b="b"/>
            <a:pathLst>
              <a:path w="393700" h="113029">
                <a:moveTo>
                  <a:pt x="393191" y="112775"/>
                </a:moveTo>
                <a:lnTo>
                  <a:pt x="393191" y="0"/>
                </a:lnTo>
                <a:lnTo>
                  <a:pt x="0" y="0"/>
                </a:lnTo>
                <a:lnTo>
                  <a:pt x="0" y="112775"/>
                </a:lnTo>
                <a:lnTo>
                  <a:pt x="393191" y="112775"/>
                </a:lnTo>
                <a:close/>
              </a:path>
            </a:pathLst>
          </a:custGeom>
          <a:solidFill>
            <a:srgbClr val="8DB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496689" y="3986783"/>
            <a:ext cx="421005" cy="113030"/>
          </a:xfrm>
          <a:custGeom>
            <a:avLst/>
            <a:gdLst/>
            <a:ahLst/>
            <a:cxnLst/>
            <a:rect l="l" t="t" r="r" b="b"/>
            <a:pathLst>
              <a:path w="421004" h="113029">
                <a:moveTo>
                  <a:pt x="420623" y="112775"/>
                </a:moveTo>
                <a:lnTo>
                  <a:pt x="420623" y="0"/>
                </a:lnTo>
                <a:lnTo>
                  <a:pt x="0" y="0"/>
                </a:lnTo>
                <a:lnTo>
                  <a:pt x="0" y="112775"/>
                </a:lnTo>
                <a:lnTo>
                  <a:pt x="420623" y="112775"/>
                </a:lnTo>
                <a:close/>
              </a:path>
            </a:pathLst>
          </a:custGeom>
          <a:solidFill>
            <a:srgbClr val="8DB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824350" y="3421379"/>
            <a:ext cx="597535" cy="113030"/>
          </a:xfrm>
          <a:custGeom>
            <a:avLst/>
            <a:gdLst/>
            <a:ahLst/>
            <a:cxnLst/>
            <a:rect l="l" t="t" r="r" b="b"/>
            <a:pathLst>
              <a:path w="597534" h="113029">
                <a:moveTo>
                  <a:pt x="597407" y="112775"/>
                </a:moveTo>
                <a:lnTo>
                  <a:pt x="597407" y="0"/>
                </a:lnTo>
                <a:lnTo>
                  <a:pt x="0" y="0"/>
                </a:lnTo>
                <a:lnTo>
                  <a:pt x="0" y="112775"/>
                </a:lnTo>
                <a:lnTo>
                  <a:pt x="597407" y="112775"/>
                </a:lnTo>
                <a:close/>
              </a:path>
            </a:pathLst>
          </a:custGeom>
          <a:solidFill>
            <a:srgbClr val="8DB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812157" y="3139439"/>
            <a:ext cx="68580" cy="113030"/>
          </a:xfrm>
          <a:custGeom>
            <a:avLst/>
            <a:gdLst/>
            <a:ahLst/>
            <a:cxnLst/>
            <a:rect l="l" t="t" r="r" b="b"/>
            <a:pathLst>
              <a:path w="68579" h="113029">
                <a:moveTo>
                  <a:pt x="68579" y="112775"/>
                </a:moveTo>
                <a:lnTo>
                  <a:pt x="68579" y="0"/>
                </a:lnTo>
                <a:lnTo>
                  <a:pt x="0" y="0"/>
                </a:lnTo>
                <a:lnTo>
                  <a:pt x="0" y="112775"/>
                </a:lnTo>
                <a:lnTo>
                  <a:pt x="68579" y="112775"/>
                </a:lnTo>
                <a:close/>
              </a:path>
            </a:pathLst>
          </a:custGeom>
          <a:solidFill>
            <a:srgbClr val="8DB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458589" y="6158483"/>
            <a:ext cx="3188335" cy="0"/>
          </a:xfrm>
          <a:custGeom>
            <a:avLst/>
            <a:gdLst/>
            <a:ahLst/>
            <a:cxnLst/>
            <a:rect l="l" t="t" r="r" b="b"/>
            <a:pathLst>
              <a:path w="3188334">
                <a:moveTo>
                  <a:pt x="0" y="0"/>
                </a:moveTo>
                <a:lnTo>
                  <a:pt x="318820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458589" y="3055619"/>
            <a:ext cx="0" cy="3142615"/>
          </a:xfrm>
          <a:custGeom>
            <a:avLst/>
            <a:gdLst/>
            <a:ahLst/>
            <a:cxnLst/>
            <a:rect l="l" t="t" r="r" b="b"/>
            <a:pathLst>
              <a:path h="3142615">
                <a:moveTo>
                  <a:pt x="0" y="0"/>
                </a:moveTo>
                <a:lnTo>
                  <a:pt x="0" y="314248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415918" y="6158483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415918" y="5876544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415918" y="5594603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415918" y="5312663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415918" y="5029200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415918" y="4747259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415918" y="4465320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415918" y="4183379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415918" y="3901439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415918" y="3619500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415918" y="3337559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415918" y="3055619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6986936" y="6232649"/>
            <a:ext cx="2197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1</a:t>
            </a:r>
            <a:r>
              <a:rPr sz="1000" b="1" spc="0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624029" y="6232649"/>
            <a:ext cx="2197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2</a:t>
            </a:r>
            <a:r>
              <a:rPr sz="1000" b="1" spc="0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262648" y="6232649"/>
            <a:ext cx="2197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3</a:t>
            </a:r>
            <a:r>
              <a:rPr sz="1000" b="1" spc="0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899742" y="6232649"/>
            <a:ext cx="2197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4</a:t>
            </a:r>
            <a:r>
              <a:rPr sz="1000" b="1" spc="0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9538359" y="6232649"/>
            <a:ext cx="2197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5</a:t>
            </a:r>
            <a:r>
              <a:rPr sz="1000" b="1" spc="0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186815" y="5921499"/>
            <a:ext cx="160655" cy="179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-10" dirty="0">
                <a:latin typeface="Calibri"/>
                <a:cs typeface="Calibri"/>
              </a:rPr>
              <a:t>9</a:t>
            </a:r>
            <a:r>
              <a:rPr sz="1050" b="1" dirty="0">
                <a:latin typeface="Calibri"/>
                <a:cs typeface="Calibri"/>
              </a:rPr>
              <a:t>2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186815" y="5639559"/>
            <a:ext cx="160655" cy="179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-10" dirty="0">
                <a:latin typeface="Calibri"/>
                <a:cs typeface="Calibri"/>
              </a:rPr>
              <a:t>8</a:t>
            </a:r>
            <a:r>
              <a:rPr sz="1050" b="1" dirty="0">
                <a:latin typeface="Calibri"/>
                <a:cs typeface="Calibri"/>
              </a:rPr>
              <a:t>4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186815" y="5357619"/>
            <a:ext cx="160655" cy="179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-10" dirty="0">
                <a:latin typeface="Calibri"/>
                <a:cs typeface="Calibri"/>
              </a:rPr>
              <a:t>8</a:t>
            </a:r>
            <a:r>
              <a:rPr sz="1050" b="1" dirty="0">
                <a:latin typeface="Calibri"/>
                <a:cs typeface="Calibri"/>
              </a:rPr>
              <a:t>1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186815" y="5075680"/>
            <a:ext cx="160655" cy="179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-10" dirty="0">
                <a:latin typeface="Calibri"/>
                <a:cs typeface="Calibri"/>
              </a:rPr>
              <a:t>7</a:t>
            </a:r>
            <a:r>
              <a:rPr sz="1050" b="1" dirty="0">
                <a:latin typeface="Calibri"/>
                <a:cs typeface="Calibri"/>
              </a:rPr>
              <a:t>2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186815" y="4793739"/>
            <a:ext cx="160655" cy="179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-10" dirty="0">
                <a:latin typeface="Calibri"/>
                <a:cs typeface="Calibri"/>
              </a:rPr>
              <a:t>6</a:t>
            </a:r>
            <a:r>
              <a:rPr sz="1050" b="1" dirty="0">
                <a:latin typeface="Calibri"/>
                <a:cs typeface="Calibri"/>
              </a:rPr>
              <a:t>8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186815" y="4511800"/>
            <a:ext cx="160655" cy="179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-10" dirty="0">
                <a:latin typeface="Calibri"/>
                <a:cs typeface="Calibri"/>
              </a:rPr>
              <a:t>6</a:t>
            </a:r>
            <a:r>
              <a:rPr sz="1050" b="1" dirty="0">
                <a:latin typeface="Calibri"/>
                <a:cs typeface="Calibri"/>
              </a:rPr>
              <a:t>7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186815" y="4228336"/>
            <a:ext cx="160655" cy="179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-10" dirty="0">
                <a:latin typeface="Calibri"/>
                <a:cs typeface="Calibri"/>
              </a:rPr>
              <a:t>6</a:t>
            </a:r>
            <a:r>
              <a:rPr sz="1050" b="1" dirty="0">
                <a:latin typeface="Calibri"/>
                <a:cs typeface="Calibri"/>
              </a:rPr>
              <a:t>6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186815" y="3946396"/>
            <a:ext cx="160655" cy="179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-10" dirty="0">
                <a:latin typeface="Calibri"/>
                <a:cs typeface="Calibri"/>
              </a:rPr>
              <a:t>6</a:t>
            </a:r>
            <a:r>
              <a:rPr sz="1050" b="1" dirty="0">
                <a:latin typeface="Calibri"/>
                <a:cs typeface="Calibri"/>
              </a:rPr>
              <a:t>5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186815" y="3664456"/>
            <a:ext cx="160655" cy="179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-10" dirty="0">
                <a:latin typeface="Calibri"/>
                <a:cs typeface="Calibri"/>
              </a:rPr>
              <a:t>6</a:t>
            </a:r>
            <a:r>
              <a:rPr sz="1050" b="1" dirty="0">
                <a:latin typeface="Calibri"/>
                <a:cs typeface="Calibri"/>
              </a:rPr>
              <a:t>4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186815" y="3382516"/>
            <a:ext cx="160655" cy="179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-10" dirty="0">
                <a:latin typeface="Calibri"/>
                <a:cs typeface="Calibri"/>
              </a:rPr>
              <a:t>6</a:t>
            </a:r>
            <a:r>
              <a:rPr sz="1050" b="1" dirty="0">
                <a:latin typeface="Calibri"/>
                <a:cs typeface="Calibri"/>
              </a:rPr>
              <a:t>3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186815" y="3100576"/>
            <a:ext cx="160655" cy="179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spc="-10" dirty="0">
                <a:latin typeface="Calibri"/>
                <a:cs typeface="Calibri"/>
              </a:rPr>
              <a:t>6</a:t>
            </a:r>
            <a:r>
              <a:rPr sz="1050" b="1" dirty="0">
                <a:latin typeface="Calibri"/>
                <a:cs typeface="Calibri"/>
              </a:rPr>
              <a:t>1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163955" y="6232649"/>
            <a:ext cx="462915" cy="328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364" algn="ctr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000" b="1" spc="-5" dirty="0">
                <a:latin typeface="Calibri"/>
                <a:cs typeface="Calibri"/>
              </a:rPr>
              <a:t>(mil.</a:t>
            </a:r>
            <a:r>
              <a:rPr sz="1000" b="1" spc="-65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kn)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6926457" y="2712719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0"/>
                </a:moveTo>
                <a:lnTo>
                  <a:pt x="0" y="70103"/>
                </a:lnTo>
                <a:lnTo>
                  <a:pt x="70103" y="70103"/>
                </a:lnTo>
                <a:lnTo>
                  <a:pt x="70103" y="0"/>
                </a:lnTo>
                <a:lnTo>
                  <a:pt x="0" y="0"/>
                </a:lnTo>
                <a:close/>
              </a:path>
            </a:pathLst>
          </a:custGeom>
          <a:solidFill>
            <a:srgbClr val="365F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7014347" y="2657346"/>
            <a:ext cx="97218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Zadarska</a:t>
            </a:r>
            <a:r>
              <a:rPr sz="1000" b="1" spc="-50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županija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8185281" y="2712719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0" y="0"/>
                </a:moveTo>
                <a:lnTo>
                  <a:pt x="0" y="70103"/>
                </a:lnTo>
                <a:lnTo>
                  <a:pt x="70103" y="70103"/>
                </a:lnTo>
                <a:lnTo>
                  <a:pt x="70103" y="0"/>
                </a:lnTo>
                <a:lnTo>
                  <a:pt x="0" y="0"/>
                </a:lnTo>
                <a:close/>
              </a:path>
            </a:pathLst>
          </a:custGeom>
          <a:solidFill>
            <a:srgbClr val="8DB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8273170" y="2657346"/>
            <a:ext cx="111633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Proračunski</a:t>
            </a:r>
            <a:r>
              <a:rPr sz="1000" b="1" spc="-30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korisnici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3" name="object 83"/>
          <p:cNvSpPr txBox="1">
            <a:spLocks noGrp="1"/>
          </p:cNvSpPr>
          <p:nvPr>
            <p:ph type="ftr" sz="quarter" idx="5"/>
          </p:nvPr>
        </p:nvSpPr>
        <p:spPr>
          <a:xfrm>
            <a:off x="852812" y="6938964"/>
            <a:ext cx="2568575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9"/>
              </a:lnSpc>
            </a:pPr>
            <a:r>
              <a:rPr b="1" spc="-10" dirty="0"/>
              <a:t>Upravni </a:t>
            </a:r>
            <a:r>
              <a:rPr b="1" spc="-5" dirty="0"/>
              <a:t>odjel za </a:t>
            </a:r>
            <a:r>
              <a:rPr b="1" spc="-10" dirty="0"/>
              <a:t>proračun </a:t>
            </a:r>
            <a:r>
              <a:rPr b="1" dirty="0"/>
              <a:t>i</a:t>
            </a:r>
            <a:r>
              <a:rPr b="1" spc="-190" dirty="0"/>
              <a:t> </a:t>
            </a:r>
            <a:r>
              <a:rPr b="1" spc="-5" dirty="0"/>
              <a:t>financije</a:t>
            </a:r>
          </a:p>
        </p:txBody>
      </p:sp>
      <p:sp>
        <p:nvSpPr>
          <p:cNvPr id="81" name="object 81"/>
          <p:cNvSpPr txBox="1"/>
          <p:nvPr/>
        </p:nvSpPr>
        <p:spPr>
          <a:xfrm>
            <a:off x="6145667" y="1734819"/>
            <a:ext cx="3383915" cy="690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Grafikon</a:t>
            </a:r>
            <a:r>
              <a:rPr sz="1100" b="1" spc="-12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2.</a:t>
            </a:r>
            <a:endParaRPr sz="11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Prikaz udjela </a:t>
            </a:r>
            <a:r>
              <a:rPr sz="1100" b="1" spc="-5" dirty="0">
                <a:latin typeface="Calibri"/>
                <a:cs typeface="Calibri"/>
              </a:rPr>
              <a:t>Zadarske županije </a:t>
            </a:r>
            <a:r>
              <a:rPr sz="1100" b="1" dirty="0">
                <a:latin typeface="Calibri"/>
                <a:cs typeface="Calibri"/>
              </a:rPr>
              <a:t>i proračunskih korisnika u  </a:t>
            </a:r>
            <a:r>
              <a:rPr sz="1100" b="1" spc="-5" dirty="0">
                <a:latin typeface="Calibri"/>
                <a:cs typeface="Calibri"/>
              </a:rPr>
              <a:t>ukupnim </a:t>
            </a:r>
            <a:r>
              <a:rPr sz="1100" b="1" dirty="0">
                <a:latin typeface="Calibri"/>
                <a:cs typeface="Calibri"/>
              </a:rPr>
              <a:t>prihodima i primicima u Izmjenama </a:t>
            </a:r>
            <a:r>
              <a:rPr sz="1100" b="1" spc="-5" dirty="0">
                <a:latin typeface="Calibri"/>
                <a:cs typeface="Calibri"/>
              </a:rPr>
              <a:t>proračuna  Zadarske županije </a:t>
            </a:r>
            <a:r>
              <a:rPr sz="1100" b="1" dirty="0" err="1">
                <a:latin typeface="Calibri"/>
                <a:cs typeface="Calibri"/>
              </a:rPr>
              <a:t>za</a:t>
            </a:r>
            <a:r>
              <a:rPr sz="1100" b="1" dirty="0">
                <a:latin typeface="Calibri"/>
                <a:cs typeface="Calibri"/>
              </a:rPr>
              <a:t> </a:t>
            </a:r>
            <a:r>
              <a:rPr sz="1100" b="1" dirty="0" smtClean="0">
                <a:latin typeface="Calibri"/>
                <a:cs typeface="Calibri"/>
              </a:rPr>
              <a:t>201</a:t>
            </a:r>
            <a:r>
              <a:rPr lang="hr-HR" sz="1100" b="1" dirty="0" smtClean="0">
                <a:latin typeface="Calibri"/>
                <a:cs typeface="Calibri"/>
              </a:rPr>
              <a:t>7</a:t>
            </a:r>
            <a:r>
              <a:rPr sz="1100" b="1" dirty="0" smtClean="0">
                <a:latin typeface="Calibri"/>
                <a:cs typeface="Calibri"/>
              </a:rPr>
              <a:t>.</a:t>
            </a:r>
            <a:r>
              <a:rPr sz="1100" b="1" spc="-80" dirty="0" smtClean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godinu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032649" y="1727199"/>
            <a:ext cx="3197860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3565" marR="5080" indent="-571500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Tablica 2. </a:t>
            </a:r>
            <a:r>
              <a:rPr sz="1100" b="1" spc="-5" dirty="0">
                <a:latin typeface="Calibri"/>
                <a:cs typeface="Calibri"/>
              </a:rPr>
              <a:t>Odnos prihoda </a:t>
            </a:r>
            <a:r>
              <a:rPr sz="1100" b="1" dirty="0">
                <a:latin typeface="Calibri"/>
                <a:cs typeface="Calibri"/>
              </a:rPr>
              <a:t>i primitaka </a:t>
            </a:r>
            <a:r>
              <a:rPr sz="1100" b="1" spc="-5" dirty="0">
                <a:latin typeface="Calibri"/>
                <a:cs typeface="Calibri"/>
              </a:rPr>
              <a:t>Zadarske županije  </a:t>
            </a:r>
            <a:r>
              <a:rPr sz="1100" b="1" dirty="0">
                <a:latin typeface="Calibri"/>
                <a:cs typeface="Calibri"/>
              </a:rPr>
              <a:t>i proračunskih</a:t>
            </a:r>
            <a:r>
              <a:rPr sz="1100" b="1" spc="-14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korisnika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Rashodi i </a:t>
            </a:r>
            <a:r>
              <a:rPr spc="-10" dirty="0"/>
              <a:t>izdaci </a:t>
            </a:r>
            <a:r>
              <a:rPr spc="-15" dirty="0"/>
              <a:t>Proračuna </a:t>
            </a:r>
            <a:r>
              <a:rPr spc="-20" dirty="0"/>
              <a:t>Zadarske</a:t>
            </a:r>
            <a:r>
              <a:rPr spc="65" dirty="0"/>
              <a:t> </a:t>
            </a:r>
            <a:r>
              <a:rPr spc="-5" dirty="0"/>
              <a:t>županije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406068"/>
              </p:ext>
            </p:extLst>
          </p:nvPr>
        </p:nvGraphicFramePr>
        <p:xfrm>
          <a:off x="949142" y="2549461"/>
          <a:ext cx="4465314" cy="34990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6416"/>
                <a:gridCol w="1042635"/>
                <a:gridCol w="1010459"/>
                <a:gridCol w="565804"/>
              </a:tblGrid>
              <a:tr h="396239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(u</a:t>
                      </a:r>
                      <a:r>
                        <a:rPr sz="1000" b="1" spc="-7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kn)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BD4B47"/>
                      </a:solidFill>
                      <a:prstDash val="solid"/>
                    </a:lnL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Plan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201</a:t>
                      </a:r>
                      <a:r>
                        <a:rPr lang="hr-HR" sz="10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0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9524">
                      <a:solidFill>
                        <a:srgbClr val="BD4B47"/>
                      </a:solidFill>
                      <a:prstDash val="solid"/>
                    </a:lnT>
                    <a:lnB w="9524" cap="flat" cmpd="sng" algn="ctr">
                      <a:solidFill>
                        <a:srgbClr val="BD4B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 marL="291465" marR="269875" indent="-336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Izmjene</a:t>
                      </a:r>
                      <a:r>
                        <a:rPr sz="1000" b="1" spc="-8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 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dopune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9524">
                      <a:solidFill>
                        <a:srgbClr val="BD4B47"/>
                      </a:solidFill>
                      <a:prstDash val="solid"/>
                    </a:lnT>
                    <a:lnB w="9524" cap="flat" cmpd="sng" algn="ctr">
                      <a:solidFill>
                        <a:srgbClr val="BD4B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Indeks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4">
                      <a:solidFill>
                        <a:srgbClr val="BD4B47"/>
                      </a:solidFill>
                      <a:prstDash val="solid"/>
                    </a:lnR>
                    <a:lnT w="9524">
                      <a:solidFill>
                        <a:srgbClr val="BD4B47"/>
                      </a:solidFill>
                      <a:prstDash val="solid"/>
                    </a:lnT>
                    <a:lnB w="9524" cap="flat" cmpd="sng" algn="ctr">
                      <a:solidFill>
                        <a:srgbClr val="BD4B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3"/>
                    </a:solidFill>
                  </a:tcPr>
                </a:tc>
              </a:tr>
              <a:tr h="26212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3 RASHODI</a:t>
                      </a:r>
                      <a:r>
                        <a:rPr sz="800" b="1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POSLOVANJA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BD4B47"/>
                      </a:solidFill>
                      <a:prstDash val="solid"/>
                    </a:lnL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738.532.938,47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762.705.864,34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103,27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9524">
                      <a:solidFill>
                        <a:srgbClr val="BD4B47"/>
                      </a:solidFill>
                      <a:prstDash val="solid"/>
                    </a:lnR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</a:tr>
              <a:tr h="26212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31 RASHODI</a:t>
                      </a:r>
                      <a:r>
                        <a:rPr sz="800" spc="-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ZA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ZAPOSLENE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BD4B47"/>
                      </a:solidFill>
                      <a:prstDash val="solid"/>
                    </a:lnL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350.727.560,25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361.005.592,71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102,93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9524">
                      <a:solidFill>
                        <a:srgbClr val="BD4B47"/>
                      </a:solidFill>
                      <a:prstDash val="solid"/>
                    </a:lnR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</a:tr>
              <a:tr h="26212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32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MATERIJALNI</a:t>
                      </a:r>
                      <a:r>
                        <a:rPr sz="8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RASHODI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BD4B47"/>
                      </a:solidFill>
                      <a:prstDash val="solid"/>
                    </a:lnL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326.141.639,79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335.374.105,60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102,83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9524">
                      <a:solidFill>
                        <a:srgbClr val="BD4B47"/>
                      </a:solidFill>
                      <a:prstDash val="solid"/>
                    </a:lnR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</a:tr>
              <a:tr h="26212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34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FINANCIJSKI</a:t>
                      </a:r>
                      <a:r>
                        <a:rPr sz="8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RASHODI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BD4B47"/>
                      </a:solidFill>
                      <a:prstDash val="solid"/>
                    </a:lnL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1.356.807,87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1.128.657,51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94,46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9524">
                      <a:solidFill>
                        <a:srgbClr val="BD4B47"/>
                      </a:solidFill>
                      <a:prstDash val="solid"/>
                    </a:lnR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</a:tr>
              <a:tr h="26212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35</a:t>
                      </a:r>
                      <a:r>
                        <a:rPr sz="8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SUBVENCIJE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BD4B47"/>
                      </a:solidFill>
                      <a:prstDash val="solid"/>
                    </a:lnL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3.036.000,00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3.588.200,00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118,19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9524">
                      <a:solidFill>
                        <a:srgbClr val="BD4B47"/>
                      </a:solidFill>
                      <a:prstDash val="solid"/>
                    </a:lnR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L="219075" marR="241935" indent="-1327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36</a:t>
                      </a:r>
                      <a:r>
                        <a:rPr sz="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POMOĆI</a:t>
                      </a:r>
                      <a:r>
                        <a:rPr sz="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DANE</a:t>
                      </a:r>
                      <a:r>
                        <a:rPr sz="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INOZ.</a:t>
                      </a:r>
                      <a:r>
                        <a:rPr sz="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UNUTAR  OPĆEG</a:t>
                      </a:r>
                      <a:r>
                        <a:rPr sz="8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PRORAČUNA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BD4B47"/>
                      </a:solidFill>
                      <a:prstDash val="solid"/>
                    </a:lnL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27.607.398,06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30.887.905,19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111,88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9524">
                      <a:solidFill>
                        <a:srgbClr val="BD4B47"/>
                      </a:solidFill>
                      <a:prstDash val="solid"/>
                    </a:lnR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L="197485" marR="125095" indent="-1117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37</a:t>
                      </a:r>
                      <a:r>
                        <a:rPr sz="8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NAKNADE</a:t>
                      </a:r>
                      <a:r>
                        <a:rPr sz="8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GRAĐANA</a:t>
                      </a:r>
                      <a:r>
                        <a:rPr sz="8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KUĆANSTAVA 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OD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OSIG.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I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DRUGE</a:t>
                      </a:r>
                      <a:r>
                        <a:rPr sz="800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NAKNADE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BD4B47"/>
                      </a:solidFill>
                      <a:prstDash val="solid"/>
                    </a:lnL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16.678.432,70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15.705.682,86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94,17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9524">
                      <a:solidFill>
                        <a:srgbClr val="BD4B47"/>
                      </a:solidFill>
                      <a:prstDash val="solid"/>
                    </a:lnR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</a:tr>
              <a:tr h="26212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38</a:t>
                      </a:r>
                      <a:r>
                        <a:rPr sz="8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OSTALI</a:t>
                      </a:r>
                      <a:r>
                        <a:rPr sz="8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RASHODI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BD4B47"/>
                      </a:solidFill>
                      <a:prstDash val="solid"/>
                    </a:lnL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12.985.099,80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BD4B47"/>
                      </a:solidFill>
                      <a:prstDash val="solid"/>
                    </a:lnT>
                    <a:lnB w="9524" cap="flat" cmpd="sng" algn="ctr">
                      <a:solidFill>
                        <a:srgbClr val="BD4B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14.862.360,47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>
                      <a:solidFill>
                        <a:srgbClr val="BD4B47"/>
                      </a:solidFill>
                      <a:prstDash val="solid"/>
                    </a:lnT>
                    <a:lnB w="9524" cap="flat" cmpd="sng" algn="ctr">
                      <a:solidFill>
                        <a:srgbClr val="BD4B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114,46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9524">
                      <a:solidFill>
                        <a:srgbClr val="BD4B47"/>
                      </a:solidFill>
                      <a:prstDash val="solid"/>
                    </a:lnR>
                    <a:lnT w="9524">
                      <a:solidFill>
                        <a:srgbClr val="BD4B47"/>
                      </a:solidFill>
                      <a:prstDash val="solid"/>
                    </a:lnT>
                    <a:lnB w="9524" cap="flat" cmpd="sng" algn="ctr">
                      <a:solidFill>
                        <a:srgbClr val="BD4B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2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8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RASHODI</a:t>
                      </a:r>
                      <a:r>
                        <a:rPr sz="8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ZA</a:t>
                      </a:r>
                      <a:r>
                        <a:rPr sz="8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NAB.</a:t>
                      </a:r>
                      <a:r>
                        <a:rPr sz="8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NEFIN.</a:t>
                      </a:r>
                      <a:r>
                        <a:rPr sz="8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IMOVINE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BD4B47"/>
                      </a:solidFill>
                      <a:prstDash val="solid"/>
                    </a:lnL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154.542.761,53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 cap="flat" cmpd="sng" algn="ctr">
                      <a:solidFill>
                        <a:srgbClr val="BD4B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rgbClr val="BD4B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130.229.835,66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 cap="flat" cmpd="sng" algn="ctr">
                      <a:solidFill>
                        <a:srgbClr val="BD4B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rgbClr val="BD4B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84,27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9524">
                      <a:solidFill>
                        <a:srgbClr val="BD4B47"/>
                      </a:solidFill>
                      <a:prstDash val="solid"/>
                    </a:lnR>
                    <a:lnT w="9524" cap="flat" cmpd="sng" algn="ctr">
                      <a:solidFill>
                        <a:srgbClr val="BD4B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rgbClr val="BD4B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L="153670" marR="174625" indent="-673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5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IZDACI ZA 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FIN. IMOVINU I</a:t>
                      </a:r>
                      <a:r>
                        <a:rPr sz="800" b="1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5" dirty="0">
                          <a:latin typeface="Calibri"/>
                          <a:cs typeface="Calibri"/>
                        </a:rPr>
                        <a:t>OTPLATU  </a:t>
                      </a:r>
                      <a:r>
                        <a:rPr sz="800" b="1" dirty="0">
                          <a:latin typeface="Calibri"/>
                          <a:cs typeface="Calibri"/>
                        </a:rPr>
                        <a:t>ZAJMOVA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BD4B47"/>
                      </a:solidFill>
                      <a:prstDash val="solid"/>
                    </a:lnL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1.924.300,00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 cap="flat" cmpd="sng" algn="ctr">
                      <a:solidFill>
                        <a:srgbClr val="BD4B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rgbClr val="BD4B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1.664.300,00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 cap="flat" cmpd="sng" algn="ctr">
                      <a:solidFill>
                        <a:srgbClr val="BD4B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rgbClr val="BD4B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86,49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9524">
                      <a:solidFill>
                        <a:srgbClr val="BD4B47"/>
                      </a:solidFill>
                      <a:prstDash val="solid"/>
                    </a:lnR>
                    <a:lnT w="9524" cap="flat" cmpd="sng" algn="ctr">
                      <a:solidFill>
                        <a:srgbClr val="BD4B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rgbClr val="BD4B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6212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UKUPNO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BD4B47"/>
                      </a:solidFill>
                      <a:prstDash val="solid"/>
                    </a:lnL>
                    <a:lnT w="9524">
                      <a:solidFill>
                        <a:srgbClr val="BD4B47"/>
                      </a:solidFill>
                      <a:prstDash val="soli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895.000.000,00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 cap="flat" cmpd="sng" algn="ctr">
                      <a:solidFill>
                        <a:srgbClr val="BD4B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894.600.000,00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9524" cap="flat" cmpd="sng" algn="ctr">
                      <a:solidFill>
                        <a:srgbClr val="BD4B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114,46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9524">
                      <a:solidFill>
                        <a:srgbClr val="BD4B47"/>
                      </a:solidFill>
                      <a:prstDash val="solid"/>
                    </a:lnR>
                    <a:lnT w="9524" cap="flat" cmpd="sng" algn="ctr">
                      <a:solidFill>
                        <a:srgbClr val="BD4B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rgbClr val="BD4B47"/>
                      </a:solidFill>
                      <a:prstDash val="solid"/>
                    </a:lnB>
                    <a:solidFill>
                      <a:srgbClr val="E6B8B7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7063617" y="5640323"/>
            <a:ext cx="2607945" cy="0"/>
          </a:xfrm>
          <a:custGeom>
            <a:avLst/>
            <a:gdLst/>
            <a:ahLst/>
            <a:cxnLst/>
            <a:rect l="l" t="t" r="r" b="b"/>
            <a:pathLst>
              <a:path w="2607945">
                <a:moveTo>
                  <a:pt x="0" y="0"/>
                </a:moveTo>
                <a:lnTo>
                  <a:pt x="260756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63745" y="5640323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>
                <a:moveTo>
                  <a:pt x="0" y="0"/>
                </a:moveTo>
                <a:lnTo>
                  <a:pt x="21488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72077" y="564032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63617" y="5228844"/>
            <a:ext cx="2607945" cy="0"/>
          </a:xfrm>
          <a:custGeom>
            <a:avLst/>
            <a:gdLst/>
            <a:ahLst/>
            <a:cxnLst/>
            <a:rect l="l" t="t" r="r" b="b"/>
            <a:pathLst>
              <a:path w="2607945">
                <a:moveTo>
                  <a:pt x="0" y="0"/>
                </a:moveTo>
                <a:lnTo>
                  <a:pt x="260756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63745" y="5228844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>
                <a:moveTo>
                  <a:pt x="0" y="0"/>
                </a:moveTo>
                <a:lnTo>
                  <a:pt x="21488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72077" y="522884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63617" y="4818888"/>
            <a:ext cx="2607945" cy="0"/>
          </a:xfrm>
          <a:custGeom>
            <a:avLst/>
            <a:gdLst/>
            <a:ahLst/>
            <a:cxnLst/>
            <a:rect l="l" t="t" r="r" b="b"/>
            <a:pathLst>
              <a:path w="2607945">
                <a:moveTo>
                  <a:pt x="0" y="0"/>
                </a:moveTo>
                <a:lnTo>
                  <a:pt x="260756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63745" y="4818888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>
                <a:moveTo>
                  <a:pt x="0" y="0"/>
                </a:moveTo>
                <a:lnTo>
                  <a:pt x="21488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72077" y="4818888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63617" y="4408932"/>
            <a:ext cx="2607945" cy="0"/>
          </a:xfrm>
          <a:custGeom>
            <a:avLst/>
            <a:gdLst/>
            <a:ahLst/>
            <a:cxnLst/>
            <a:rect l="l" t="t" r="r" b="b"/>
            <a:pathLst>
              <a:path w="2607945">
                <a:moveTo>
                  <a:pt x="0" y="0"/>
                </a:moveTo>
                <a:lnTo>
                  <a:pt x="260756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63745" y="4408932"/>
            <a:ext cx="358140" cy="0"/>
          </a:xfrm>
          <a:custGeom>
            <a:avLst/>
            <a:gdLst/>
            <a:ahLst/>
            <a:cxnLst/>
            <a:rect l="l" t="t" r="r" b="b"/>
            <a:pathLst>
              <a:path w="358140">
                <a:moveTo>
                  <a:pt x="0" y="0"/>
                </a:moveTo>
                <a:lnTo>
                  <a:pt x="35813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172077" y="4408932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4993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63617" y="3998976"/>
            <a:ext cx="2607945" cy="0"/>
          </a:xfrm>
          <a:custGeom>
            <a:avLst/>
            <a:gdLst/>
            <a:ahLst/>
            <a:cxnLst/>
            <a:rect l="l" t="t" r="r" b="b"/>
            <a:pathLst>
              <a:path w="2607945">
                <a:moveTo>
                  <a:pt x="0" y="0"/>
                </a:moveTo>
                <a:lnTo>
                  <a:pt x="260756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63745" y="3998976"/>
            <a:ext cx="358140" cy="0"/>
          </a:xfrm>
          <a:custGeom>
            <a:avLst/>
            <a:gdLst/>
            <a:ahLst/>
            <a:cxnLst/>
            <a:rect l="l" t="t" r="r" b="b"/>
            <a:pathLst>
              <a:path w="358140">
                <a:moveTo>
                  <a:pt x="0" y="0"/>
                </a:moveTo>
                <a:lnTo>
                  <a:pt x="35813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72077" y="3998976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4993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63617" y="3587495"/>
            <a:ext cx="2607945" cy="0"/>
          </a:xfrm>
          <a:custGeom>
            <a:avLst/>
            <a:gdLst/>
            <a:ahLst/>
            <a:cxnLst/>
            <a:rect l="l" t="t" r="r" b="b"/>
            <a:pathLst>
              <a:path w="2607945">
                <a:moveTo>
                  <a:pt x="0" y="0"/>
                </a:moveTo>
                <a:lnTo>
                  <a:pt x="260756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63745" y="3587495"/>
            <a:ext cx="358140" cy="0"/>
          </a:xfrm>
          <a:custGeom>
            <a:avLst/>
            <a:gdLst/>
            <a:ahLst/>
            <a:cxnLst/>
            <a:rect l="l" t="t" r="r" b="b"/>
            <a:pathLst>
              <a:path w="358140">
                <a:moveTo>
                  <a:pt x="0" y="0"/>
                </a:moveTo>
                <a:lnTo>
                  <a:pt x="35813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172077" y="3587495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4993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172077" y="3177539"/>
            <a:ext cx="3499485" cy="0"/>
          </a:xfrm>
          <a:custGeom>
            <a:avLst/>
            <a:gdLst/>
            <a:ahLst/>
            <a:cxnLst/>
            <a:rect l="l" t="t" r="r" b="b"/>
            <a:pathLst>
              <a:path w="3499484">
                <a:moveTo>
                  <a:pt x="0" y="0"/>
                </a:moveTo>
                <a:lnTo>
                  <a:pt x="349910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172077" y="2767583"/>
            <a:ext cx="3499485" cy="0"/>
          </a:xfrm>
          <a:custGeom>
            <a:avLst/>
            <a:gdLst/>
            <a:ahLst/>
            <a:cxnLst/>
            <a:rect l="l" t="t" r="r" b="b"/>
            <a:pathLst>
              <a:path w="3499484">
                <a:moveTo>
                  <a:pt x="0" y="0"/>
                </a:moveTo>
                <a:lnTo>
                  <a:pt x="349910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78757" y="4724400"/>
            <a:ext cx="143510" cy="1325880"/>
          </a:xfrm>
          <a:custGeom>
            <a:avLst/>
            <a:gdLst/>
            <a:ahLst/>
            <a:cxnLst/>
            <a:rect l="l" t="t" r="r" b="b"/>
            <a:pathLst>
              <a:path w="143510" h="1325879">
                <a:moveTo>
                  <a:pt x="143255" y="1325879"/>
                </a:moveTo>
                <a:lnTo>
                  <a:pt x="143255" y="0"/>
                </a:lnTo>
                <a:lnTo>
                  <a:pt x="0" y="0"/>
                </a:lnTo>
                <a:lnTo>
                  <a:pt x="0" y="1325879"/>
                </a:lnTo>
                <a:lnTo>
                  <a:pt x="143255" y="1325879"/>
                </a:lnTo>
                <a:close/>
              </a:path>
            </a:pathLst>
          </a:custGeom>
          <a:solidFill>
            <a:srgbClr val="E6B8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78629" y="4613147"/>
            <a:ext cx="143510" cy="1437640"/>
          </a:xfrm>
          <a:custGeom>
            <a:avLst/>
            <a:gdLst/>
            <a:ahLst/>
            <a:cxnLst/>
            <a:rect l="l" t="t" r="r" b="b"/>
            <a:pathLst>
              <a:path w="143509" h="1437639">
                <a:moveTo>
                  <a:pt x="143255" y="1437131"/>
                </a:moveTo>
                <a:lnTo>
                  <a:pt x="143255" y="0"/>
                </a:lnTo>
                <a:lnTo>
                  <a:pt x="0" y="0"/>
                </a:lnTo>
                <a:lnTo>
                  <a:pt x="0" y="1437131"/>
                </a:lnTo>
                <a:lnTo>
                  <a:pt x="143255" y="1437131"/>
                </a:lnTo>
                <a:close/>
              </a:path>
            </a:pathLst>
          </a:custGeom>
          <a:solidFill>
            <a:srgbClr val="E6B8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78502" y="6045707"/>
            <a:ext cx="143510" cy="0"/>
          </a:xfrm>
          <a:custGeom>
            <a:avLst/>
            <a:gdLst/>
            <a:ahLst/>
            <a:cxnLst/>
            <a:rect l="l" t="t" r="r" b="b"/>
            <a:pathLst>
              <a:path w="143509">
                <a:moveTo>
                  <a:pt x="0" y="0"/>
                </a:moveTo>
                <a:lnTo>
                  <a:pt x="143255" y="0"/>
                </a:lnTo>
              </a:path>
            </a:pathLst>
          </a:custGeom>
          <a:ln w="9143">
            <a:solidFill>
              <a:srgbClr val="E6B8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778374" y="5942075"/>
            <a:ext cx="143510" cy="108585"/>
          </a:xfrm>
          <a:custGeom>
            <a:avLst/>
            <a:gdLst/>
            <a:ahLst/>
            <a:cxnLst/>
            <a:rect l="l" t="t" r="r" b="b"/>
            <a:pathLst>
              <a:path w="143509" h="108585">
                <a:moveTo>
                  <a:pt x="143255" y="108203"/>
                </a:moveTo>
                <a:lnTo>
                  <a:pt x="143255" y="0"/>
                </a:lnTo>
                <a:lnTo>
                  <a:pt x="0" y="0"/>
                </a:lnTo>
                <a:lnTo>
                  <a:pt x="0" y="108203"/>
                </a:lnTo>
                <a:lnTo>
                  <a:pt x="143255" y="108203"/>
                </a:lnTo>
                <a:close/>
              </a:path>
            </a:pathLst>
          </a:custGeom>
          <a:solidFill>
            <a:srgbClr val="E6B8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278245" y="5931407"/>
            <a:ext cx="143510" cy="119380"/>
          </a:xfrm>
          <a:custGeom>
            <a:avLst/>
            <a:gdLst/>
            <a:ahLst/>
            <a:cxnLst/>
            <a:rect l="l" t="t" r="r" b="b"/>
            <a:pathLst>
              <a:path w="143509" h="119379">
                <a:moveTo>
                  <a:pt x="143255" y="118871"/>
                </a:moveTo>
                <a:lnTo>
                  <a:pt x="143255" y="0"/>
                </a:lnTo>
                <a:lnTo>
                  <a:pt x="0" y="0"/>
                </a:lnTo>
                <a:lnTo>
                  <a:pt x="0" y="118871"/>
                </a:lnTo>
                <a:lnTo>
                  <a:pt x="143255" y="118871"/>
                </a:lnTo>
                <a:close/>
              </a:path>
            </a:pathLst>
          </a:custGeom>
          <a:solidFill>
            <a:srgbClr val="E6B8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78117" y="5922263"/>
            <a:ext cx="143510" cy="128270"/>
          </a:xfrm>
          <a:custGeom>
            <a:avLst/>
            <a:gdLst/>
            <a:ahLst/>
            <a:cxnLst/>
            <a:rect l="l" t="t" r="r" b="b"/>
            <a:pathLst>
              <a:path w="143509" h="128270">
                <a:moveTo>
                  <a:pt x="143255" y="128015"/>
                </a:moveTo>
                <a:lnTo>
                  <a:pt x="143255" y="0"/>
                </a:lnTo>
                <a:lnTo>
                  <a:pt x="0" y="0"/>
                </a:lnTo>
                <a:lnTo>
                  <a:pt x="0" y="128015"/>
                </a:lnTo>
                <a:lnTo>
                  <a:pt x="143255" y="128015"/>
                </a:lnTo>
                <a:close/>
              </a:path>
            </a:pathLst>
          </a:custGeom>
          <a:solidFill>
            <a:srgbClr val="E6B8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277989" y="5824727"/>
            <a:ext cx="143510" cy="226060"/>
          </a:xfrm>
          <a:custGeom>
            <a:avLst/>
            <a:gdLst/>
            <a:ahLst/>
            <a:cxnLst/>
            <a:rect l="l" t="t" r="r" b="b"/>
            <a:pathLst>
              <a:path w="143509" h="226060">
                <a:moveTo>
                  <a:pt x="143255" y="225551"/>
                </a:moveTo>
                <a:lnTo>
                  <a:pt x="143255" y="0"/>
                </a:lnTo>
                <a:lnTo>
                  <a:pt x="0" y="0"/>
                </a:lnTo>
                <a:lnTo>
                  <a:pt x="0" y="225551"/>
                </a:lnTo>
                <a:lnTo>
                  <a:pt x="143255" y="225551"/>
                </a:lnTo>
                <a:close/>
              </a:path>
            </a:pathLst>
          </a:custGeom>
          <a:solidFill>
            <a:srgbClr val="E6B8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422013" y="3235451"/>
            <a:ext cx="142240" cy="2814955"/>
          </a:xfrm>
          <a:custGeom>
            <a:avLst/>
            <a:gdLst/>
            <a:ahLst/>
            <a:cxnLst/>
            <a:rect l="l" t="t" r="r" b="b"/>
            <a:pathLst>
              <a:path w="142240" h="2814954">
                <a:moveTo>
                  <a:pt x="141731" y="2814827"/>
                </a:moveTo>
                <a:lnTo>
                  <a:pt x="141731" y="0"/>
                </a:lnTo>
                <a:lnTo>
                  <a:pt x="0" y="0"/>
                </a:lnTo>
                <a:lnTo>
                  <a:pt x="0" y="2814827"/>
                </a:lnTo>
                <a:lnTo>
                  <a:pt x="141731" y="2814827"/>
                </a:lnTo>
                <a:close/>
              </a:path>
            </a:pathLst>
          </a:custGeom>
          <a:solidFill>
            <a:srgbClr val="BF4F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921886" y="3331464"/>
            <a:ext cx="142240" cy="2719070"/>
          </a:xfrm>
          <a:custGeom>
            <a:avLst/>
            <a:gdLst/>
            <a:ahLst/>
            <a:cxnLst/>
            <a:rect l="l" t="t" r="r" b="b"/>
            <a:pathLst>
              <a:path w="142240" h="2719070">
                <a:moveTo>
                  <a:pt x="141731" y="2718815"/>
                </a:moveTo>
                <a:lnTo>
                  <a:pt x="141731" y="0"/>
                </a:lnTo>
                <a:lnTo>
                  <a:pt x="0" y="0"/>
                </a:lnTo>
                <a:lnTo>
                  <a:pt x="0" y="2718815"/>
                </a:lnTo>
                <a:lnTo>
                  <a:pt x="141731" y="2718815"/>
                </a:lnTo>
                <a:close/>
              </a:path>
            </a:pathLst>
          </a:custGeom>
          <a:solidFill>
            <a:srgbClr val="BF4F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421757" y="6044945"/>
            <a:ext cx="142240" cy="0"/>
          </a:xfrm>
          <a:custGeom>
            <a:avLst/>
            <a:gdLst/>
            <a:ahLst/>
            <a:cxnLst/>
            <a:rect l="l" t="t" r="r" b="b"/>
            <a:pathLst>
              <a:path w="142240">
                <a:moveTo>
                  <a:pt x="0" y="0"/>
                </a:moveTo>
                <a:lnTo>
                  <a:pt x="141731" y="0"/>
                </a:lnTo>
              </a:path>
            </a:pathLst>
          </a:custGeom>
          <a:ln w="10667">
            <a:solidFill>
              <a:srgbClr val="BF4F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921629" y="5942075"/>
            <a:ext cx="142240" cy="108585"/>
          </a:xfrm>
          <a:custGeom>
            <a:avLst/>
            <a:gdLst/>
            <a:ahLst/>
            <a:cxnLst/>
            <a:rect l="l" t="t" r="r" b="b"/>
            <a:pathLst>
              <a:path w="142240" h="108585">
                <a:moveTo>
                  <a:pt x="141731" y="108203"/>
                </a:moveTo>
                <a:lnTo>
                  <a:pt x="141731" y="0"/>
                </a:lnTo>
                <a:lnTo>
                  <a:pt x="0" y="0"/>
                </a:lnTo>
                <a:lnTo>
                  <a:pt x="0" y="108203"/>
                </a:lnTo>
                <a:lnTo>
                  <a:pt x="141731" y="108203"/>
                </a:lnTo>
                <a:close/>
              </a:path>
            </a:pathLst>
          </a:custGeom>
          <a:solidFill>
            <a:srgbClr val="BF4F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421502" y="5934455"/>
            <a:ext cx="142240" cy="116205"/>
          </a:xfrm>
          <a:custGeom>
            <a:avLst/>
            <a:gdLst/>
            <a:ahLst/>
            <a:cxnLst/>
            <a:rect l="l" t="t" r="r" b="b"/>
            <a:pathLst>
              <a:path w="142240" h="116204">
                <a:moveTo>
                  <a:pt x="141731" y="115823"/>
                </a:moveTo>
                <a:lnTo>
                  <a:pt x="141731" y="0"/>
                </a:lnTo>
                <a:lnTo>
                  <a:pt x="0" y="0"/>
                </a:lnTo>
                <a:lnTo>
                  <a:pt x="0" y="115823"/>
                </a:lnTo>
                <a:lnTo>
                  <a:pt x="141731" y="115823"/>
                </a:lnTo>
                <a:close/>
              </a:path>
            </a:pathLst>
          </a:custGeom>
          <a:solidFill>
            <a:srgbClr val="BF4F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921374" y="5920739"/>
            <a:ext cx="142240" cy="129539"/>
          </a:xfrm>
          <a:custGeom>
            <a:avLst/>
            <a:gdLst/>
            <a:ahLst/>
            <a:cxnLst/>
            <a:rect l="l" t="t" r="r" b="b"/>
            <a:pathLst>
              <a:path w="142240" h="129539">
                <a:moveTo>
                  <a:pt x="141731" y="129539"/>
                </a:moveTo>
                <a:lnTo>
                  <a:pt x="141731" y="0"/>
                </a:lnTo>
                <a:lnTo>
                  <a:pt x="0" y="0"/>
                </a:lnTo>
                <a:lnTo>
                  <a:pt x="0" y="129539"/>
                </a:lnTo>
                <a:lnTo>
                  <a:pt x="141731" y="129539"/>
                </a:lnTo>
                <a:close/>
              </a:path>
            </a:pathLst>
          </a:custGeom>
          <a:solidFill>
            <a:srgbClr val="BF4F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421245" y="5826251"/>
            <a:ext cx="143510" cy="224154"/>
          </a:xfrm>
          <a:custGeom>
            <a:avLst/>
            <a:gdLst/>
            <a:ahLst/>
            <a:cxnLst/>
            <a:rect l="l" t="t" r="r" b="b"/>
            <a:pathLst>
              <a:path w="143509" h="224154">
                <a:moveTo>
                  <a:pt x="143255" y="224027"/>
                </a:moveTo>
                <a:lnTo>
                  <a:pt x="143255" y="0"/>
                </a:lnTo>
                <a:lnTo>
                  <a:pt x="0" y="0"/>
                </a:lnTo>
                <a:lnTo>
                  <a:pt x="0" y="224027"/>
                </a:lnTo>
                <a:lnTo>
                  <a:pt x="143255" y="224027"/>
                </a:lnTo>
                <a:close/>
              </a:path>
            </a:pathLst>
          </a:custGeom>
          <a:solidFill>
            <a:srgbClr val="BF4F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172077" y="2767583"/>
            <a:ext cx="0" cy="3324225"/>
          </a:xfrm>
          <a:custGeom>
            <a:avLst/>
            <a:gdLst/>
            <a:ahLst/>
            <a:cxnLst/>
            <a:rect l="l" t="t" r="r" b="b"/>
            <a:pathLst>
              <a:path h="3324225">
                <a:moveTo>
                  <a:pt x="0" y="0"/>
                </a:moveTo>
                <a:lnTo>
                  <a:pt x="0" y="3323843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130930" y="605027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130930" y="56403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130930" y="52288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130930" y="481888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130930" y="440893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130930" y="399897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130930" y="358749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130930" y="317753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130930" y="276758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72077" y="6050279"/>
            <a:ext cx="3499485" cy="0"/>
          </a:xfrm>
          <a:custGeom>
            <a:avLst/>
            <a:gdLst/>
            <a:ahLst/>
            <a:cxnLst/>
            <a:rect l="l" t="t" r="r" b="b"/>
            <a:pathLst>
              <a:path w="3499484">
                <a:moveTo>
                  <a:pt x="0" y="0"/>
                </a:moveTo>
                <a:lnTo>
                  <a:pt x="349910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667378" y="6070853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41147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167250" y="6070853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41147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67121" y="6070853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41147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66993" y="6070853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41147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66865" y="6070853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41147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166738" y="6070853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41147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666609" y="6070853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41147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5976503" y="5959853"/>
            <a:ext cx="895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912495" y="5548373"/>
            <a:ext cx="15367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5</a:t>
            </a:r>
            <a:r>
              <a:rPr sz="1000" b="1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848487" y="5138418"/>
            <a:ext cx="2197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1</a:t>
            </a:r>
            <a:r>
              <a:rPr sz="1000" b="1" spc="0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848487" y="4728461"/>
            <a:ext cx="2197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1</a:t>
            </a:r>
            <a:r>
              <a:rPr sz="1000" b="1" spc="0" dirty="0">
                <a:latin typeface="Calibri"/>
                <a:cs typeface="Calibri"/>
              </a:rPr>
              <a:t>5</a:t>
            </a:r>
            <a:r>
              <a:rPr sz="1000" b="1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848487" y="4316982"/>
            <a:ext cx="2197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2</a:t>
            </a:r>
            <a:r>
              <a:rPr sz="1000" b="1" spc="0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848487" y="3907026"/>
            <a:ext cx="2197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2</a:t>
            </a:r>
            <a:r>
              <a:rPr sz="1000" b="1" spc="0" dirty="0">
                <a:latin typeface="Calibri"/>
                <a:cs typeface="Calibri"/>
              </a:rPr>
              <a:t>5</a:t>
            </a:r>
            <a:r>
              <a:rPr sz="1000" b="1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848487" y="3497070"/>
            <a:ext cx="2197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3</a:t>
            </a:r>
            <a:r>
              <a:rPr sz="1000" b="1" spc="0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848487" y="3085590"/>
            <a:ext cx="2197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3</a:t>
            </a:r>
            <a:r>
              <a:rPr sz="1000" b="1" spc="0" dirty="0">
                <a:latin typeface="Calibri"/>
                <a:cs typeface="Calibri"/>
              </a:rPr>
              <a:t>5</a:t>
            </a:r>
            <a:r>
              <a:rPr sz="1000" b="1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848487" y="2675634"/>
            <a:ext cx="21971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4</a:t>
            </a:r>
            <a:r>
              <a:rPr sz="1000" b="1" spc="0" dirty="0">
                <a:latin typeface="Calibri"/>
                <a:cs typeface="Calibri"/>
              </a:rPr>
              <a:t>0</a:t>
            </a:r>
            <a:r>
              <a:rPr sz="1000" b="1" spc="-5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343787" y="6124445"/>
            <a:ext cx="15367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3</a:t>
            </a:r>
            <a:r>
              <a:rPr sz="1000" b="1" spc="-5" dirty="0">
                <a:latin typeface="Calibri"/>
                <a:cs typeface="Calibri"/>
              </a:rPr>
              <a:t>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844879" y="6124445"/>
            <a:ext cx="15367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3</a:t>
            </a:r>
            <a:r>
              <a:rPr sz="1000" b="1" spc="-5" dirty="0">
                <a:latin typeface="Calibri"/>
                <a:cs typeface="Calibri"/>
              </a:rPr>
              <a:t>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9344793" y="6124445"/>
            <a:ext cx="15367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Calibri"/>
                <a:cs typeface="Calibri"/>
              </a:rPr>
              <a:t>3</a:t>
            </a:r>
            <a:r>
              <a:rPr sz="1000" b="1" spc="-5" dirty="0">
                <a:latin typeface="Calibri"/>
                <a:cs typeface="Calibri"/>
              </a:rPr>
              <a:t>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6822826" y="645261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199"/>
                </a:lnTo>
                <a:lnTo>
                  <a:pt x="76199" y="76199"/>
                </a:lnTo>
                <a:lnTo>
                  <a:pt x="76199" y="0"/>
                </a:lnTo>
                <a:lnTo>
                  <a:pt x="0" y="0"/>
                </a:lnTo>
                <a:close/>
              </a:path>
            </a:pathLst>
          </a:custGeom>
          <a:solidFill>
            <a:srgbClr val="E6B8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845224" y="6124445"/>
            <a:ext cx="704850" cy="45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3180" algn="ctr">
              <a:lnSpc>
                <a:spcPct val="100000"/>
              </a:lnSpc>
              <a:tabLst>
                <a:tab pos="499745" algn="l"/>
              </a:tabLst>
            </a:pPr>
            <a:r>
              <a:rPr sz="1000" b="1" spc="-10" dirty="0">
                <a:latin typeface="Calibri"/>
                <a:cs typeface="Calibri"/>
              </a:rPr>
              <a:t>3</a:t>
            </a:r>
            <a:r>
              <a:rPr sz="1000" b="1" spc="-5" dirty="0">
                <a:latin typeface="Calibri"/>
                <a:cs typeface="Calibri"/>
              </a:rPr>
              <a:t>2</a:t>
            </a:r>
            <a:r>
              <a:rPr sz="1000" b="1" dirty="0">
                <a:latin typeface="Calibri"/>
                <a:cs typeface="Calibri"/>
              </a:rPr>
              <a:t>	</a:t>
            </a:r>
            <a:r>
              <a:rPr sz="1000" b="1" spc="-10" dirty="0">
                <a:latin typeface="Calibri"/>
                <a:cs typeface="Calibri"/>
              </a:rPr>
              <a:t>3</a:t>
            </a:r>
            <a:r>
              <a:rPr sz="1000" b="1" spc="-5" dirty="0">
                <a:latin typeface="Calibri"/>
                <a:cs typeface="Calibri"/>
              </a:rPr>
              <a:t>4</a:t>
            </a:r>
            <a:endParaRPr sz="1000" dirty="0">
              <a:latin typeface="Calibri"/>
              <a:cs typeface="Calibri"/>
            </a:endParaRPr>
          </a:p>
          <a:p>
            <a:pPr marL="74295" algn="ctr">
              <a:lnSpc>
                <a:spcPct val="100000"/>
              </a:lnSpc>
              <a:spcBef>
                <a:spcPts val="894"/>
              </a:spcBef>
            </a:pPr>
            <a:r>
              <a:rPr sz="1100" b="1" dirty="0">
                <a:latin typeface="Calibri"/>
                <a:cs typeface="Calibri"/>
              </a:rPr>
              <a:t>Plan</a:t>
            </a:r>
            <a:r>
              <a:rPr sz="1100" b="1" spc="-100" dirty="0">
                <a:latin typeface="Calibri"/>
                <a:cs typeface="Calibri"/>
              </a:rPr>
              <a:t> </a:t>
            </a:r>
            <a:r>
              <a:rPr sz="1100" b="1" spc="-5" dirty="0" smtClean="0">
                <a:latin typeface="Calibri"/>
                <a:cs typeface="Calibri"/>
              </a:rPr>
              <a:t>201</a:t>
            </a:r>
            <a:r>
              <a:rPr lang="hr-HR" sz="1100" b="1" spc="-5" dirty="0" smtClean="0">
                <a:latin typeface="Calibri"/>
                <a:cs typeface="Calibri"/>
              </a:rPr>
              <a:t>7</a:t>
            </a:r>
            <a:r>
              <a:rPr sz="1100" b="1" spc="-5" dirty="0" smtClean="0">
                <a:latin typeface="Calibri"/>
                <a:cs typeface="Calibri"/>
              </a:rPr>
              <a:t>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7708269" y="645261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199"/>
                </a:lnTo>
                <a:lnTo>
                  <a:pt x="76199" y="76199"/>
                </a:lnTo>
                <a:lnTo>
                  <a:pt x="76199" y="0"/>
                </a:lnTo>
                <a:lnTo>
                  <a:pt x="0" y="0"/>
                </a:lnTo>
                <a:close/>
              </a:path>
            </a:pathLst>
          </a:custGeom>
          <a:solidFill>
            <a:srgbClr val="BF4F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7805302" y="6124445"/>
            <a:ext cx="1026160" cy="45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069">
              <a:lnSpc>
                <a:spcPct val="100000"/>
              </a:lnSpc>
              <a:tabLst>
                <a:tab pos="551815" algn="l"/>
              </a:tabLst>
            </a:pPr>
            <a:r>
              <a:rPr sz="1000" b="1" spc="-5" dirty="0">
                <a:latin typeface="Calibri"/>
                <a:cs typeface="Calibri"/>
              </a:rPr>
              <a:t>35	36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1100" b="1" spc="-5" dirty="0">
                <a:latin typeface="Calibri"/>
                <a:cs typeface="Calibri"/>
              </a:rPr>
              <a:t>Izmjene 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6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dopune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032649" y="1798827"/>
            <a:ext cx="367030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3565" marR="5080" indent="-571500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Tablica 3</a:t>
            </a:r>
            <a:r>
              <a:rPr sz="1100" dirty="0">
                <a:latin typeface="Calibri"/>
                <a:cs typeface="Calibri"/>
              </a:rPr>
              <a:t>. </a:t>
            </a:r>
            <a:r>
              <a:rPr sz="1100" b="1" dirty="0">
                <a:latin typeface="Calibri"/>
                <a:cs typeface="Calibri"/>
              </a:rPr>
              <a:t>Plan </a:t>
            </a:r>
            <a:r>
              <a:rPr sz="1100" b="1" spc="-5" dirty="0">
                <a:latin typeface="Calibri"/>
                <a:cs typeface="Calibri"/>
              </a:rPr>
              <a:t>rashoda </a:t>
            </a:r>
            <a:r>
              <a:rPr sz="1100" b="1" dirty="0">
                <a:latin typeface="Calibri"/>
                <a:cs typeface="Calibri"/>
              </a:rPr>
              <a:t>i </a:t>
            </a:r>
            <a:r>
              <a:rPr sz="1100" b="1" spc="-5" dirty="0">
                <a:latin typeface="Calibri"/>
                <a:cs typeface="Calibri"/>
              </a:rPr>
              <a:t>izdataka </a:t>
            </a:r>
            <a:r>
              <a:rPr sz="1100" b="1" dirty="0">
                <a:latin typeface="Calibri"/>
                <a:cs typeface="Calibri"/>
              </a:rPr>
              <a:t>i Izmjena Proračuna</a:t>
            </a:r>
            <a:r>
              <a:rPr sz="1100" b="1" spc="-1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Zadarske  županije </a:t>
            </a:r>
            <a:r>
              <a:rPr sz="1100" b="1" dirty="0" err="1">
                <a:latin typeface="Calibri"/>
                <a:cs typeface="Calibri"/>
              </a:rPr>
              <a:t>za</a:t>
            </a:r>
            <a:r>
              <a:rPr sz="1100" b="1" dirty="0">
                <a:latin typeface="Calibri"/>
                <a:cs typeface="Calibri"/>
              </a:rPr>
              <a:t>  </a:t>
            </a:r>
            <a:r>
              <a:rPr sz="1100" b="1" dirty="0" smtClean="0">
                <a:latin typeface="Calibri"/>
                <a:cs typeface="Calibri"/>
              </a:rPr>
              <a:t>201</a:t>
            </a:r>
            <a:r>
              <a:rPr lang="hr-HR" sz="1100" b="1" dirty="0" smtClean="0">
                <a:latin typeface="Calibri"/>
                <a:cs typeface="Calibri"/>
              </a:rPr>
              <a:t>7</a:t>
            </a:r>
            <a:r>
              <a:rPr sz="1100" b="1" dirty="0" smtClean="0">
                <a:latin typeface="Calibri"/>
                <a:cs typeface="Calibri"/>
              </a:rPr>
              <a:t>.</a:t>
            </a:r>
            <a:r>
              <a:rPr sz="1100" b="1" spc="-90" dirty="0" smtClean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godinu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683381" y="1798827"/>
            <a:ext cx="3967479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8180" marR="5080" indent="-666115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Grafikon 3</a:t>
            </a:r>
            <a:r>
              <a:rPr sz="1100" dirty="0">
                <a:latin typeface="Calibri"/>
                <a:cs typeface="Calibri"/>
              </a:rPr>
              <a:t>. </a:t>
            </a:r>
            <a:r>
              <a:rPr sz="1100" b="1" dirty="0">
                <a:latin typeface="Calibri"/>
                <a:cs typeface="Calibri"/>
              </a:rPr>
              <a:t>Prikaz udjela pojedinih grupa </a:t>
            </a:r>
            <a:r>
              <a:rPr sz="1100" b="1" spc="-5" dirty="0">
                <a:latin typeface="Calibri"/>
                <a:cs typeface="Calibri"/>
              </a:rPr>
              <a:t>rashoda </a:t>
            </a:r>
            <a:r>
              <a:rPr sz="1100" b="1" dirty="0">
                <a:latin typeface="Calibri"/>
                <a:cs typeface="Calibri"/>
              </a:rPr>
              <a:t>poslovanja u  Izmjenama Proračuna </a:t>
            </a:r>
            <a:r>
              <a:rPr sz="1100" b="1" spc="-5" dirty="0">
                <a:latin typeface="Calibri"/>
                <a:cs typeface="Calibri"/>
              </a:rPr>
              <a:t>Zadarske županije </a:t>
            </a:r>
            <a:r>
              <a:rPr sz="1100" b="1" dirty="0" err="1">
                <a:latin typeface="Calibri"/>
                <a:cs typeface="Calibri"/>
              </a:rPr>
              <a:t>za</a:t>
            </a:r>
            <a:r>
              <a:rPr sz="1100" b="1" dirty="0">
                <a:latin typeface="Calibri"/>
                <a:cs typeface="Calibri"/>
              </a:rPr>
              <a:t> </a:t>
            </a:r>
            <a:r>
              <a:rPr sz="1100" b="1" dirty="0" smtClean="0">
                <a:latin typeface="Calibri"/>
                <a:cs typeface="Calibri"/>
              </a:rPr>
              <a:t>201</a:t>
            </a:r>
            <a:r>
              <a:rPr lang="hr-HR" sz="1100" b="1" dirty="0" smtClean="0">
                <a:latin typeface="Calibri"/>
                <a:cs typeface="Calibri"/>
              </a:rPr>
              <a:t>7</a:t>
            </a:r>
            <a:r>
              <a:rPr sz="1100" b="1" dirty="0" smtClean="0">
                <a:latin typeface="Calibri"/>
                <a:cs typeface="Calibri"/>
              </a:rPr>
              <a:t>.</a:t>
            </a:r>
            <a:r>
              <a:rPr sz="1100" b="1" spc="-114" dirty="0" smtClean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godinu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376802" y="507491"/>
            <a:ext cx="1328420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Gabriola"/>
                <a:cs typeface="Gabriola"/>
              </a:rPr>
              <a:t>Zadarska</a:t>
            </a:r>
            <a:r>
              <a:rPr sz="1800" spc="-90" dirty="0">
                <a:solidFill>
                  <a:srgbClr val="001F5F"/>
                </a:solidFill>
                <a:latin typeface="Gabriola"/>
                <a:cs typeface="Gabriol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abriola"/>
                <a:cs typeface="Gabriola"/>
              </a:rPr>
              <a:t>županija</a:t>
            </a:r>
            <a:endParaRPr sz="1800">
              <a:latin typeface="Gabriola"/>
              <a:cs typeface="Gabriola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9203314" y="826008"/>
            <a:ext cx="501395" cy="6309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712851" y="2446527"/>
            <a:ext cx="469900" cy="187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latin typeface="Calibri"/>
                <a:cs typeface="Calibri"/>
              </a:rPr>
              <a:t>(</a:t>
            </a:r>
            <a:r>
              <a:rPr sz="1000" b="1" spc="-5" dirty="0">
                <a:latin typeface="Calibri"/>
                <a:cs typeface="Calibri"/>
              </a:rPr>
              <a:t>mil.</a:t>
            </a:r>
            <a:r>
              <a:rPr sz="1000" b="1" spc="-90" dirty="0">
                <a:latin typeface="Calibri"/>
                <a:cs typeface="Calibri"/>
              </a:rPr>
              <a:t> </a:t>
            </a:r>
            <a:r>
              <a:rPr sz="1000" b="1" dirty="0">
                <a:latin typeface="Calibri"/>
                <a:cs typeface="Calibri"/>
              </a:rPr>
              <a:t>kn</a:t>
            </a:r>
            <a:r>
              <a:rPr sz="1100" b="1" dirty="0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7" name="object 77"/>
          <p:cNvSpPr txBox="1">
            <a:spLocks noGrp="1"/>
          </p:cNvSpPr>
          <p:nvPr>
            <p:ph type="ftr" sz="quarter" idx="5"/>
          </p:nvPr>
        </p:nvSpPr>
        <p:spPr>
          <a:xfrm>
            <a:off x="852812" y="6938964"/>
            <a:ext cx="2568575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9"/>
              </a:lnSpc>
            </a:pPr>
            <a:r>
              <a:rPr b="1" spc="-10" dirty="0"/>
              <a:t>Upravni </a:t>
            </a:r>
            <a:r>
              <a:rPr b="1" spc="-5" dirty="0"/>
              <a:t>odjel za </a:t>
            </a:r>
            <a:r>
              <a:rPr b="1" spc="-10" dirty="0"/>
              <a:t>proračun </a:t>
            </a:r>
            <a:r>
              <a:rPr b="1" dirty="0"/>
              <a:t>i</a:t>
            </a:r>
            <a:r>
              <a:rPr b="1" spc="-190" dirty="0"/>
              <a:t> </a:t>
            </a:r>
            <a:r>
              <a:rPr b="1" spc="-5" dirty="0"/>
              <a:t>financije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644" y="731011"/>
            <a:ext cx="7033259" cy="615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300"/>
              </a:lnSpc>
            </a:pPr>
            <a:r>
              <a:rPr sz="2400" spc="-5" dirty="0"/>
              <a:t>Rashodi </a:t>
            </a:r>
            <a:r>
              <a:rPr sz="2400" spc="-15" dirty="0"/>
              <a:t>Proračuna Zadarske </a:t>
            </a:r>
            <a:r>
              <a:rPr sz="2400" spc="-5" dirty="0"/>
              <a:t>županije po </a:t>
            </a:r>
            <a:r>
              <a:rPr sz="2400" spc="-15" dirty="0"/>
              <a:t>organizacijskoj  </a:t>
            </a:r>
            <a:r>
              <a:rPr sz="2400" spc="-5" dirty="0"/>
              <a:t>klasifikaciji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011308" y="1795779"/>
            <a:ext cx="7845425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Calibri"/>
                <a:cs typeface="Calibri"/>
              </a:rPr>
              <a:t>Grafikon </a:t>
            </a:r>
            <a:r>
              <a:rPr sz="1400" b="1" spc="-5" dirty="0">
                <a:latin typeface="Calibri"/>
                <a:cs typeface="Calibri"/>
              </a:rPr>
              <a:t>4. </a:t>
            </a:r>
            <a:r>
              <a:rPr sz="1400" b="1" dirty="0">
                <a:latin typeface="Calibri"/>
                <a:cs typeface="Calibri"/>
              </a:rPr>
              <a:t>Rashodi Izmjena </a:t>
            </a:r>
            <a:r>
              <a:rPr sz="1400" b="1" spc="-5" dirty="0">
                <a:latin typeface="Calibri"/>
                <a:cs typeface="Calibri"/>
              </a:rPr>
              <a:t>Proračuna </a:t>
            </a:r>
            <a:r>
              <a:rPr sz="1400" b="1" spc="-10" dirty="0">
                <a:latin typeface="Calibri"/>
                <a:cs typeface="Calibri"/>
              </a:rPr>
              <a:t>Zadarske </a:t>
            </a:r>
            <a:r>
              <a:rPr sz="1400" b="1" spc="-5" dirty="0">
                <a:latin typeface="Calibri"/>
                <a:cs typeface="Calibri"/>
              </a:rPr>
              <a:t>županije </a:t>
            </a:r>
            <a:r>
              <a:rPr sz="1400" b="1" dirty="0">
                <a:latin typeface="Calibri"/>
                <a:cs typeface="Calibri"/>
              </a:rPr>
              <a:t>po </a:t>
            </a:r>
            <a:r>
              <a:rPr sz="1400" b="1" u="sng" spc="-10" dirty="0">
                <a:solidFill>
                  <a:srgbClr val="494429"/>
                </a:solidFill>
                <a:latin typeface="Calibri"/>
                <a:cs typeface="Calibri"/>
              </a:rPr>
              <a:t>organizacijskoj </a:t>
            </a:r>
            <a:r>
              <a:rPr sz="1400" b="1" u="sng" spc="-5" dirty="0">
                <a:solidFill>
                  <a:srgbClr val="494429"/>
                </a:solidFill>
                <a:latin typeface="Calibri"/>
                <a:cs typeface="Calibri"/>
              </a:rPr>
              <a:t>klasifikaciji </a:t>
            </a:r>
            <a:r>
              <a:rPr sz="1400" b="1" dirty="0">
                <a:latin typeface="Calibri"/>
                <a:cs typeface="Calibri"/>
              </a:rPr>
              <a:t>u milijunima</a:t>
            </a:r>
            <a:r>
              <a:rPr sz="1400" b="1" spc="21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kuna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76802" y="507491"/>
            <a:ext cx="1328420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Gabriola"/>
                <a:cs typeface="Gabriola"/>
              </a:rPr>
              <a:t>Zadarska</a:t>
            </a:r>
            <a:r>
              <a:rPr sz="1800" spc="-90" dirty="0">
                <a:solidFill>
                  <a:srgbClr val="001F5F"/>
                </a:solidFill>
                <a:latin typeface="Gabriola"/>
                <a:cs typeface="Gabriol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abriola"/>
                <a:cs typeface="Gabriola"/>
              </a:rPr>
              <a:t>županija</a:t>
            </a:r>
            <a:endParaRPr sz="1800">
              <a:latin typeface="Gabriola"/>
              <a:cs typeface="Gabriol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30162" y="844296"/>
            <a:ext cx="504443" cy="6339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50669" y="2407919"/>
            <a:ext cx="4688205" cy="4175760"/>
          </a:xfrm>
          <a:custGeom>
            <a:avLst/>
            <a:gdLst/>
            <a:ahLst/>
            <a:cxnLst/>
            <a:rect l="l" t="t" r="r" b="b"/>
            <a:pathLst>
              <a:path w="4688205" h="4175759">
                <a:moveTo>
                  <a:pt x="0" y="0"/>
                </a:moveTo>
                <a:lnTo>
                  <a:pt x="0" y="4175759"/>
                </a:lnTo>
                <a:lnTo>
                  <a:pt x="4687823" y="4175759"/>
                </a:lnTo>
                <a:lnTo>
                  <a:pt x="4687823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81150" y="6292595"/>
            <a:ext cx="0" cy="166370"/>
          </a:xfrm>
          <a:custGeom>
            <a:avLst/>
            <a:gdLst/>
            <a:ahLst/>
            <a:cxnLst/>
            <a:rect l="l" t="t" r="r" b="b"/>
            <a:pathLst>
              <a:path h="166370">
                <a:moveTo>
                  <a:pt x="0" y="0"/>
                </a:moveTo>
                <a:lnTo>
                  <a:pt x="0" y="166115"/>
                </a:lnTo>
              </a:path>
            </a:pathLst>
          </a:custGeom>
          <a:ln w="60959">
            <a:solidFill>
              <a:srgbClr val="4944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50669" y="5875019"/>
            <a:ext cx="311150" cy="166370"/>
          </a:xfrm>
          <a:custGeom>
            <a:avLst/>
            <a:gdLst/>
            <a:ahLst/>
            <a:cxnLst/>
            <a:rect l="l" t="t" r="r" b="b"/>
            <a:pathLst>
              <a:path w="311150" h="166370">
                <a:moveTo>
                  <a:pt x="310895" y="166115"/>
                </a:moveTo>
                <a:lnTo>
                  <a:pt x="310895" y="0"/>
                </a:lnTo>
                <a:lnTo>
                  <a:pt x="0" y="0"/>
                </a:lnTo>
                <a:lnTo>
                  <a:pt x="0" y="166115"/>
                </a:lnTo>
                <a:lnTo>
                  <a:pt x="310895" y="166115"/>
                </a:lnTo>
                <a:close/>
              </a:path>
            </a:pathLst>
          </a:custGeom>
          <a:solidFill>
            <a:srgbClr val="4944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77339" y="5455919"/>
            <a:ext cx="0" cy="167640"/>
          </a:xfrm>
          <a:custGeom>
            <a:avLst/>
            <a:gdLst/>
            <a:ahLst/>
            <a:cxnLst/>
            <a:rect l="l" t="t" r="r" b="b"/>
            <a:pathLst>
              <a:path h="167639">
                <a:moveTo>
                  <a:pt x="0" y="0"/>
                </a:moveTo>
                <a:lnTo>
                  <a:pt x="0" y="167639"/>
                </a:lnTo>
              </a:path>
            </a:pathLst>
          </a:custGeom>
          <a:ln w="53339">
            <a:solidFill>
              <a:srgbClr val="4944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78101" y="5038344"/>
            <a:ext cx="0" cy="167640"/>
          </a:xfrm>
          <a:custGeom>
            <a:avLst/>
            <a:gdLst/>
            <a:ahLst/>
            <a:cxnLst/>
            <a:rect l="l" t="t" r="r" b="b"/>
            <a:pathLst>
              <a:path h="167639">
                <a:moveTo>
                  <a:pt x="0" y="0"/>
                </a:moveTo>
                <a:lnTo>
                  <a:pt x="0" y="167639"/>
                </a:lnTo>
              </a:path>
            </a:pathLst>
          </a:custGeom>
          <a:ln w="54863">
            <a:solidFill>
              <a:srgbClr val="4944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50669" y="4620767"/>
            <a:ext cx="180340" cy="167640"/>
          </a:xfrm>
          <a:custGeom>
            <a:avLst/>
            <a:gdLst/>
            <a:ahLst/>
            <a:cxnLst/>
            <a:rect l="l" t="t" r="r" b="b"/>
            <a:pathLst>
              <a:path w="180339" h="167639">
                <a:moveTo>
                  <a:pt x="179831" y="167639"/>
                </a:moveTo>
                <a:lnTo>
                  <a:pt x="179831" y="0"/>
                </a:lnTo>
                <a:lnTo>
                  <a:pt x="0" y="0"/>
                </a:lnTo>
                <a:lnTo>
                  <a:pt x="0" y="167639"/>
                </a:lnTo>
                <a:lnTo>
                  <a:pt x="179831" y="167639"/>
                </a:lnTo>
                <a:close/>
              </a:path>
            </a:pathLst>
          </a:custGeom>
          <a:solidFill>
            <a:srgbClr val="4944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81150" y="4203191"/>
            <a:ext cx="0" cy="167640"/>
          </a:xfrm>
          <a:custGeom>
            <a:avLst/>
            <a:gdLst/>
            <a:ahLst/>
            <a:cxnLst/>
            <a:rect l="l" t="t" r="r" b="b"/>
            <a:pathLst>
              <a:path h="167639">
                <a:moveTo>
                  <a:pt x="0" y="0"/>
                </a:moveTo>
                <a:lnTo>
                  <a:pt x="0" y="167639"/>
                </a:lnTo>
              </a:path>
            </a:pathLst>
          </a:custGeom>
          <a:ln w="60959">
            <a:solidFill>
              <a:srgbClr val="4944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50669" y="3785615"/>
            <a:ext cx="4083050" cy="167640"/>
          </a:xfrm>
          <a:custGeom>
            <a:avLst/>
            <a:gdLst/>
            <a:ahLst/>
            <a:cxnLst/>
            <a:rect l="l" t="t" r="r" b="b"/>
            <a:pathLst>
              <a:path w="4083050" h="167639">
                <a:moveTo>
                  <a:pt x="4082795" y="167639"/>
                </a:moveTo>
                <a:lnTo>
                  <a:pt x="4082795" y="0"/>
                </a:lnTo>
                <a:lnTo>
                  <a:pt x="0" y="0"/>
                </a:lnTo>
                <a:lnTo>
                  <a:pt x="0" y="167639"/>
                </a:lnTo>
                <a:lnTo>
                  <a:pt x="4082795" y="167639"/>
                </a:lnTo>
                <a:close/>
              </a:path>
            </a:pathLst>
          </a:custGeom>
          <a:solidFill>
            <a:srgbClr val="4944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50669" y="3368039"/>
            <a:ext cx="882650" cy="167640"/>
          </a:xfrm>
          <a:custGeom>
            <a:avLst/>
            <a:gdLst/>
            <a:ahLst/>
            <a:cxnLst/>
            <a:rect l="l" t="t" r="r" b="b"/>
            <a:pathLst>
              <a:path w="882650" h="167639">
                <a:moveTo>
                  <a:pt x="882395" y="167639"/>
                </a:moveTo>
                <a:lnTo>
                  <a:pt x="882395" y="0"/>
                </a:lnTo>
                <a:lnTo>
                  <a:pt x="0" y="0"/>
                </a:lnTo>
                <a:lnTo>
                  <a:pt x="0" y="167639"/>
                </a:lnTo>
                <a:lnTo>
                  <a:pt x="882395" y="167639"/>
                </a:lnTo>
                <a:close/>
              </a:path>
            </a:pathLst>
          </a:custGeom>
          <a:solidFill>
            <a:srgbClr val="4944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50669" y="2950463"/>
            <a:ext cx="166370" cy="167640"/>
          </a:xfrm>
          <a:custGeom>
            <a:avLst/>
            <a:gdLst/>
            <a:ahLst/>
            <a:cxnLst/>
            <a:rect l="l" t="t" r="r" b="b"/>
            <a:pathLst>
              <a:path w="166370" h="167639">
                <a:moveTo>
                  <a:pt x="166115" y="167639"/>
                </a:moveTo>
                <a:lnTo>
                  <a:pt x="166115" y="0"/>
                </a:lnTo>
                <a:lnTo>
                  <a:pt x="0" y="0"/>
                </a:lnTo>
                <a:lnTo>
                  <a:pt x="0" y="167639"/>
                </a:lnTo>
                <a:lnTo>
                  <a:pt x="166115" y="167639"/>
                </a:lnTo>
                <a:close/>
              </a:path>
            </a:pathLst>
          </a:custGeom>
          <a:solidFill>
            <a:srgbClr val="4944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59051" y="2532888"/>
            <a:ext cx="0" cy="167640"/>
          </a:xfrm>
          <a:custGeom>
            <a:avLst/>
            <a:gdLst/>
            <a:ahLst/>
            <a:cxnLst/>
            <a:rect l="l" t="t" r="r" b="b"/>
            <a:pathLst>
              <a:path h="167639">
                <a:moveTo>
                  <a:pt x="0" y="0"/>
                </a:moveTo>
                <a:lnTo>
                  <a:pt x="0" y="167639"/>
                </a:lnTo>
              </a:path>
            </a:pathLst>
          </a:custGeom>
          <a:ln w="16763">
            <a:solidFill>
              <a:srgbClr val="4944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050669" y="2407919"/>
            <a:ext cx="0" cy="4175760"/>
          </a:xfrm>
          <a:custGeom>
            <a:avLst/>
            <a:gdLst/>
            <a:ahLst/>
            <a:cxnLst/>
            <a:rect l="l" t="t" r="r" b="b"/>
            <a:pathLst>
              <a:path h="4175759">
                <a:moveTo>
                  <a:pt x="0" y="0"/>
                </a:moveTo>
                <a:lnTo>
                  <a:pt x="0" y="4175759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01901" y="658367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01901" y="616610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01901" y="574852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001901" y="533095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001901" y="491337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01901" y="449580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01901" y="407822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001901" y="366064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001901" y="324307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001901" y="282549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01901" y="240791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143131" y="6262113"/>
            <a:ext cx="4095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1,04%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9" name="object 49"/>
          <p:cNvSpPr txBox="1">
            <a:spLocks noGrp="1"/>
          </p:cNvSpPr>
          <p:nvPr>
            <p:ph type="ftr" sz="quarter" idx="5"/>
          </p:nvPr>
        </p:nvSpPr>
        <p:spPr>
          <a:xfrm>
            <a:off x="852812" y="6938964"/>
            <a:ext cx="2568575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9"/>
              </a:lnSpc>
            </a:pPr>
            <a:r>
              <a:rPr b="1" spc="-10" dirty="0"/>
              <a:t>Upravni </a:t>
            </a:r>
            <a:r>
              <a:rPr b="1" spc="-5" dirty="0"/>
              <a:t>odjel za </a:t>
            </a:r>
            <a:r>
              <a:rPr b="1" spc="-10" dirty="0"/>
              <a:t>proračun </a:t>
            </a:r>
            <a:r>
              <a:rPr b="1" dirty="0"/>
              <a:t>i</a:t>
            </a:r>
            <a:r>
              <a:rPr b="1" spc="-190" dirty="0"/>
              <a:t> </a:t>
            </a:r>
            <a:r>
              <a:rPr b="1" spc="-5" dirty="0"/>
              <a:t>financije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4420499" y="5856729"/>
            <a:ext cx="4095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5,29%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38560" y="5439154"/>
            <a:ext cx="4095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0,90%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152276" y="5021577"/>
            <a:ext cx="4095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0,92%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78767" y="4604001"/>
            <a:ext cx="4095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3,07%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43131" y="4186426"/>
            <a:ext cx="4095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1,04%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172586" y="3768850"/>
            <a:ext cx="4876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69,67%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010287" y="3351274"/>
            <a:ext cx="4876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15,05%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84864" y="2933698"/>
            <a:ext cx="4095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2,83%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46179" y="2528315"/>
            <a:ext cx="4095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0,28%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950096" y="6266685"/>
            <a:ext cx="197421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Pravni </a:t>
            </a:r>
            <a:r>
              <a:rPr sz="1200" b="1" dirty="0">
                <a:latin typeface="Calibri"/>
                <a:cs typeface="Calibri"/>
              </a:rPr>
              <a:t>i </a:t>
            </a:r>
            <a:r>
              <a:rPr sz="1200" b="1" spc="-5" dirty="0">
                <a:latin typeface="Calibri"/>
                <a:cs typeface="Calibri"/>
              </a:rPr>
              <a:t>zajednički poslovi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(8.4)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936380" y="5849109"/>
            <a:ext cx="19862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Razvoj </a:t>
            </a:r>
            <a:r>
              <a:rPr sz="1200" b="1" dirty="0">
                <a:latin typeface="Calibri"/>
                <a:cs typeface="Calibri"/>
              </a:rPr>
              <a:t>i </a:t>
            </a:r>
            <a:r>
              <a:rPr sz="1200" b="1" spc="-5" dirty="0">
                <a:latin typeface="Calibri"/>
                <a:cs typeface="Calibri"/>
              </a:rPr>
              <a:t>europski procesi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(42,7)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34372" y="5431533"/>
            <a:ext cx="12896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More </a:t>
            </a:r>
            <a:r>
              <a:rPr sz="1200" b="1" dirty="0">
                <a:latin typeface="Calibri"/>
                <a:cs typeface="Calibri"/>
              </a:rPr>
              <a:t>i </a:t>
            </a:r>
            <a:r>
              <a:rPr sz="1200" b="1" spc="-5" dirty="0">
                <a:latin typeface="Calibri"/>
                <a:cs typeface="Calibri"/>
              </a:rPr>
              <a:t>turizam</a:t>
            </a:r>
            <a:r>
              <a:rPr sz="1200" b="1" spc="-8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(7.3)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719716" y="5013957"/>
            <a:ext cx="12039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Poljoprivreda</a:t>
            </a:r>
            <a:r>
              <a:rPr sz="1200" b="1" spc="-7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(7,5)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613036" y="4596382"/>
            <a:ext cx="130937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Gospodarstvo</a:t>
            </a:r>
            <a:r>
              <a:rPr sz="1200" b="1" spc="-6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(24.8)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335668" y="4178806"/>
            <a:ext cx="15881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Prostorno uređenje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(8,4)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832748" y="3761230"/>
            <a:ext cx="209168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Zdravstvo </a:t>
            </a:r>
            <a:r>
              <a:rPr sz="1200" b="1" dirty="0">
                <a:latin typeface="Calibri"/>
                <a:cs typeface="Calibri"/>
              </a:rPr>
              <a:t>i </a:t>
            </a:r>
            <a:r>
              <a:rPr sz="1200" b="1" spc="-5" dirty="0">
                <a:latin typeface="Calibri"/>
                <a:cs typeface="Calibri"/>
              </a:rPr>
              <a:t>socijalna </a:t>
            </a:r>
            <a:r>
              <a:rPr sz="1200" b="1" dirty="0">
                <a:latin typeface="Calibri"/>
                <a:cs typeface="Calibri"/>
              </a:rPr>
              <a:t>skrb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(562,6)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052204" y="3343654"/>
            <a:ext cx="18700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Društvene djelatnosti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(121.7)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274708" y="2926078"/>
            <a:ext cx="16478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Proračun </a:t>
            </a:r>
            <a:r>
              <a:rPr sz="1200" b="1" dirty="0">
                <a:latin typeface="Calibri"/>
                <a:cs typeface="Calibri"/>
              </a:rPr>
              <a:t>i </a:t>
            </a:r>
            <a:r>
              <a:rPr sz="1200" b="1" spc="-5" dirty="0">
                <a:latin typeface="Calibri"/>
                <a:cs typeface="Calibri"/>
              </a:rPr>
              <a:t>financije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(22,9)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770008" y="2508503"/>
            <a:ext cx="11525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Ured župana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(2,3)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644" y="731011"/>
            <a:ext cx="6529705" cy="615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300"/>
              </a:lnSpc>
            </a:pPr>
            <a:r>
              <a:rPr sz="2400" spc="-5" dirty="0"/>
              <a:t>Rashodi </a:t>
            </a:r>
            <a:r>
              <a:rPr sz="2400" spc="-15" dirty="0"/>
              <a:t>Proračuna Zadarske </a:t>
            </a:r>
            <a:r>
              <a:rPr sz="2400" spc="-5" dirty="0"/>
              <a:t>županije po </a:t>
            </a:r>
            <a:r>
              <a:rPr sz="2400" spc="-15" dirty="0"/>
              <a:t>funkcijskoj  </a:t>
            </a:r>
            <a:r>
              <a:rPr sz="2400" spc="-5" dirty="0"/>
              <a:t>klasifikaciji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032644" y="1795779"/>
            <a:ext cx="7511415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Calibri"/>
                <a:cs typeface="Calibri"/>
              </a:rPr>
              <a:t>Grafikon </a:t>
            </a:r>
            <a:r>
              <a:rPr sz="1400" b="1" spc="-5" dirty="0">
                <a:latin typeface="Calibri"/>
                <a:cs typeface="Calibri"/>
              </a:rPr>
              <a:t>5. </a:t>
            </a:r>
            <a:r>
              <a:rPr sz="1400" b="1" dirty="0">
                <a:latin typeface="Calibri"/>
                <a:cs typeface="Calibri"/>
              </a:rPr>
              <a:t>Rashodi Izmjena </a:t>
            </a:r>
            <a:r>
              <a:rPr sz="1400" b="1" spc="-5" dirty="0">
                <a:latin typeface="Calibri"/>
                <a:cs typeface="Calibri"/>
              </a:rPr>
              <a:t>Proračuna </a:t>
            </a:r>
            <a:r>
              <a:rPr sz="1400" b="1" spc="-10" dirty="0">
                <a:latin typeface="Calibri"/>
                <a:cs typeface="Calibri"/>
              </a:rPr>
              <a:t>Zadarske </a:t>
            </a:r>
            <a:r>
              <a:rPr sz="1400" b="1" spc="-5" dirty="0">
                <a:latin typeface="Calibri"/>
                <a:cs typeface="Calibri"/>
              </a:rPr>
              <a:t>županije </a:t>
            </a:r>
            <a:r>
              <a:rPr sz="1400" b="1" dirty="0">
                <a:latin typeface="Calibri"/>
                <a:cs typeface="Calibri"/>
              </a:rPr>
              <a:t>po </a:t>
            </a:r>
            <a:r>
              <a:rPr sz="1400" b="1" u="sng" spc="-10" dirty="0">
                <a:solidFill>
                  <a:srgbClr val="365F92"/>
                </a:solidFill>
                <a:latin typeface="Calibri"/>
                <a:cs typeface="Calibri"/>
              </a:rPr>
              <a:t>funkcijskoj </a:t>
            </a:r>
            <a:r>
              <a:rPr sz="1400" b="1" u="sng" spc="-5" dirty="0">
                <a:solidFill>
                  <a:srgbClr val="365F92"/>
                </a:solidFill>
                <a:latin typeface="Calibri"/>
                <a:cs typeface="Calibri"/>
              </a:rPr>
              <a:t>klasifikaciji </a:t>
            </a:r>
            <a:r>
              <a:rPr sz="1400" b="1" dirty="0">
                <a:latin typeface="Calibri"/>
                <a:cs typeface="Calibri"/>
              </a:rPr>
              <a:t>u milijunima</a:t>
            </a:r>
            <a:r>
              <a:rPr sz="1400" b="1" spc="-1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kuna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76802" y="507491"/>
            <a:ext cx="1328420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Gabriola"/>
                <a:cs typeface="Gabriola"/>
              </a:rPr>
              <a:t>Zadarska</a:t>
            </a:r>
            <a:r>
              <a:rPr sz="1800" spc="-90" dirty="0">
                <a:solidFill>
                  <a:srgbClr val="001F5F"/>
                </a:solidFill>
                <a:latin typeface="Gabriola"/>
                <a:cs typeface="Gabriol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abriola"/>
                <a:cs typeface="Gabriola"/>
              </a:rPr>
              <a:t>županija</a:t>
            </a:r>
            <a:endParaRPr sz="1800">
              <a:latin typeface="Gabriola"/>
              <a:cs typeface="Gabriol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27114" y="880872"/>
            <a:ext cx="501395" cy="6309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92401" y="2567939"/>
            <a:ext cx="4543425" cy="3892550"/>
          </a:xfrm>
          <a:custGeom>
            <a:avLst/>
            <a:gdLst/>
            <a:ahLst/>
            <a:cxnLst/>
            <a:rect l="l" t="t" r="r" b="b"/>
            <a:pathLst>
              <a:path w="4543425" h="3892550">
                <a:moveTo>
                  <a:pt x="0" y="0"/>
                </a:moveTo>
                <a:lnTo>
                  <a:pt x="0" y="3892295"/>
                </a:lnTo>
                <a:lnTo>
                  <a:pt x="4543043" y="3892295"/>
                </a:lnTo>
                <a:lnTo>
                  <a:pt x="4543043" y="0"/>
                </a:lnTo>
                <a:lnTo>
                  <a:pt x="0" y="0"/>
                </a:lnTo>
                <a:close/>
              </a:path>
            </a:pathLst>
          </a:custGeom>
          <a:solidFill>
            <a:srgbClr val="DCE6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11451" y="6120383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071"/>
                </a:lnTo>
              </a:path>
            </a:pathLst>
          </a:custGeom>
          <a:ln w="38099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92401" y="5632703"/>
            <a:ext cx="111760" cy="195580"/>
          </a:xfrm>
          <a:custGeom>
            <a:avLst/>
            <a:gdLst/>
            <a:ahLst/>
            <a:cxnLst/>
            <a:rect l="l" t="t" r="r" b="b"/>
            <a:pathLst>
              <a:path w="111760" h="195579">
                <a:moveTo>
                  <a:pt x="111251" y="195071"/>
                </a:moveTo>
                <a:lnTo>
                  <a:pt x="111251" y="0"/>
                </a:lnTo>
                <a:lnTo>
                  <a:pt x="0" y="0"/>
                </a:lnTo>
                <a:lnTo>
                  <a:pt x="0" y="195071"/>
                </a:lnTo>
                <a:lnTo>
                  <a:pt x="111251" y="195071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92401" y="5146547"/>
            <a:ext cx="123825" cy="195580"/>
          </a:xfrm>
          <a:custGeom>
            <a:avLst/>
            <a:gdLst/>
            <a:ahLst/>
            <a:cxnLst/>
            <a:rect l="l" t="t" r="r" b="b"/>
            <a:pathLst>
              <a:path w="123825" h="195579">
                <a:moveTo>
                  <a:pt x="123443" y="195071"/>
                </a:moveTo>
                <a:lnTo>
                  <a:pt x="123443" y="0"/>
                </a:lnTo>
                <a:lnTo>
                  <a:pt x="0" y="0"/>
                </a:lnTo>
                <a:lnTo>
                  <a:pt x="0" y="195071"/>
                </a:lnTo>
                <a:lnTo>
                  <a:pt x="123443" y="195071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92401" y="4660391"/>
            <a:ext cx="158750" cy="193675"/>
          </a:xfrm>
          <a:custGeom>
            <a:avLst/>
            <a:gdLst/>
            <a:ahLst/>
            <a:cxnLst/>
            <a:rect l="l" t="t" r="r" b="b"/>
            <a:pathLst>
              <a:path w="158750" h="193675">
                <a:moveTo>
                  <a:pt x="158495" y="193547"/>
                </a:moveTo>
                <a:lnTo>
                  <a:pt x="158495" y="0"/>
                </a:lnTo>
                <a:lnTo>
                  <a:pt x="0" y="0"/>
                </a:lnTo>
                <a:lnTo>
                  <a:pt x="0" y="193547"/>
                </a:lnTo>
                <a:lnTo>
                  <a:pt x="158495" y="193547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92401" y="4172711"/>
            <a:ext cx="291465" cy="195580"/>
          </a:xfrm>
          <a:custGeom>
            <a:avLst/>
            <a:gdLst/>
            <a:ahLst/>
            <a:cxnLst/>
            <a:rect l="l" t="t" r="r" b="b"/>
            <a:pathLst>
              <a:path w="291464" h="195579">
                <a:moveTo>
                  <a:pt x="291083" y="195071"/>
                </a:moveTo>
                <a:lnTo>
                  <a:pt x="291083" y="0"/>
                </a:lnTo>
                <a:lnTo>
                  <a:pt x="0" y="0"/>
                </a:lnTo>
                <a:lnTo>
                  <a:pt x="0" y="195071"/>
                </a:lnTo>
                <a:lnTo>
                  <a:pt x="291083" y="195071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92401" y="3686555"/>
            <a:ext cx="516890" cy="195580"/>
          </a:xfrm>
          <a:custGeom>
            <a:avLst/>
            <a:gdLst/>
            <a:ahLst/>
            <a:cxnLst/>
            <a:rect l="l" t="t" r="r" b="b"/>
            <a:pathLst>
              <a:path w="516889" h="195579">
                <a:moveTo>
                  <a:pt x="516635" y="195071"/>
                </a:moveTo>
                <a:lnTo>
                  <a:pt x="516635" y="0"/>
                </a:lnTo>
                <a:lnTo>
                  <a:pt x="0" y="0"/>
                </a:lnTo>
                <a:lnTo>
                  <a:pt x="0" y="195071"/>
                </a:lnTo>
                <a:lnTo>
                  <a:pt x="516635" y="195071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92401" y="3200400"/>
            <a:ext cx="646430" cy="193675"/>
          </a:xfrm>
          <a:custGeom>
            <a:avLst/>
            <a:gdLst/>
            <a:ahLst/>
            <a:cxnLst/>
            <a:rect l="l" t="t" r="r" b="b"/>
            <a:pathLst>
              <a:path w="646429" h="193675">
                <a:moveTo>
                  <a:pt x="646175" y="193547"/>
                </a:moveTo>
                <a:lnTo>
                  <a:pt x="646175" y="0"/>
                </a:lnTo>
                <a:lnTo>
                  <a:pt x="0" y="0"/>
                </a:lnTo>
                <a:lnTo>
                  <a:pt x="0" y="193547"/>
                </a:lnTo>
                <a:lnTo>
                  <a:pt x="646175" y="193547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92401" y="2712719"/>
            <a:ext cx="3797935" cy="195580"/>
          </a:xfrm>
          <a:custGeom>
            <a:avLst/>
            <a:gdLst/>
            <a:ahLst/>
            <a:cxnLst/>
            <a:rect l="l" t="t" r="r" b="b"/>
            <a:pathLst>
              <a:path w="3797934" h="195580">
                <a:moveTo>
                  <a:pt x="3797807" y="195071"/>
                </a:moveTo>
                <a:lnTo>
                  <a:pt x="3797807" y="0"/>
                </a:lnTo>
                <a:lnTo>
                  <a:pt x="0" y="0"/>
                </a:lnTo>
                <a:lnTo>
                  <a:pt x="0" y="195071"/>
                </a:lnTo>
                <a:lnTo>
                  <a:pt x="3797807" y="195071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92401" y="2567939"/>
            <a:ext cx="0" cy="3892550"/>
          </a:xfrm>
          <a:custGeom>
            <a:avLst/>
            <a:gdLst/>
            <a:ahLst/>
            <a:cxnLst/>
            <a:rect l="l" t="t" r="r" b="b"/>
            <a:pathLst>
              <a:path h="3892550">
                <a:moveTo>
                  <a:pt x="0" y="0"/>
                </a:moveTo>
                <a:lnTo>
                  <a:pt x="0" y="3892295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43633" y="646023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3633" y="597407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43633" y="548792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43633" y="5000244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43633" y="451408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43633" y="402793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43633" y="354025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143633" y="305409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43633" y="256793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298579" y="6091425"/>
            <a:ext cx="4095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0,67%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ftr" sz="quarter" idx="5"/>
          </p:nvPr>
        </p:nvSpPr>
        <p:spPr>
          <a:xfrm>
            <a:off x="852812" y="6938964"/>
            <a:ext cx="2568575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89"/>
              </a:lnSpc>
            </a:pPr>
            <a:r>
              <a:rPr b="1" spc="-10" dirty="0"/>
              <a:t>Upravni </a:t>
            </a:r>
            <a:r>
              <a:rPr b="1" spc="-5" dirty="0"/>
              <a:t>odjel za </a:t>
            </a:r>
            <a:r>
              <a:rPr b="1" spc="-10" dirty="0"/>
              <a:t>proračun </a:t>
            </a:r>
            <a:r>
              <a:rPr b="1" dirty="0"/>
              <a:t>i</a:t>
            </a:r>
            <a:r>
              <a:rPr b="1" spc="-190" dirty="0"/>
              <a:t> </a:t>
            </a:r>
            <a:r>
              <a:rPr b="1" spc="-5" dirty="0"/>
              <a:t>financije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449455" y="5629653"/>
            <a:ext cx="4095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1,97%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41835" y="5143497"/>
            <a:ext cx="4095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2,17%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47931" y="4631434"/>
            <a:ext cx="4095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2,80%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589664" y="4145278"/>
            <a:ext cx="4095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5,14%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828931" y="3683506"/>
            <a:ext cx="4095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9,11%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970663" y="3197350"/>
            <a:ext cx="4876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11,38%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146678" y="2685286"/>
            <a:ext cx="4876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66,88%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805060" y="6108189"/>
            <a:ext cx="125984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Zaštita okoliša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(5,4)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462160" y="5622033"/>
            <a:ext cx="16021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Ekonomski poslovi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(15,9)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15044" y="5134354"/>
            <a:ext cx="21494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Rekreacija, kultura </a:t>
            </a:r>
            <a:r>
              <a:rPr sz="1200" b="1" dirty="0">
                <a:latin typeface="Calibri"/>
                <a:cs typeface="Calibri"/>
              </a:rPr>
              <a:t>i </a:t>
            </a:r>
            <a:r>
              <a:rPr sz="1200" b="1" spc="-5" dirty="0">
                <a:latin typeface="Calibri"/>
                <a:cs typeface="Calibri"/>
              </a:rPr>
              <a:t>religija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(17,5)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25228" y="4648198"/>
            <a:ext cx="14395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Socijalna zaštita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(22,6)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416440" y="4162042"/>
            <a:ext cx="16478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Opće </a:t>
            </a:r>
            <a:r>
              <a:rPr sz="1200" b="1" dirty="0">
                <a:latin typeface="Calibri"/>
                <a:cs typeface="Calibri"/>
              </a:rPr>
              <a:t>i </a:t>
            </a:r>
            <a:r>
              <a:rPr sz="1200" b="1" spc="-5" dirty="0">
                <a:latin typeface="Calibri"/>
                <a:cs typeface="Calibri"/>
              </a:rPr>
              <a:t>javne usluge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(41,5)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50809" y="3674362"/>
            <a:ext cx="251333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Usluge unapređ. stan. </a:t>
            </a:r>
            <a:r>
              <a:rPr sz="1200" b="1" dirty="0">
                <a:latin typeface="Calibri"/>
                <a:cs typeface="Calibri"/>
              </a:rPr>
              <a:t>i </a:t>
            </a:r>
            <a:r>
              <a:rPr sz="1200" b="1" spc="-5" dirty="0">
                <a:latin typeface="Calibri"/>
                <a:cs typeface="Calibri"/>
              </a:rPr>
              <a:t>zajednice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(73,7)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835540" y="3188206"/>
            <a:ext cx="12287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Obrazovanje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(91,9)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053472" y="2702050"/>
            <a:ext cx="101091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Zdravstvo</a:t>
            </a:r>
            <a:r>
              <a:rPr sz="1200" b="1" spc="-6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(540)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1156</TotalTime>
  <Words>1647</Words>
  <Application>Microsoft Office PowerPoint</Application>
  <PresentationFormat>Prilagođeno</PresentationFormat>
  <Paragraphs>623</Paragraphs>
  <Slides>12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Arial</vt:lpstr>
      <vt:lpstr>Calibri</vt:lpstr>
      <vt:lpstr>Gabriola</vt:lpstr>
      <vt:lpstr>Times New Roman</vt:lpstr>
      <vt:lpstr>Office Theme</vt:lpstr>
      <vt:lpstr>Izmjene i dopune Proračuna Zadarske županije   za  2017. godinu proračun za građane</vt:lpstr>
      <vt:lpstr>Izmjene i dopune Proračuna Zadarske županije  za 2016. godinu</vt:lpstr>
      <vt:lpstr>Fiskalni učinak na proračun</vt:lpstr>
      <vt:lpstr>Prihodi i primici Proračuna Zadarske županije</vt:lpstr>
      <vt:lpstr>Proračunski korisnici Zadarske županije</vt:lpstr>
      <vt:lpstr>Prihodi i primici Zadarske županije i proračunskih  korisnika</vt:lpstr>
      <vt:lpstr>Rashodi i izdaci Proračuna Zadarske županije</vt:lpstr>
      <vt:lpstr>Rashodi Proračuna Zadarske županije po organizacijskoj  klasifikaciji</vt:lpstr>
      <vt:lpstr>Rashodi Proračuna Zadarske županije po funkcijskoj  klasifikaciji</vt:lpstr>
      <vt:lpstr>Projekti financirani od međunarodnih organizacija, institucija i tijela EU i iz državnog proračuna temeljem prijenosa EU sredstava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(Microsoft PowerPoint - Izmjene i dopune prora\350una Zadarske \236upanije za 2016. godinu)</dc:title>
  <dc:creator>Korisnik</dc:creator>
  <cp:lastModifiedBy>Jelena Banović</cp:lastModifiedBy>
  <cp:revision>54</cp:revision>
  <cp:lastPrinted>2017-09-05T09:04:47Z</cp:lastPrinted>
  <dcterms:created xsi:type="dcterms:W3CDTF">2017-08-03T09:59:30Z</dcterms:created>
  <dcterms:modified xsi:type="dcterms:W3CDTF">2017-09-06T13:09:37Z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2016-07-13T00:00:00Z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2017-08-03T00:00:00Z</vt:filetime>
  </property>
</Properties>
</file>