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54" r:id="rId2"/>
    <p:sldId id="364" r:id="rId3"/>
    <p:sldId id="366" r:id="rId4"/>
    <p:sldId id="355" r:id="rId5"/>
    <p:sldId id="363" r:id="rId6"/>
    <p:sldId id="359" r:id="rId7"/>
    <p:sldId id="356" r:id="rId8"/>
    <p:sldId id="357" r:id="rId9"/>
    <p:sldId id="358" r:id="rId10"/>
    <p:sldId id="353" r:id="rId11"/>
    <p:sldId id="328" r:id="rId12"/>
    <p:sldId id="335" r:id="rId13"/>
    <p:sldId id="337" r:id="rId14"/>
    <p:sldId id="352" r:id="rId15"/>
    <p:sldId id="360" r:id="rId16"/>
    <p:sldId id="362" r:id="rId17"/>
    <p:sldId id="361" r:id="rId18"/>
    <p:sldId id="327" r:id="rId19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9D4C1907-164C-4776-ADEE-7BB347BEB484}">
          <p14:sldIdLst>
            <p14:sldId id="354"/>
            <p14:sldId id="364"/>
            <p14:sldId id="366"/>
            <p14:sldId id="355"/>
            <p14:sldId id="363"/>
            <p14:sldId id="359"/>
            <p14:sldId id="356"/>
            <p14:sldId id="357"/>
            <p14:sldId id="358"/>
          </p14:sldIdLst>
        </p14:section>
        <p14:section name="Sekcija bez naslova" id="{6F440071-0825-4550-BD7E-66E014C1ED6A}">
          <p14:sldIdLst>
            <p14:sldId id="353"/>
            <p14:sldId id="328"/>
            <p14:sldId id="335"/>
            <p14:sldId id="337"/>
            <p14:sldId id="352"/>
            <p14:sldId id="360"/>
            <p14:sldId id="362"/>
            <p14:sldId id="361"/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Svijetli stil 2 - Isticanj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ijetli stil 2 - Isticanj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ijetli stil 1 - Isticanj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Svijetli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Svijetli stil 1 - Isticanj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ijetli stil 2 - Isticanj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ijetli stil 2 - Isticanj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45" autoAdjust="0"/>
    <p:restoredTop sz="96056" autoAdjust="0"/>
  </p:normalViewPr>
  <p:slideViewPr>
    <p:cSldViewPr>
      <p:cViewPr varScale="1">
        <p:scale>
          <a:sx n="116" d="100"/>
          <a:sy n="116" d="100"/>
        </p:scale>
        <p:origin x="177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52552735870069"/>
          <c:y val="7.2195374015748118E-2"/>
          <c:w val="0.83744289506188063"/>
          <c:h val="0.76669463582677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Plan 2020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delete val="1"/>
          </c:dLbls>
          <c:cat>
            <c:numRef>
              <c:f>List1!$A$2:$A$11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List1!$B$2:$B$11</c:f>
              <c:numCache>
                <c:formatCode>#,##0.00</c:formatCode>
                <c:ptCount val="10"/>
                <c:pt idx="0">
                  <c:v>89544080.079999998</c:v>
                </c:pt>
                <c:pt idx="1">
                  <c:v>515267300.30000001</c:v>
                </c:pt>
                <c:pt idx="2">
                  <c:v>13710550</c:v>
                </c:pt>
                <c:pt idx="3">
                  <c:v>78981325</c:v>
                </c:pt>
                <c:pt idx="4">
                  <c:v>64541954.82</c:v>
                </c:pt>
                <c:pt idx="5">
                  <c:v>542710777.46000004</c:v>
                </c:pt>
                <c:pt idx="6">
                  <c:v>2716724.83</c:v>
                </c:pt>
                <c:pt idx="7">
                  <c:v>21872235</c:v>
                </c:pt>
                <c:pt idx="8">
                  <c:v>29000000</c:v>
                </c:pt>
                <c:pt idx="9">
                  <c:v>-16344947.49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Izmjene i dopune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elete val="1"/>
          </c:dLbls>
          <c:cat>
            <c:numRef>
              <c:f>List1!$A$2:$A$11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List1!$C$2:$C$11</c:f>
              <c:numCache>
                <c:formatCode>#,##0.00</c:formatCode>
                <c:ptCount val="10"/>
                <c:pt idx="0">
                  <c:v>79250000</c:v>
                </c:pt>
                <c:pt idx="1">
                  <c:v>550732215.12</c:v>
                </c:pt>
                <c:pt idx="2">
                  <c:v>9811191.0399999991</c:v>
                </c:pt>
                <c:pt idx="3">
                  <c:v>75126146.310000002</c:v>
                </c:pt>
                <c:pt idx="4">
                  <c:v>54396236.979999997</c:v>
                </c:pt>
                <c:pt idx="5">
                  <c:v>547329016.57000005</c:v>
                </c:pt>
                <c:pt idx="6">
                  <c:v>2814011.09</c:v>
                </c:pt>
                <c:pt idx="7">
                  <c:v>27210399.989999998</c:v>
                </c:pt>
                <c:pt idx="8">
                  <c:v>36600000</c:v>
                </c:pt>
                <c:pt idx="9">
                  <c:v>-16269217.1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4474624"/>
        <c:axId val="34476256"/>
      </c:barChart>
      <c:catAx>
        <c:axId val="3447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34476256"/>
        <c:crosses val="autoZero"/>
        <c:auto val="1"/>
        <c:lblAlgn val="ctr"/>
        <c:lblOffset val="100"/>
        <c:noMultiLvlLbl val="0"/>
      </c:catAx>
      <c:valAx>
        <c:axId val="3447625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00" b="1"/>
                </a:pPr>
                <a:r>
                  <a:rPr lang="hr-HR" sz="1000" b="1" baseline="0" dirty="0" smtClean="0"/>
                  <a:t>(mil. kn)</a:t>
                </a:r>
                <a:endParaRPr lang="hr-HR" sz="1000" b="1" dirty="0"/>
              </a:p>
            </c:rich>
          </c:tx>
          <c:layout>
            <c:manualLayout>
              <c:xMode val="edge"/>
              <c:yMode val="edge"/>
              <c:x val="1.9472937269433106E-3"/>
              <c:y val="5.3469488188976526E-4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34474624"/>
        <c:crosses val="autoZero"/>
        <c:crossBetween val="between"/>
        <c:dispUnits>
          <c:builtInUnit val="millions"/>
        </c:dispUnits>
      </c:valAx>
    </c:plotArea>
    <c:legend>
      <c:legendPos val="b"/>
      <c:layout/>
      <c:overlay val="0"/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Plan 2020.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numRef>
              <c:f>List1!$A$2:$A$10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List1!$B$2:$B$10</c:f>
              <c:numCache>
                <c:formatCode>#,##0.00</c:formatCode>
                <c:ptCount val="9"/>
                <c:pt idx="0">
                  <c:v>680935050.92999995</c:v>
                </c:pt>
                <c:pt idx="1">
                  <c:v>371597915.27999997</c:v>
                </c:pt>
                <c:pt idx="2">
                  <c:v>3462095.32</c:v>
                </c:pt>
                <c:pt idx="3">
                  <c:v>3350000</c:v>
                </c:pt>
                <c:pt idx="4">
                  <c:v>25198336.59</c:v>
                </c:pt>
                <c:pt idx="5">
                  <c:v>19280843.719999999</c:v>
                </c:pt>
                <c:pt idx="6">
                  <c:v>23470427.829999998</c:v>
                </c:pt>
                <c:pt idx="7">
                  <c:v>213489876.33000001</c:v>
                </c:pt>
                <c:pt idx="8">
                  <c:v>1215454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Izmjene i dopune</c:v>
                </c:pt>
              </c:strCache>
            </c:strRef>
          </c:tx>
          <c:invertIfNegative val="0"/>
          <c:cat>
            <c:numRef>
              <c:f>List1!$A$2:$A$10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List1!$C$2:$C$10</c:f>
              <c:numCache>
                <c:formatCode>#,##0.00</c:formatCode>
                <c:ptCount val="9"/>
                <c:pt idx="0">
                  <c:v>688402503.32000005</c:v>
                </c:pt>
                <c:pt idx="1">
                  <c:v>365415310.13999999</c:v>
                </c:pt>
                <c:pt idx="2">
                  <c:v>3686880.07</c:v>
                </c:pt>
                <c:pt idx="3">
                  <c:v>5418747.7599999998</c:v>
                </c:pt>
                <c:pt idx="4">
                  <c:v>28851825.18</c:v>
                </c:pt>
                <c:pt idx="5">
                  <c:v>17622343.719999999</c:v>
                </c:pt>
                <c:pt idx="6">
                  <c:v>19590401.100000001</c:v>
                </c:pt>
                <c:pt idx="7">
                  <c:v>236877351.71000001</c:v>
                </c:pt>
                <c:pt idx="8">
                  <c:v>1134637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465920"/>
        <c:axId val="34476800"/>
      </c:barChart>
      <c:catAx>
        <c:axId val="3446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34476800"/>
        <c:crosses val="autoZero"/>
        <c:auto val="1"/>
        <c:lblAlgn val="ctr"/>
        <c:lblOffset val="100"/>
        <c:noMultiLvlLbl val="0"/>
      </c:catAx>
      <c:valAx>
        <c:axId val="3447680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34465920"/>
        <c:crosses val="autoZero"/>
        <c:crossBetween val="between"/>
        <c:dispUnits>
          <c:builtInUnit val="millions"/>
        </c:dispUnits>
      </c:valAx>
    </c:plotArea>
    <c:legend>
      <c:legendPos val="b"/>
      <c:layout/>
      <c:overlay val="0"/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0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62992626887611"/>
          <c:y val="4.7994443269744232E-2"/>
          <c:w val="0.62314512248468945"/>
          <c:h val="0.93541040242840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4224190726159176E-2"/>
                  <c:y val="-2.844666004852403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185586176727857E-2"/>
                  <c:y val="2.844666004852403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561303017613429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0086614173228396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828816710411204E-2"/>
                  <c:y val="-2.84466600485250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5613030176134292E-2"/>
                  <c:y val="-5.215160762914197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32907403762029724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8786264216972878"/>
                  <c:y val="-5.689332009705066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4.74840402348458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9004747335766116E-2"/>
                  <c:y val="2.84466600485250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List1!$A$2:$A$11</c:f>
              <c:strCache>
                <c:ptCount val="10"/>
                <c:pt idx="0">
                  <c:v>Javna nabava i upr. imovinom (8,4)</c:v>
                </c:pt>
                <c:pt idx="1">
                  <c:v>Pravni i zajednički poslovi (8,1)</c:v>
                </c:pt>
                <c:pt idx="2">
                  <c:v>Pomorsko dobro, more i promet (5,2)</c:v>
                </c:pt>
                <c:pt idx="3">
                  <c:v>Poljop., ribarstvo, vodno gosp. ruralni i otočni razvoj (34,0)</c:v>
                </c:pt>
                <c:pt idx="4">
                  <c:v>Gospod., turizam, infrastr. i EU fondovi (67,4)</c:v>
                </c:pt>
                <c:pt idx="5">
                  <c:v>Prost. uređenje, zaš. okoliša i komun. poslovi (14,9)</c:v>
                </c:pt>
                <c:pt idx="6">
                  <c:v>Zdravstvo, soc. skrb, udruge i mladi (776,8)</c:v>
                </c:pt>
                <c:pt idx="7">
                  <c:v>Obrazovanje, kult. i šport (401,4)</c:v>
                </c:pt>
                <c:pt idx="8">
                  <c:v>Financije i proračun (48,3)</c:v>
                </c:pt>
                <c:pt idx="9">
                  <c:v>Ured župana (2,4)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6.1000000000000004E-3</c:v>
                </c:pt>
                <c:pt idx="1">
                  <c:v>5.8999999999999999E-3</c:v>
                </c:pt>
                <c:pt idx="2">
                  <c:v>3.8E-3</c:v>
                </c:pt>
                <c:pt idx="3">
                  <c:v>2.4899999999999999E-2</c:v>
                </c:pt>
                <c:pt idx="4">
                  <c:v>4.9299999999999997E-2</c:v>
                </c:pt>
                <c:pt idx="5">
                  <c:v>1.09E-2</c:v>
                </c:pt>
                <c:pt idx="6">
                  <c:v>0.56830000000000003</c:v>
                </c:pt>
                <c:pt idx="7">
                  <c:v>0.29370000000000002</c:v>
                </c:pt>
                <c:pt idx="8">
                  <c:v>3.5299999999999998E-2</c:v>
                </c:pt>
                <c:pt idx="9">
                  <c:v>1.8E-3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466464"/>
        <c:axId val="34479520"/>
      </c:barChart>
      <c:catAx>
        <c:axId val="344664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sr-Latn-RS"/>
          </a:p>
        </c:txPr>
        <c:crossAx val="34479520"/>
        <c:crosses val="autoZero"/>
        <c:auto val="1"/>
        <c:lblAlgn val="ctr"/>
        <c:lblOffset val="100"/>
        <c:noMultiLvlLbl val="0"/>
      </c:catAx>
      <c:valAx>
        <c:axId val="34479520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one"/>
        <c:crossAx val="34466464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427299874261276"/>
          <c:y val="5.4265748031496072E-2"/>
          <c:w val="0.58957428925342659"/>
          <c:h val="0.9210415846456693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7911156288968982E-2"/>
                  <c:y val="-6.00876867198668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274595657595677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4614534002971632E-2"/>
                  <c:y val="3.004266057802078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9449334289959478E-2"/>
                  <c:y val="-6.00853211560419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9339201147951708E-2"/>
                  <c:y val="-6.00876867198668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582218278965888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6977604772886087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30988249488374592"/>
                  <c:y val="-3.004266057802106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3.7911156288968934E-2"/>
                  <c:y val="6.008532115604157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List1!$A$2:$A$10</c:f>
              <c:strCache>
                <c:ptCount val="9"/>
                <c:pt idx="0">
                  <c:v>Zaštita okoliša (8,9)</c:v>
                </c:pt>
                <c:pt idx="1">
                  <c:v>Ekonomski poslovi (34,8)</c:v>
                </c:pt>
                <c:pt idx="2">
                  <c:v>Rekreacija, kultura i religija (17,5)</c:v>
                </c:pt>
                <c:pt idx="3">
                  <c:v>Socijalna zaštita (34,3)</c:v>
                </c:pt>
                <c:pt idx="4">
                  <c:v>Opće i javne usluge (67,6)</c:v>
                </c:pt>
                <c:pt idx="5">
                  <c:v>Usluge unapređ. stan. i zajednice (82,7)</c:v>
                </c:pt>
                <c:pt idx="6">
                  <c:v>Obrazovanje (377,5)</c:v>
                </c:pt>
                <c:pt idx="7">
                  <c:v>Zdravstvo (742,2)</c:v>
                </c:pt>
                <c:pt idx="8">
                  <c:v>Javni red i sigurnost (1,5)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6.4999999999999997E-3</c:v>
                </c:pt>
                <c:pt idx="1">
                  <c:v>2.5399999999999999E-2</c:v>
                </c:pt>
                <c:pt idx="2">
                  <c:v>1.2800000000000001E-2</c:v>
                </c:pt>
                <c:pt idx="3">
                  <c:v>2.5100000000000001E-2</c:v>
                </c:pt>
                <c:pt idx="4">
                  <c:v>4.9500000000000002E-2</c:v>
                </c:pt>
                <c:pt idx="5">
                  <c:v>6.0600000000000001E-2</c:v>
                </c:pt>
                <c:pt idx="6">
                  <c:v>0.2762</c:v>
                </c:pt>
                <c:pt idx="7">
                  <c:v>0.54290000000000005</c:v>
                </c:pt>
                <c:pt idx="8">
                  <c:v>1.1000000000000001E-3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477344"/>
        <c:axId val="34477888"/>
      </c:barChart>
      <c:catAx>
        <c:axId val="344773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sr-Latn-RS"/>
          </a:p>
        </c:txPr>
        <c:crossAx val="34477888"/>
        <c:crosses val="autoZero"/>
        <c:auto val="1"/>
        <c:lblAlgn val="ctr"/>
        <c:lblOffset val="100"/>
        <c:noMultiLvlLbl val="0"/>
      </c:catAx>
      <c:valAx>
        <c:axId val="34477888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34477344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69540-C5EE-4A3E-8BB1-417CF83C52A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858A00B-872B-4D14-8BCB-FD5DA9704EC1}">
      <dgm:prSet phldrT="[Tekst]" custT="1"/>
      <dgm:spPr/>
      <dgm:t>
        <a:bodyPr/>
        <a:lstStyle/>
        <a:p>
          <a:r>
            <a:rPr lang="hr-HR" sz="1400" b="1" u="none" dirty="0" smtClean="0"/>
            <a:t>Prihodi poslovanja</a:t>
          </a:r>
        </a:p>
        <a:p>
          <a:r>
            <a:rPr lang="hr-HR" sz="1400" u="none" dirty="0" smtClean="0"/>
            <a:t>1.319.458.817,11 kn</a:t>
          </a:r>
          <a:endParaRPr lang="hr-HR" sz="1400" dirty="0"/>
        </a:p>
      </dgm:t>
    </dgm:pt>
    <dgm:pt modelId="{ADA2C2F6-6DF7-4E7B-9FF9-EA53AC415BEC}" type="parTrans" cxnId="{B2094FB8-45BC-4332-890B-2C2B9EDF0BBC}">
      <dgm:prSet/>
      <dgm:spPr/>
      <dgm:t>
        <a:bodyPr/>
        <a:lstStyle/>
        <a:p>
          <a:endParaRPr lang="hr-HR"/>
        </a:p>
      </dgm:t>
    </dgm:pt>
    <dgm:pt modelId="{DD4E373D-ABF8-4174-8D61-CBAFEA9D7616}" type="sibTrans" cxnId="{B2094FB8-45BC-4332-890B-2C2B9EDF0BBC}">
      <dgm:prSet/>
      <dgm:spPr/>
      <dgm:t>
        <a:bodyPr/>
        <a:lstStyle/>
        <a:p>
          <a:endParaRPr lang="hr-HR"/>
        </a:p>
      </dgm:t>
    </dgm:pt>
    <dgm:pt modelId="{0DBF0460-17AD-49D7-AE13-B162857ACAF4}">
      <dgm:prSet phldrT="[Tekst]" custT="1"/>
      <dgm:spPr/>
      <dgm:t>
        <a:bodyPr/>
        <a:lstStyle/>
        <a:p>
          <a:r>
            <a:rPr lang="hr-HR" sz="1400" b="1" dirty="0" smtClean="0"/>
            <a:t>Primici od fin. imovine i zaduživanja</a:t>
          </a:r>
        </a:p>
        <a:p>
          <a:r>
            <a:rPr lang="hr-HR" sz="1400" b="1" dirty="0" smtClean="0"/>
            <a:t> </a:t>
          </a:r>
          <a:r>
            <a:rPr lang="hr-HR" sz="1400" b="0" dirty="0" smtClean="0"/>
            <a:t>36.600.000,00 kn</a:t>
          </a:r>
          <a:endParaRPr lang="hr-HR" sz="1400" b="0" dirty="0"/>
        </a:p>
      </dgm:t>
    </dgm:pt>
    <dgm:pt modelId="{F5426032-C706-420B-B3B9-18CC79477F4B}" type="parTrans" cxnId="{DBA659F4-D78C-4C11-97E8-E0D9558334B8}">
      <dgm:prSet/>
      <dgm:spPr/>
      <dgm:t>
        <a:bodyPr/>
        <a:lstStyle/>
        <a:p>
          <a:endParaRPr lang="hr-HR"/>
        </a:p>
      </dgm:t>
    </dgm:pt>
    <dgm:pt modelId="{1465BADE-E651-4D1D-A7FC-51BEEF22B585}" type="sibTrans" cxnId="{DBA659F4-D78C-4C11-97E8-E0D9558334B8}">
      <dgm:prSet/>
      <dgm:spPr/>
      <dgm:t>
        <a:bodyPr/>
        <a:lstStyle/>
        <a:p>
          <a:endParaRPr lang="hr-HR"/>
        </a:p>
      </dgm:t>
    </dgm:pt>
    <dgm:pt modelId="{0740B641-6C4D-4D43-987E-8A98E4A7C33C}">
      <dgm:prSet phldrT="[Tekst]" custT="1"/>
      <dgm:spPr/>
      <dgm:t>
        <a:bodyPr/>
        <a:lstStyle/>
        <a:p>
          <a:r>
            <a:rPr lang="hr-HR" sz="1400" b="1" dirty="0" smtClean="0"/>
            <a:t>Prihodi od prodaje nefin. imovine</a:t>
          </a:r>
        </a:p>
        <a:p>
          <a:r>
            <a:rPr lang="hr-HR" sz="1400" dirty="0" smtClean="0"/>
            <a:t>27.210.399,99 kn</a:t>
          </a:r>
          <a:endParaRPr lang="hr-HR" sz="1400" dirty="0"/>
        </a:p>
      </dgm:t>
    </dgm:pt>
    <dgm:pt modelId="{64E28D37-A572-4C8F-844D-BB488ADECF84}" type="parTrans" cxnId="{2AA2ECF6-4D47-4EC5-83B3-4A3253BB1082}">
      <dgm:prSet/>
      <dgm:spPr/>
      <dgm:t>
        <a:bodyPr/>
        <a:lstStyle/>
        <a:p>
          <a:endParaRPr lang="hr-HR"/>
        </a:p>
      </dgm:t>
    </dgm:pt>
    <dgm:pt modelId="{0670A606-DF99-4924-A716-690CA6DE5B71}" type="sibTrans" cxnId="{2AA2ECF6-4D47-4EC5-83B3-4A3253BB1082}">
      <dgm:prSet/>
      <dgm:spPr/>
      <dgm:t>
        <a:bodyPr/>
        <a:lstStyle/>
        <a:p>
          <a:endParaRPr lang="hr-HR"/>
        </a:p>
      </dgm:t>
    </dgm:pt>
    <dgm:pt modelId="{5A3839C2-9DFA-4C18-AD73-301A617808C5}">
      <dgm:prSet phldrT="[Tekst]" custT="1"/>
      <dgm:spPr/>
      <dgm:t>
        <a:bodyPr/>
        <a:lstStyle/>
        <a:p>
          <a:r>
            <a:rPr lang="hr-HR" sz="1400" b="1" dirty="0" smtClean="0"/>
            <a:t>Preneseni manjak iz 2019. godine</a:t>
          </a:r>
        </a:p>
        <a:p>
          <a:r>
            <a:rPr lang="hr-HR" sz="1400" dirty="0" smtClean="0"/>
            <a:t>-16.269.217,10 kn</a:t>
          </a:r>
          <a:endParaRPr lang="hr-HR" sz="1400" dirty="0"/>
        </a:p>
      </dgm:t>
    </dgm:pt>
    <dgm:pt modelId="{D89187ED-6184-4939-A810-56BC50D08CC6}" type="parTrans" cxnId="{F3CC750E-61B8-4390-87F5-CD725051E875}">
      <dgm:prSet/>
      <dgm:spPr/>
      <dgm:t>
        <a:bodyPr/>
        <a:lstStyle/>
        <a:p>
          <a:endParaRPr lang="hr-HR"/>
        </a:p>
      </dgm:t>
    </dgm:pt>
    <dgm:pt modelId="{EE3B92C2-1B46-482D-9B11-EE7DA1670A85}" type="sibTrans" cxnId="{F3CC750E-61B8-4390-87F5-CD725051E875}">
      <dgm:prSet/>
      <dgm:spPr/>
      <dgm:t>
        <a:bodyPr/>
        <a:lstStyle/>
        <a:p>
          <a:endParaRPr lang="hr-HR"/>
        </a:p>
      </dgm:t>
    </dgm:pt>
    <dgm:pt modelId="{8BFA097F-0B1B-4DBA-8D4F-8D31392DC1C0}" type="pres">
      <dgm:prSet presAssocID="{4FD69540-C5EE-4A3E-8BB1-417CF83C52A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27094A2-6FAF-4666-83B8-0E86EDEA8ED8}" type="pres">
      <dgm:prSet presAssocID="{D858A00B-872B-4D14-8BCB-FD5DA9704EC1}" presName="parentLin" presStyleCnt="0"/>
      <dgm:spPr/>
    </dgm:pt>
    <dgm:pt modelId="{F16C6BB2-9B3A-44EE-8525-9F7A73BDD387}" type="pres">
      <dgm:prSet presAssocID="{D858A00B-872B-4D14-8BCB-FD5DA9704EC1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435CD82E-5616-4708-AB59-B2A5A12DD9C4}" type="pres">
      <dgm:prSet presAssocID="{D858A00B-872B-4D14-8BCB-FD5DA9704EC1}" presName="parentText" presStyleLbl="node1" presStyleIdx="0" presStyleCnt="4" custScaleX="13071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A692143-F61D-4C2B-8AC0-E7124CFEE2CF}" type="pres">
      <dgm:prSet presAssocID="{D858A00B-872B-4D14-8BCB-FD5DA9704EC1}" presName="negativeSpace" presStyleCnt="0"/>
      <dgm:spPr/>
    </dgm:pt>
    <dgm:pt modelId="{E89A41A0-B893-4009-B8C6-61ABC06F8E28}" type="pres">
      <dgm:prSet presAssocID="{D858A00B-872B-4D14-8BCB-FD5DA9704EC1}" presName="childText" presStyleLbl="conFgAcc1" presStyleIdx="0" presStyleCnt="4">
        <dgm:presLayoutVars>
          <dgm:bulletEnabled val="1"/>
        </dgm:presLayoutVars>
      </dgm:prSet>
      <dgm:spPr>
        <a:solidFill>
          <a:schemeClr val="lt1">
            <a:hueOff val="0"/>
            <a:satOff val="0"/>
            <a:lumOff val="0"/>
          </a:schemeClr>
        </a:solidFill>
        <a:ln w="12700">
          <a:solidFill>
            <a:schemeClr val="accent1">
              <a:lumMod val="50000"/>
            </a:schemeClr>
          </a:solidFill>
        </a:ln>
      </dgm:spPr>
    </dgm:pt>
    <dgm:pt modelId="{AA1AEB42-377C-4723-9006-CFAB7C3A52A2}" type="pres">
      <dgm:prSet presAssocID="{DD4E373D-ABF8-4174-8D61-CBAFEA9D7616}" presName="spaceBetweenRectangles" presStyleCnt="0"/>
      <dgm:spPr/>
    </dgm:pt>
    <dgm:pt modelId="{5CCA20C3-95C8-4B81-820E-6D0275A710BD}" type="pres">
      <dgm:prSet presAssocID="{0DBF0460-17AD-49D7-AE13-B162857ACAF4}" presName="parentLin" presStyleCnt="0"/>
      <dgm:spPr/>
    </dgm:pt>
    <dgm:pt modelId="{28B81BE0-34A7-4E5E-81A1-4B67483BD293}" type="pres">
      <dgm:prSet presAssocID="{0DBF0460-17AD-49D7-AE13-B162857ACAF4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17926B38-A9DE-4302-BEB4-1523A53776F3}" type="pres">
      <dgm:prSet presAssocID="{0DBF0460-17AD-49D7-AE13-B162857ACAF4}" presName="parentText" presStyleLbl="node1" presStyleIdx="1" presStyleCnt="4" custScaleX="130718" custLinFactNeighborX="-13992" custLinFactNeighborY="-352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EFB36B5-A4D1-46BB-92E8-A2CBC70EF1BD}" type="pres">
      <dgm:prSet presAssocID="{0DBF0460-17AD-49D7-AE13-B162857ACAF4}" presName="negativeSpace" presStyleCnt="0"/>
      <dgm:spPr/>
    </dgm:pt>
    <dgm:pt modelId="{4F53389B-63E0-4B2B-A0FA-C30D184AC424}" type="pres">
      <dgm:prSet presAssocID="{0DBF0460-17AD-49D7-AE13-B162857ACAF4}" presName="childText" presStyleLbl="conFgAcc1" presStyleIdx="1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  <dgm:pt modelId="{518425D6-ED6A-4CCA-B164-DB791A847377}" type="pres">
      <dgm:prSet presAssocID="{1465BADE-E651-4D1D-A7FC-51BEEF22B585}" presName="spaceBetweenRectangles" presStyleCnt="0"/>
      <dgm:spPr/>
    </dgm:pt>
    <dgm:pt modelId="{98E7DDC4-7787-4356-9AE7-8B3EEA1F02C4}" type="pres">
      <dgm:prSet presAssocID="{0740B641-6C4D-4D43-987E-8A98E4A7C33C}" presName="parentLin" presStyleCnt="0"/>
      <dgm:spPr/>
    </dgm:pt>
    <dgm:pt modelId="{84D69325-482C-41F6-89B2-8A87C575FF74}" type="pres">
      <dgm:prSet presAssocID="{0740B641-6C4D-4D43-987E-8A98E4A7C33C}" presName="parentLeftMargin" presStyleLbl="node1" presStyleIdx="1" presStyleCnt="4"/>
      <dgm:spPr/>
      <dgm:t>
        <a:bodyPr/>
        <a:lstStyle/>
        <a:p>
          <a:endParaRPr lang="hr-HR"/>
        </a:p>
      </dgm:t>
    </dgm:pt>
    <dgm:pt modelId="{0CC4C80F-444E-461E-9B35-6C31E8D22168}" type="pres">
      <dgm:prSet presAssocID="{0740B641-6C4D-4D43-987E-8A98E4A7C33C}" presName="parentText" presStyleLbl="node1" presStyleIdx="2" presStyleCnt="4" custScaleX="13145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640031A-49CC-4B14-8110-75499F663224}" type="pres">
      <dgm:prSet presAssocID="{0740B641-6C4D-4D43-987E-8A98E4A7C33C}" presName="negativeSpace" presStyleCnt="0"/>
      <dgm:spPr/>
    </dgm:pt>
    <dgm:pt modelId="{0B6DFDE6-CC62-4855-A696-8D31543F3801}" type="pres">
      <dgm:prSet presAssocID="{0740B641-6C4D-4D43-987E-8A98E4A7C33C}" presName="childText" presStyleLbl="conFgAcc1" presStyleIdx="2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  <dgm:pt modelId="{4E9BBE6E-7011-4A2D-974B-2109475D8B20}" type="pres">
      <dgm:prSet presAssocID="{0670A606-DF99-4924-A716-690CA6DE5B71}" presName="spaceBetweenRectangles" presStyleCnt="0"/>
      <dgm:spPr/>
    </dgm:pt>
    <dgm:pt modelId="{7B801DAB-8F86-4BED-B074-C81E6F677E19}" type="pres">
      <dgm:prSet presAssocID="{5A3839C2-9DFA-4C18-AD73-301A617808C5}" presName="parentLin" presStyleCnt="0"/>
      <dgm:spPr/>
    </dgm:pt>
    <dgm:pt modelId="{9E0B426E-E98E-4A9D-9F0A-7EB891172428}" type="pres">
      <dgm:prSet presAssocID="{5A3839C2-9DFA-4C18-AD73-301A617808C5}" presName="parentLeftMargin" presStyleLbl="node1" presStyleIdx="2" presStyleCnt="4"/>
      <dgm:spPr/>
      <dgm:t>
        <a:bodyPr/>
        <a:lstStyle/>
        <a:p>
          <a:endParaRPr lang="hr-HR"/>
        </a:p>
      </dgm:t>
    </dgm:pt>
    <dgm:pt modelId="{1F3EBFC1-B5F2-4BB9-9E1E-707FF342E013}" type="pres">
      <dgm:prSet presAssocID="{5A3839C2-9DFA-4C18-AD73-301A617808C5}" presName="parentText" presStyleLbl="node1" presStyleIdx="3" presStyleCnt="4" custScaleX="13145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D99F35C-9FB9-439B-9731-A423A941C685}" type="pres">
      <dgm:prSet presAssocID="{5A3839C2-9DFA-4C18-AD73-301A617808C5}" presName="negativeSpace" presStyleCnt="0"/>
      <dgm:spPr/>
    </dgm:pt>
    <dgm:pt modelId="{D63E227D-F084-44B0-86F0-571F9FAED194}" type="pres">
      <dgm:prSet presAssocID="{5A3839C2-9DFA-4C18-AD73-301A617808C5}" presName="childText" presStyleLbl="conFgAcc1" presStyleIdx="3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</dgm:ptLst>
  <dgm:cxnLst>
    <dgm:cxn modelId="{2AA2ECF6-4D47-4EC5-83B3-4A3253BB1082}" srcId="{4FD69540-C5EE-4A3E-8BB1-417CF83C52A3}" destId="{0740B641-6C4D-4D43-987E-8A98E4A7C33C}" srcOrd="2" destOrd="0" parTransId="{64E28D37-A572-4C8F-844D-BB488ADECF84}" sibTransId="{0670A606-DF99-4924-A716-690CA6DE5B71}"/>
    <dgm:cxn modelId="{7274B9B2-CE39-4799-86A3-731EBE767CB6}" type="presOf" srcId="{5A3839C2-9DFA-4C18-AD73-301A617808C5}" destId="{9E0B426E-E98E-4A9D-9F0A-7EB891172428}" srcOrd="0" destOrd="0" presId="urn:microsoft.com/office/officeart/2005/8/layout/list1"/>
    <dgm:cxn modelId="{9910D582-DC62-433A-9BC2-0DF913CD4D0C}" type="presOf" srcId="{0740B641-6C4D-4D43-987E-8A98E4A7C33C}" destId="{0CC4C80F-444E-461E-9B35-6C31E8D22168}" srcOrd="1" destOrd="0" presId="urn:microsoft.com/office/officeart/2005/8/layout/list1"/>
    <dgm:cxn modelId="{DBA659F4-D78C-4C11-97E8-E0D9558334B8}" srcId="{4FD69540-C5EE-4A3E-8BB1-417CF83C52A3}" destId="{0DBF0460-17AD-49D7-AE13-B162857ACAF4}" srcOrd="1" destOrd="0" parTransId="{F5426032-C706-420B-B3B9-18CC79477F4B}" sibTransId="{1465BADE-E651-4D1D-A7FC-51BEEF22B585}"/>
    <dgm:cxn modelId="{8E386EF2-6919-47CB-8127-78CF94550D11}" type="presOf" srcId="{0DBF0460-17AD-49D7-AE13-B162857ACAF4}" destId="{17926B38-A9DE-4302-BEB4-1523A53776F3}" srcOrd="1" destOrd="0" presId="urn:microsoft.com/office/officeart/2005/8/layout/list1"/>
    <dgm:cxn modelId="{B2094FB8-45BC-4332-890B-2C2B9EDF0BBC}" srcId="{4FD69540-C5EE-4A3E-8BB1-417CF83C52A3}" destId="{D858A00B-872B-4D14-8BCB-FD5DA9704EC1}" srcOrd="0" destOrd="0" parTransId="{ADA2C2F6-6DF7-4E7B-9FF9-EA53AC415BEC}" sibTransId="{DD4E373D-ABF8-4174-8D61-CBAFEA9D7616}"/>
    <dgm:cxn modelId="{B87FDD01-A09C-4852-8F8A-DDF2C9C048EC}" type="presOf" srcId="{5A3839C2-9DFA-4C18-AD73-301A617808C5}" destId="{1F3EBFC1-B5F2-4BB9-9E1E-707FF342E013}" srcOrd="1" destOrd="0" presId="urn:microsoft.com/office/officeart/2005/8/layout/list1"/>
    <dgm:cxn modelId="{1C354A5C-30D1-4318-BACD-23A87DBF71BD}" type="presOf" srcId="{4FD69540-C5EE-4A3E-8BB1-417CF83C52A3}" destId="{8BFA097F-0B1B-4DBA-8D4F-8D31392DC1C0}" srcOrd="0" destOrd="0" presId="urn:microsoft.com/office/officeart/2005/8/layout/list1"/>
    <dgm:cxn modelId="{C36AECA7-5103-4A8D-BE1B-75FC3318FF54}" type="presOf" srcId="{0DBF0460-17AD-49D7-AE13-B162857ACAF4}" destId="{28B81BE0-34A7-4E5E-81A1-4B67483BD293}" srcOrd="0" destOrd="0" presId="urn:microsoft.com/office/officeart/2005/8/layout/list1"/>
    <dgm:cxn modelId="{F3CC750E-61B8-4390-87F5-CD725051E875}" srcId="{4FD69540-C5EE-4A3E-8BB1-417CF83C52A3}" destId="{5A3839C2-9DFA-4C18-AD73-301A617808C5}" srcOrd="3" destOrd="0" parTransId="{D89187ED-6184-4939-A810-56BC50D08CC6}" sibTransId="{EE3B92C2-1B46-482D-9B11-EE7DA1670A85}"/>
    <dgm:cxn modelId="{C0D7D79D-88A4-42C4-ADDF-68303DAACFBF}" type="presOf" srcId="{D858A00B-872B-4D14-8BCB-FD5DA9704EC1}" destId="{F16C6BB2-9B3A-44EE-8525-9F7A73BDD387}" srcOrd="0" destOrd="0" presId="urn:microsoft.com/office/officeart/2005/8/layout/list1"/>
    <dgm:cxn modelId="{4672D434-A2F3-48CC-8634-07FF2F14A16C}" type="presOf" srcId="{D858A00B-872B-4D14-8BCB-FD5DA9704EC1}" destId="{435CD82E-5616-4708-AB59-B2A5A12DD9C4}" srcOrd="1" destOrd="0" presId="urn:microsoft.com/office/officeart/2005/8/layout/list1"/>
    <dgm:cxn modelId="{E0BB77A2-C16C-4EDB-9430-6263228DBA00}" type="presOf" srcId="{0740B641-6C4D-4D43-987E-8A98E4A7C33C}" destId="{84D69325-482C-41F6-89B2-8A87C575FF74}" srcOrd="0" destOrd="0" presId="urn:microsoft.com/office/officeart/2005/8/layout/list1"/>
    <dgm:cxn modelId="{C2EFD269-161F-46D9-9A36-8191E497E490}" type="presParOf" srcId="{8BFA097F-0B1B-4DBA-8D4F-8D31392DC1C0}" destId="{B27094A2-6FAF-4666-83B8-0E86EDEA8ED8}" srcOrd="0" destOrd="0" presId="urn:microsoft.com/office/officeart/2005/8/layout/list1"/>
    <dgm:cxn modelId="{28FD2937-2485-4C07-AA7C-B43D9585D8DF}" type="presParOf" srcId="{B27094A2-6FAF-4666-83B8-0E86EDEA8ED8}" destId="{F16C6BB2-9B3A-44EE-8525-9F7A73BDD387}" srcOrd="0" destOrd="0" presId="urn:microsoft.com/office/officeart/2005/8/layout/list1"/>
    <dgm:cxn modelId="{A9C0BB6A-0DAD-4205-959C-9E931660E139}" type="presParOf" srcId="{B27094A2-6FAF-4666-83B8-0E86EDEA8ED8}" destId="{435CD82E-5616-4708-AB59-B2A5A12DD9C4}" srcOrd="1" destOrd="0" presId="urn:microsoft.com/office/officeart/2005/8/layout/list1"/>
    <dgm:cxn modelId="{CF36889F-6523-48F8-BBC7-5C4DA6C49E1A}" type="presParOf" srcId="{8BFA097F-0B1B-4DBA-8D4F-8D31392DC1C0}" destId="{3A692143-F61D-4C2B-8AC0-E7124CFEE2CF}" srcOrd="1" destOrd="0" presId="urn:microsoft.com/office/officeart/2005/8/layout/list1"/>
    <dgm:cxn modelId="{56031650-4705-48F4-8A6E-B1229EFA5931}" type="presParOf" srcId="{8BFA097F-0B1B-4DBA-8D4F-8D31392DC1C0}" destId="{E89A41A0-B893-4009-B8C6-61ABC06F8E28}" srcOrd="2" destOrd="0" presId="urn:microsoft.com/office/officeart/2005/8/layout/list1"/>
    <dgm:cxn modelId="{6B62F063-C0F2-45F4-B28B-A2503CCA2276}" type="presParOf" srcId="{8BFA097F-0B1B-4DBA-8D4F-8D31392DC1C0}" destId="{AA1AEB42-377C-4723-9006-CFAB7C3A52A2}" srcOrd="3" destOrd="0" presId="urn:microsoft.com/office/officeart/2005/8/layout/list1"/>
    <dgm:cxn modelId="{DB38E13B-135C-48AF-B8B5-1768014195E5}" type="presParOf" srcId="{8BFA097F-0B1B-4DBA-8D4F-8D31392DC1C0}" destId="{5CCA20C3-95C8-4B81-820E-6D0275A710BD}" srcOrd="4" destOrd="0" presId="urn:microsoft.com/office/officeart/2005/8/layout/list1"/>
    <dgm:cxn modelId="{E5D85F9B-7FBA-442A-954E-C639362CDF38}" type="presParOf" srcId="{5CCA20C3-95C8-4B81-820E-6D0275A710BD}" destId="{28B81BE0-34A7-4E5E-81A1-4B67483BD293}" srcOrd="0" destOrd="0" presId="urn:microsoft.com/office/officeart/2005/8/layout/list1"/>
    <dgm:cxn modelId="{10B635E8-059B-49F2-99D9-35A2F117E4BE}" type="presParOf" srcId="{5CCA20C3-95C8-4B81-820E-6D0275A710BD}" destId="{17926B38-A9DE-4302-BEB4-1523A53776F3}" srcOrd="1" destOrd="0" presId="urn:microsoft.com/office/officeart/2005/8/layout/list1"/>
    <dgm:cxn modelId="{08FAB50D-B708-4CFD-BA2B-7F2B842B15C1}" type="presParOf" srcId="{8BFA097F-0B1B-4DBA-8D4F-8D31392DC1C0}" destId="{7EFB36B5-A4D1-46BB-92E8-A2CBC70EF1BD}" srcOrd="5" destOrd="0" presId="urn:microsoft.com/office/officeart/2005/8/layout/list1"/>
    <dgm:cxn modelId="{818795F0-0B63-4365-9AB5-DAE13DD15E9A}" type="presParOf" srcId="{8BFA097F-0B1B-4DBA-8D4F-8D31392DC1C0}" destId="{4F53389B-63E0-4B2B-A0FA-C30D184AC424}" srcOrd="6" destOrd="0" presId="urn:microsoft.com/office/officeart/2005/8/layout/list1"/>
    <dgm:cxn modelId="{ED19D34B-394F-4D3D-9D28-E96984507142}" type="presParOf" srcId="{8BFA097F-0B1B-4DBA-8D4F-8D31392DC1C0}" destId="{518425D6-ED6A-4CCA-B164-DB791A847377}" srcOrd="7" destOrd="0" presId="urn:microsoft.com/office/officeart/2005/8/layout/list1"/>
    <dgm:cxn modelId="{BE377109-247F-48B1-8C57-F8B7AF275519}" type="presParOf" srcId="{8BFA097F-0B1B-4DBA-8D4F-8D31392DC1C0}" destId="{98E7DDC4-7787-4356-9AE7-8B3EEA1F02C4}" srcOrd="8" destOrd="0" presId="urn:microsoft.com/office/officeart/2005/8/layout/list1"/>
    <dgm:cxn modelId="{A1668A7E-9711-467A-AE0B-A54734268609}" type="presParOf" srcId="{98E7DDC4-7787-4356-9AE7-8B3EEA1F02C4}" destId="{84D69325-482C-41F6-89B2-8A87C575FF74}" srcOrd="0" destOrd="0" presId="urn:microsoft.com/office/officeart/2005/8/layout/list1"/>
    <dgm:cxn modelId="{02F5B893-90FA-4AC1-B7D3-2FB7138A1712}" type="presParOf" srcId="{98E7DDC4-7787-4356-9AE7-8B3EEA1F02C4}" destId="{0CC4C80F-444E-461E-9B35-6C31E8D22168}" srcOrd="1" destOrd="0" presId="urn:microsoft.com/office/officeart/2005/8/layout/list1"/>
    <dgm:cxn modelId="{9EE259FE-3915-4B5D-B556-B9A5AC55791D}" type="presParOf" srcId="{8BFA097F-0B1B-4DBA-8D4F-8D31392DC1C0}" destId="{4640031A-49CC-4B14-8110-75499F663224}" srcOrd="9" destOrd="0" presId="urn:microsoft.com/office/officeart/2005/8/layout/list1"/>
    <dgm:cxn modelId="{896951A8-3F83-4DDA-A5E0-80F915A91216}" type="presParOf" srcId="{8BFA097F-0B1B-4DBA-8D4F-8D31392DC1C0}" destId="{0B6DFDE6-CC62-4855-A696-8D31543F3801}" srcOrd="10" destOrd="0" presId="urn:microsoft.com/office/officeart/2005/8/layout/list1"/>
    <dgm:cxn modelId="{A512833A-41C2-4CB4-BA1A-D5F524C23A1A}" type="presParOf" srcId="{8BFA097F-0B1B-4DBA-8D4F-8D31392DC1C0}" destId="{4E9BBE6E-7011-4A2D-974B-2109475D8B20}" srcOrd="11" destOrd="0" presId="urn:microsoft.com/office/officeart/2005/8/layout/list1"/>
    <dgm:cxn modelId="{37745AFC-7E9A-4192-BA41-3AA26DB2110D}" type="presParOf" srcId="{8BFA097F-0B1B-4DBA-8D4F-8D31392DC1C0}" destId="{7B801DAB-8F86-4BED-B074-C81E6F677E19}" srcOrd="12" destOrd="0" presId="urn:microsoft.com/office/officeart/2005/8/layout/list1"/>
    <dgm:cxn modelId="{C2F5C596-BC57-4DC0-8024-4D088CBACC34}" type="presParOf" srcId="{7B801DAB-8F86-4BED-B074-C81E6F677E19}" destId="{9E0B426E-E98E-4A9D-9F0A-7EB891172428}" srcOrd="0" destOrd="0" presId="urn:microsoft.com/office/officeart/2005/8/layout/list1"/>
    <dgm:cxn modelId="{6C4143BB-E6B5-4BC0-89C1-583D07B12DCE}" type="presParOf" srcId="{7B801DAB-8F86-4BED-B074-C81E6F677E19}" destId="{1F3EBFC1-B5F2-4BB9-9E1E-707FF342E013}" srcOrd="1" destOrd="0" presId="urn:microsoft.com/office/officeart/2005/8/layout/list1"/>
    <dgm:cxn modelId="{4A264957-FD29-41A4-9974-DE1A9E21D9F7}" type="presParOf" srcId="{8BFA097F-0B1B-4DBA-8D4F-8D31392DC1C0}" destId="{9D99F35C-9FB9-439B-9731-A423A941C685}" srcOrd="13" destOrd="0" presId="urn:microsoft.com/office/officeart/2005/8/layout/list1"/>
    <dgm:cxn modelId="{430E2BAB-6464-4E83-B6FA-6D8079FB5B50}" type="presParOf" srcId="{8BFA097F-0B1B-4DBA-8D4F-8D31392DC1C0}" destId="{D63E227D-F084-44B0-86F0-571F9FAED194}" srcOrd="14" destOrd="0" presId="urn:microsoft.com/office/officeart/2005/8/layout/list1"/>
  </dgm:cxnLst>
  <dgm:bg/>
  <dgm:whole>
    <a:ln w="12700" cmpd="sng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26BE36-E252-491F-AAD2-983F57453A0D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E8F3666-0CDF-487A-A0EB-0B445E6DC281}">
      <dgm:prSet phldrT="[Tekst]"/>
      <dgm:spPr/>
      <dgm:t>
        <a:bodyPr/>
        <a:lstStyle/>
        <a:p>
          <a:r>
            <a:rPr lang="hr-HR" b="1" u="none" dirty="0" smtClean="0"/>
            <a:t>Plan za 2020.</a:t>
          </a:r>
          <a:endParaRPr lang="hr-HR" dirty="0"/>
        </a:p>
      </dgm:t>
    </dgm:pt>
    <dgm:pt modelId="{B7C032C1-7D47-4B0A-BAA1-EC841E5EF506}" type="parTrans" cxnId="{6D710EFC-58B7-4AAD-86A5-E95EEFF28CBC}">
      <dgm:prSet/>
      <dgm:spPr/>
      <dgm:t>
        <a:bodyPr/>
        <a:lstStyle/>
        <a:p>
          <a:endParaRPr lang="hr-HR"/>
        </a:p>
      </dgm:t>
    </dgm:pt>
    <dgm:pt modelId="{49399E65-3FC3-4E53-BD1E-830966E1C3B3}" type="sibTrans" cxnId="{6D710EFC-58B7-4AAD-86A5-E95EEFF28CBC}">
      <dgm:prSet/>
      <dgm:spPr/>
      <dgm:t>
        <a:bodyPr/>
        <a:lstStyle/>
        <a:p>
          <a:endParaRPr lang="hr-HR"/>
        </a:p>
      </dgm:t>
    </dgm:pt>
    <dgm:pt modelId="{8752EB39-EF3F-4E60-88D6-7C6C9C0EA8D5}">
      <dgm:prSet phldrT="[Tekst]"/>
      <dgm:spPr/>
      <dgm:t>
        <a:bodyPr/>
        <a:lstStyle/>
        <a:p>
          <a:r>
            <a:rPr lang="hr-HR" b="1" u="none" dirty="0" smtClean="0">
              <a:solidFill>
                <a:schemeClr val="bg1"/>
              </a:solidFill>
            </a:rPr>
            <a:t>Izmjene i dopune za 2020. godinu</a:t>
          </a:r>
          <a:endParaRPr lang="hr-HR" dirty="0">
            <a:solidFill>
              <a:schemeClr val="bg1"/>
            </a:solidFill>
          </a:endParaRPr>
        </a:p>
      </dgm:t>
    </dgm:pt>
    <dgm:pt modelId="{60796E6D-CE70-45BE-91F5-9A3CCB782BB1}" type="parTrans" cxnId="{E47C9CF3-AB4E-48BB-82A6-BDCD45F9C424}">
      <dgm:prSet/>
      <dgm:spPr/>
      <dgm:t>
        <a:bodyPr/>
        <a:lstStyle/>
        <a:p>
          <a:endParaRPr lang="hr-HR"/>
        </a:p>
      </dgm:t>
    </dgm:pt>
    <dgm:pt modelId="{94FCF778-1509-445F-95EF-3A5224AA36F7}" type="sibTrans" cxnId="{E47C9CF3-AB4E-48BB-82A6-BDCD45F9C424}">
      <dgm:prSet/>
      <dgm:spPr/>
      <dgm:t>
        <a:bodyPr/>
        <a:lstStyle/>
        <a:p>
          <a:endParaRPr lang="hr-HR"/>
        </a:p>
      </dgm:t>
    </dgm:pt>
    <dgm:pt modelId="{10A0D5B4-1844-4732-B408-8F489F201046}">
      <dgm:prSet phldrT="[Tekst]" custT="1"/>
      <dgm:spPr/>
      <dgm:t>
        <a:bodyPr/>
        <a:lstStyle/>
        <a:p>
          <a:r>
            <a:rPr lang="hr-HR" sz="1800" b="1" u="sng" dirty="0" smtClean="0"/>
            <a:t>1.367.000.000,00 kn</a:t>
          </a:r>
          <a:endParaRPr lang="hr-HR" sz="1800" dirty="0"/>
        </a:p>
      </dgm:t>
    </dgm:pt>
    <dgm:pt modelId="{75015A60-AC00-4D79-AD59-9CA1C6173538}" type="parTrans" cxnId="{0FDE90DF-36C0-4F29-99AF-90E5F3DED5D7}">
      <dgm:prSet/>
      <dgm:spPr/>
      <dgm:t>
        <a:bodyPr/>
        <a:lstStyle/>
        <a:p>
          <a:endParaRPr lang="hr-HR"/>
        </a:p>
      </dgm:t>
    </dgm:pt>
    <dgm:pt modelId="{2A6DCE8B-6EE6-464B-9C43-32423D953190}" type="sibTrans" cxnId="{0FDE90DF-36C0-4F29-99AF-90E5F3DED5D7}">
      <dgm:prSet/>
      <dgm:spPr/>
      <dgm:t>
        <a:bodyPr/>
        <a:lstStyle/>
        <a:p>
          <a:endParaRPr lang="hr-HR"/>
        </a:p>
      </dgm:t>
    </dgm:pt>
    <dgm:pt modelId="{9B622B78-48DD-4E28-A0C3-A5A78DA4306F}">
      <dgm:prSet phldrT="[Tekst]" custT="1"/>
      <dgm:spPr/>
      <dgm:t>
        <a:bodyPr/>
        <a:lstStyle/>
        <a:p>
          <a:r>
            <a:rPr lang="hr-HR" sz="1800" b="1" u="sng" dirty="0" smtClean="0"/>
            <a:t>1.342.000.000,00 kn</a:t>
          </a:r>
          <a:endParaRPr lang="hr-HR" sz="1800" dirty="0"/>
        </a:p>
      </dgm:t>
    </dgm:pt>
    <dgm:pt modelId="{09E5B4A6-1EA5-4A31-BB7E-B507FEA4A4EA}" type="sibTrans" cxnId="{39166907-9414-4293-A069-2C8F2508214A}">
      <dgm:prSet/>
      <dgm:spPr/>
      <dgm:t>
        <a:bodyPr/>
        <a:lstStyle/>
        <a:p>
          <a:endParaRPr lang="hr-HR"/>
        </a:p>
      </dgm:t>
    </dgm:pt>
    <dgm:pt modelId="{D86EB72A-E986-49C2-9919-621F5F39CF13}" type="parTrans" cxnId="{39166907-9414-4293-A069-2C8F2508214A}">
      <dgm:prSet/>
      <dgm:spPr/>
      <dgm:t>
        <a:bodyPr/>
        <a:lstStyle/>
        <a:p>
          <a:endParaRPr lang="hr-HR"/>
        </a:p>
      </dgm:t>
    </dgm:pt>
    <dgm:pt modelId="{3691E4EA-0FC3-40A0-902F-375A40C848C6}" type="pres">
      <dgm:prSet presAssocID="{8F26BE36-E252-491F-AAD2-983F57453A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F7E4E31-F027-413D-B094-9DEBF58F0A16}" type="pres">
      <dgm:prSet presAssocID="{8752EB39-EF3F-4E60-88D6-7C6C9C0EA8D5}" presName="boxAndChildren" presStyleCnt="0"/>
      <dgm:spPr/>
    </dgm:pt>
    <dgm:pt modelId="{1896A4B6-9FD5-46EC-878E-635C9E9E1691}" type="pres">
      <dgm:prSet presAssocID="{8752EB39-EF3F-4E60-88D6-7C6C9C0EA8D5}" presName="parentTextBox" presStyleLbl="node1" presStyleIdx="0" presStyleCnt="2"/>
      <dgm:spPr/>
      <dgm:t>
        <a:bodyPr/>
        <a:lstStyle/>
        <a:p>
          <a:endParaRPr lang="hr-HR"/>
        </a:p>
      </dgm:t>
    </dgm:pt>
    <dgm:pt modelId="{6AF623C0-3814-43EE-9A05-13F8A7A95A8B}" type="pres">
      <dgm:prSet presAssocID="{8752EB39-EF3F-4E60-88D6-7C6C9C0EA8D5}" presName="entireBox" presStyleLbl="node1" presStyleIdx="0" presStyleCnt="2"/>
      <dgm:spPr/>
      <dgm:t>
        <a:bodyPr/>
        <a:lstStyle/>
        <a:p>
          <a:endParaRPr lang="hr-HR"/>
        </a:p>
      </dgm:t>
    </dgm:pt>
    <dgm:pt modelId="{D1CC19AE-229D-4BFA-B1A4-57ADF158AF28}" type="pres">
      <dgm:prSet presAssocID="{8752EB39-EF3F-4E60-88D6-7C6C9C0EA8D5}" presName="descendantBox" presStyleCnt="0"/>
      <dgm:spPr/>
    </dgm:pt>
    <dgm:pt modelId="{F86DDC54-07A8-4C8C-931B-31A05F11A916}" type="pres">
      <dgm:prSet presAssocID="{10A0D5B4-1844-4732-B408-8F489F201046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575BFFB-8E0B-4AE8-8AC8-A4975C58FE87}" type="pres">
      <dgm:prSet presAssocID="{49399E65-3FC3-4E53-BD1E-830966E1C3B3}" presName="sp" presStyleCnt="0"/>
      <dgm:spPr/>
    </dgm:pt>
    <dgm:pt modelId="{4990A0AF-9919-4A09-BFC5-2FE46AB0BE0F}" type="pres">
      <dgm:prSet presAssocID="{0E8F3666-0CDF-487A-A0EB-0B445E6DC281}" presName="arrowAndChildren" presStyleCnt="0"/>
      <dgm:spPr/>
    </dgm:pt>
    <dgm:pt modelId="{039EE1EC-57F6-478E-A90D-C1ED366C99D7}" type="pres">
      <dgm:prSet presAssocID="{0E8F3666-0CDF-487A-A0EB-0B445E6DC281}" presName="parentTextArrow" presStyleLbl="node1" presStyleIdx="0" presStyleCnt="2"/>
      <dgm:spPr/>
      <dgm:t>
        <a:bodyPr/>
        <a:lstStyle/>
        <a:p>
          <a:endParaRPr lang="hr-HR"/>
        </a:p>
      </dgm:t>
    </dgm:pt>
    <dgm:pt modelId="{9D572A36-63FB-4DFF-80AC-FF5C3A4E0733}" type="pres">
      <dgm:prSet presAssocID="{0E8F3666-0CDF-487A-A0EB-0B445E6DC281}" presName="arrow" presStyleLbl="node1" presStyleIdx="1" presStyleCnt="2"/>
      <dgm:spPr/>
      <dgm:t>
        <a:bodyPr/>
        <a:lstStyle/>
        <a:p>
          <a:endParaRPr lang="hr-HR"/>
        </a:p>
      </dgm:t>
    </dgm:pt>
    <dgm:pt modelId="{CC2BA3B8-27FF-4181-900D-E8945C5C7F16}" type="pres">
      <dgm:prSet presAssocID="{0E8F3666-0CDF-487A-A0EB-0B445E6DC281}" presName="descendantArrow" presStyleCnt="0"/>
      <dgm:spPr/>
    </dgm:pt>
    <dgm:pt modelId="{A874D18E-C23D-4AAD-BFB3-DCD43FDAC840}" type="pres">
      <dgm:prSet presAssocID="{9B622B78-48DD-4E28-A0C3-A5A78DA4306F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A288612F-9EDD-44D8-A694-86F4D271E0C6}" type="presOf" srcId="{0E8F3666-0CDF-487A-A0EB-0B445E6DC281}" destId="{9D572A36-63FB-4DFF-80AC-FF5C3A4E0733}" srcOrd="1" destOrd="0" presId="urn:microsoft.com/office/officeart/2005/8/layout/process4"/>
    <dgm:cxn modelId="{67D4943E-B2B6-40D3-AE17-B2BFDEFE6654}" type="presOf" srcId="{9B622B78-48DD-4E28-A0C3-A5A78DA4306F}" destId="{A874D18E-C23D-4AAD-BFB3-DCD43FDAC840}" srcOrd="0" destOrd="0" presId="urn:microsoft.com/office/officeart/2005/8/layout/process4"/>
    <dgm:cxn modelId="{88F8DFF7-780D-493F-B3D3-918002FC4330}" type="presOf" srcId="{0E8F3666-0CDF-487A-A0EB-0B445E6DC281}" destId="{039EE1EC-57F6-478E-A90D-C1ED366C99D7}" srcOrd="0" destOrd="0" presId="urn:microsoft.com/office/officeart/2005/8/layout/process4"/>
    <dgm:cxn modelId="{0FDE90DF-36C0-4F29-99AF-90E5F3DED5D7}" srcId="{8752EB39-EF3F-4E60-88D6-7C6C9C0EA8D5}" destId="{10A0D5B4-1844-4732-B408-8F489F201046}" srcOrd="0" destOrd="0" parTransId="{75015A60-AC00-4D79-AD59-9CA1C6173538}" sibTransId="{2A6DCE8B-6EE6-464B-9C43-32423D953190}"/>
    <dgm:cxn modelId="{6D710EFC-58B7-4AAD-86A5-E95EEFF28CBC}" srcId="{8F26BE36-E252-491F-AAD2-983F57453A0D}" destId="{0E8F3666-0CDF-487A-A0EB-0B445E6DC281}" srcOrd="0" destOrd="0" parTransId="{B7C032C1-7D47-4B0A-BAA1-EC841E5EF506}" sibTransId="{49399E65-3FC3-4E53-BD1E-830966E1C3B3}"/>
    <dgm:cxn modelId="{E47C9CF3-AB4E-48BB-82A6-BDCD45F9C424}" srcId="{8F26BE36-E252-491F-AAD2-983F57453A0D}" destId="{8752EB39-EF3F-4E60-88D6-7C6C9C0EA8D5}" srcOrd="1" destOrd="0" parTransId="{60796E6D-CE70-45BE-91F5-9A3CCB782BB1}" sibTransId="{94FCF778-1509-445F-95EF-3A5224AA36F7}"/>
    <dgm:cxn modelId="{DA68F2F5-286B-4740-A1A1-4AC7BED1F4E1}" type="presOf" srcId="{8752EB39-EF3F-4E60-88D6-7C6C9C0EA8D5}" destId="{6AF623C0-3814-43EE-9A05-13F8A7A95A8B}" srcOrd="1" destOrd="0" presId="urn:microsoft.com/office/officeart/2005/8/layout/process4"/>
    <dgm:cxn modelId="{DFF1BD40-7B68-4D89-8465-810DD197383B}" type="presOf" srcId="{8752EB39-EF3F-4E60-88D6-7C6C9C0EA8D5}" destId="{1896A4B6-9FD5-46EC-878E-635C9E9E1691}" srcOrd="0" destOrd="0" presId="urn:microsoft.com/office/officeart/2005/8/layout/process4"/>
    <dgm:cxn modelId="{39166907-9414-4293-A069-2C8F2508214A}" srcId="{0E8F3666-0CDF-487A-A0EB-0B445E6DC281}" destId="{9B622B78-48DD-4E28-A0C3-A5A78DA4306F}" srcOrd="0" destOrd="0" parTransId="{D86EB72A-E986-49C2-9919-621F5F39CF13}" sibTransId="{09E5B4A6-1EA5-4A31-BB7E-B507FEA4A4EA}"/>
    <dgm:cxn modelId="{7AD45E8A-A868-41BF-A7F7-9AF89E0D2BDF}" type="presOf" srcId="{10A0D5B4-1844-4732-B408-8F489F201046}" destId="{F86DDC54-07A8-4C8C-931B-31A05F11A916}" srcOrd="0" destOrd="0" presId="urn:microsoft.com/office/officeart/2005/8/layout/process4"/>
    <dgm:cxn modelId="{3F310638-F033-482A-A7D3-BCCD279D5DD9}" type="presOf" srcId="{8F26BE36-E252-491F-AAD2-983F57453A0D}" destId="{3691E4EA-0FC3-40A0-902F-375A40C848C6}" srcOrd="0" destOrd="0" presId="urn:microsoft.com/office/officeart/2005/8/layout/process4"/>
    <dgm:cxn modelId="{0DFA450F-8051-490E-9531-21FC90E4D70B}" type="presParOf" srcId="{3691E4EA-0FC3-40A0-902F-375A40C848C6}" destId="{BF7E4E31-F027-413D-B094-9DEBF58F0A16}" srcOrd="0" destOrd="0" presId="urn:microsoft.com/office/officeart/2005/8/layout/process4"/>
    <dgm:cxn modelId="{8B10DF43-E43D-41D8-AC1A-AD235F71B11B}" type="presParOf" srcId="{BF7E4E31-F027-413D-B094-9DEBF58F0A16}" destId="{1896A4B6-9FD5-46EC-878E-635C9E9E1691}" srcOrd="0" destOrd="0" presId="urn:microsoft.com/office/officeart/2005/8/layout/process4"/>
    <dgm:cxn modelId="{DFC191BC-1515-4FE8-B9C6-BEF8AD7402FB}" type="presParOf" srcId="{BF7E4E31-F027-413D-B094-9DEBF58F0A16}" destId="{6AF623C0-3814-43EE-9A05-13F8A7A95A8B}" srcOrd="1" destOrd="0" presId="urn:microsoft.com/office/officeart/2005/8/layout/process4"/>
    <dgm:cxn modelId="{05847BA0-B5EB-4212-ABB5-128E5B0AC18A}" type="presParOf" srcId="{BF7E4E31-F027-413D-B094-9DEBF58F0A16}" destId="{D1CC19AE-229D-4BFA-B1A4-57ADF158AF28}" srcOrd="2" destOrd="0" presId="urn:microsoft.com/office/officeart/2005/8/layout/process4"/>
    <dgm:cxn modelId="{399FE88D-9189-455F-9316-90C386E827D3}" type="presParOf" srcId="{D1CC19AE-229D-4BFA-B1A4-57ADF158AF28}" destId="{F86DDC54-07A8-4C8C-931B-31A05F11A916}" srcOrd="0" destOrd="0" presId="urn:microsoft.com/office/officeart/2005/8/layout/process4"/>
    <dgm:cxn modelId="{F3E44FB6-11B0-4B70-8F59-D2EF44061CF5}" type="presParOf" srcId="{3691E4EA-0FC3-40A0-902F-375A40C848C6}" destId="{6575BFFB-8E0B-4AE8-8AC8-A4975C58FE87}" srcOrd="1" destOrd="0" presId="urn:microsoft.com/office/officeart/2005/8/layout/process4"/>
    <dgm:cxn modelId="{CDF149E7-0EB2-4F27-AC28-E667B91BF36C}" type="presParOf" srcId="{3691E4EA-0FC3-40A0-902F-375A40C848C6}" destId="{4990A0AF-9919-4A09-BFC5-2FE46AB0BE0F}" srcOrd="2" destOrd="0" presId="urn:microsoft.com/office/officeart/2005/8/layout/process4"/>
    <dgm:cxn modelId="{AA5AC73C-AD0C-49CF-9DB6-C7EDD325D95E}" type="presParOf" srcId="{4990A0AF-9919-4A09-BFC5-2FE46AB0BE0F}" destId="{039EE1EC-57F6-478E-A90D-C1ED366C99D7}" srcOrd="0" destOrd="0" presId="urn:microsoft.com/office/officeart/2005/8/layout/process4"/>
    <dgm:cxn modelId="{22D9DC48-03A3-4CD7-96CA-22E979BDBEF2}" type="presParOf" srcId="{4990A0AF-9919-4A09-BFC5-2FE46AB0BE0F}" destId="{9D572A36-63FB-4DFF-80AC-FF5C3A4E0733}" srcOrd="1" destOrd="0" presId="urn:microsoft.com/office/officeart/2005/8/layout/process4"/>
    <dgm:cxn modelId="{CB3ADDC2-B752-4AF4-864C-36C1A20F18BB}" type="presParOf" srcId="{4990A0AF-9919-4A09-BFC5-2FE46AB0BE0F}" destId="{CC2BA3B8-27FF-4181-900D-E8945C5C7F16}" srcOrd="2" destOrd="0" presId="urn:microsoft.com/office/officeart/2005/8/layout/process4"/>
    <dgm:cxn modelId="{3D70676A-433B-42D1-BC84-C065700F7E25}" type="presParOf" srcId="{CC2BA3B8-27FF-4181-900D-E8945C5C7F16}" destId="{A874D18E-C23D-4AAD-BFB3-DCD43FDAC84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D69540-C5EE-4A3E-8BB1-417CF83C52A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858A00B-872B-4D14-8BCB-FD5DA9704EC1}">
      <dgm:prSet phldrT="[Tekst]" custT="1"/>
      <dgm:spPr/>
      <dgm:t>
        <a:bodyPr/>
        <a:lstStyle/>
        <a:p>
          <a:r>
            <a:rPr lang="hr-HR" sz="1400" b="1" u="none" dirty="0" smtClean="0"/>
            <a:t>Prihodi poslovanja</a:t>
          </a:r>
        </a:p>
        <a:p>
          <a:r>
            <a:rPr lang="hr-HR" sz="1400" dirty="0" smtClean="0"/>
            <a:t>261.012.791,50 kn</a:t>
          </a:r>
          <a:endParaRPr lang="hr-HR" sz="1400" dirty="0"/>
        </a:p>
      </dgm:t>
    </dgm:pt>
    <dgm:pt modelId="{ADA2C2F6-6DF7-4E7B-9FF9-EA53AC415BEC}" type="parTrans" cxnId="{B2094FB8-45BC-4332-890B-2C2B9EDF0BBC}">
      <dgm:prSet/>
      <dgm:spPr/>
      <dgm:t>
        <a:bodyPr/>
        <a:lstStyle/>
        <a:p>
          <a:endParaRPr lang="hr-HR"/>
        </a:p>
      </dgm:t>
    </dgm:pt>
    <dgm:pt modelId="{DD4E373D-ABF8-4174-8D61-CBAFEA9D7616}" type="sibTrans" cxnId="{B2094FB8-45BC-4332-890B-2C2B9EDF0BBC}">
      <dgm:prSet/>
      <dgm:spPr/>
      <dgm:t>
        <a:bodyPr/>
        <a:lstStyle/>
        <a:p>
          <a:endParaRPr lang="hr-HR"/>
        </a:p>
      </dgm:t>
    </dgm:pt>
    <dgm:pt modelId="{0DBF0460-17AD-49D7-AE13-B162857ACAF4}">
      <dgm:prSet phldrT="[Tekst]" custT="1"/>
      <dgm:spPr/>
      <dgm:t>
        <a:bodyPr/>
        <a:lstStyle/>
        <a:p>
          <a:r>
            <a:rPr lang="hr-HR" sz="1400" b="1" dirty="0" smtClean="0"/>
            <a:t>Primici od fin. imovine i zaduživanja</a:t>
          </a:r>
        </a:p>
        <a:p>
          <a:r>
            <a:rPr lang="hr-HR" sz="1400" b="1" dirty="0" smtClean="0"/>
            <a:t> </a:t>
          </a:r>
          <a:r>
            <a:rPr lang="hr-HR" sz="1400" b="0" dirty="0" smtClean="0"/>
            <a:t>16.768.880,00 kn</a:t>
          </a:r>
          <a:endParaRPr lang="hr-HR" sz="1400" b="0" dirty="0"/>
        </a:p>
      </dgm:t>
    </dgm:pt>
    <dgm:pt modelId="{F5426032-C706-420B-B3B9-18CC79477F4B}" type="parTrans" cxnId="{DBA659F4-D78C-4C11-97E8-E0D9558334B8}">
      <dgm:prSet/>
      <dgm:spPr/>
      <dgm:t>
        <a:bodyPr/>
        <a:lstStyle/>
        <a:p>
          <a:endParaRPr lang="hr-HR"/>
        </a:p>
      </dgm:t>
    </dgm:pt>
    <dgm:pt modelId="{1465BADE-E651-4D1D-A7FC-51BEEF22B585}" type="sibTrans" cxnId="{DBA659F4-D78C-4C11-97E8-E0D9558334B8}">
      <dgm:prSet/>
      <dgm:spPr/>
      <dgm:t>
        <a:bodyPr/>
        <a:lstStyle/>
        <a:p>
          <a:endParaRPr lang="hr-HR"/>
        </a:p>
      </dgm:t>
    </dgm:pt>
    <dgm:pt modelId="{0740B641-6C4D-4D43-987E-8A98E4A7C33C}">
      <dgm:prSet phldrT="[Tekst]" custT="1"/>
      <dgm:spPr/>
      <dgm:t>
        <a:bodyPr/>
        <a:lstStyle/>
        <a:p>
          <a:r>
            <a:rPr lang="hr-HR" sz="1400" b="1" dirty="0" smtClean="0"/>
            <a:t>Prihodi od prodaje nefin. imovine</a:t>
          </a:r>
        </a:p>
        <a:p>
          <a:r>
            <a:rPr lang="hr-HR" sz="1400" dirty="0" smtClean="0"/>
            <a:t>27.049.230,99 kn</a:t>
          </a:r>
          <a:endParaRPr lang="hr-HR" sz="1400" dirty="0"/>
        </a:p>
      </dgm:t>
    </dgm:pt>
    <dgm:pt modelId="{64E28D37-A572-4C8F-844D-BB488ADECF84}" type="parTrans" cxnId="{2AA2ECF6-4D47-4EC5-83B3-4A3253BB1082}">
      <dgm:prSet/>
      <dgm:spPr/>
      <dgm:t>
        <a:bodyPr/>
        <a:lstStyle/>
        <a:p>
          <a:endParaRPr lang="hr-HR"/>
        </a:p>
      </dgm:t>
    </dgm:pt>
    <dgm:pt modelId="{0670A606-DF99-4924-A716-690CA6DE5B71}" type="sibTrans" cxnId="{2AA2ECF6-4D47-4EC5-83B3-4A3253BB1082}">
      <dgm:prSet/>
      <dgm:spPr/>
      <dgm:t>
        <a:bodyPr/>
        <a:lstStyle/>
        <a:p>
          <a:endParaRPr lang="hr-HR"/>
        </a:p>
      </dgm:t>
    </dgm:pt>
    <dgm:pt modelId="{5A3839C2-9DFA-4C18-AD73-301A617808C5}">
      <dgm:prSet phldrT="[Tekst]" custT="1"/>
      <dgm:spPr/>
      <dgm:t>
        <a:bodyPr/>
        <a:lstStyle/>
        <a:p>
          <a:r>
            <a:rPr lang="hr-HR" sz="1400" b="1" dirty="0" smtClean="0"/>
            <a:t>Preneseni višak iz 2019. godine</a:t>
          </a:r>
        </a:p>
        <a:p>
          <a:r>
            <a:rPr lang="hr-HR" sz="1400" dirty="0" smtClean="0"/>
            <a:t>3.388.104,19 kn</a:t>
          </a:r>
          <a:endParaRPr lang="hr-HR" sz="1400" dirty="0"/>
        </a:p>
      </dgm:t>
    </dgm:pt>
    <dgm:pt modelId="{D89187ED-6184-4939-A810-56BC50D08CC6}" type="parTrans" cxnId="{F3CC750E-61B8-4390-87F5-CD725051E875}">
      <dgm:prSet/>
      <dgm:spPr/>
      <dgm:t>
        <a:bodyPr/>
        <a:lstStyle/>
        <a:p>
          <a:endParaRPr lang="hr-HR"/>
        </a:p>
      </dgm:t>
    </dgm:pt>
    <dgm:pt modelId="{EE3B92C2-1B46-482D-9B11-EE7DA1670A85}" type="sibTrans" cxnId="{F3CC750E-61B8-4390-87F5-CD725051E875}">
      <dgm:prSet/>
      <dgm:spPr/>
      <dgm:t>
        <a:bodyPr/>
        <a:lstStyle/>
        <a:p>
          <a:endParaRPr lang="hr-HR"/>
        </a:p>
      </dgm:t>
    </dgm:pt>
    <dgm:pt modelId="{8BFA097F-0B1B-4DBA-8D4F-8D31392DC1C0}" type="pres">
      <dgm:prSet presAssocID="{4FD69540-C5EE-4A3E-8BB1-417CF83C52A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27094A2-6FAF-4666-83B8-0E86EDEA8ED8}" type="pres">
      <dgm:prSet presAssocID="{D858A00B-872B-4D14-8BCB-FD5DA9704EC1}" presName="parentLin" presStyleCnt="0"/>
      <dgm:spPr/>
    </dgm:pt>
    <dgm:pt modelId="{F16C6BB2-9B3A-44EE-8525-9F7A73BDD387}" type="pres">
      <dgm:prSet presAssocID="{D858A00B-872B-4D14-8BCB-FD5DA9704EC1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435CD82E-5616-4708-AB59-B2A5A12DD9C4}" type="pres">
      <dgm:prSet presAssocID="{D858A00B-872B-4D14-8BCB-FD5DA9704EC1}" presName="parentText" presStyleLbl="node1" presStyleIdx="0" presStyleCnt="4" custScaleX="13071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A692143-F61D-4C2B-8AC0-E7124CFEE2CF}" type="pres">
      <dgm:prSet presAssocID="{D858A00B-872B-4D14-8BCB-FD5DA9704EC1}" presName="negativeSpace" presStyleCnt="0"/>
      <dgm:spPr/>
    </dgm:pt>
    <dgm:pt modelId="{E89A41A0-B893-4009-B8C6-61ABC06F8E28}" type="pres">
      <dgm:prSet presAssocID="{D858A00B-872B-4D14-8BCB-FD5DA9704EC1}" presName="childText" presStyleLbl="conFgAcc1" presStyleIdx="0" presStyleCnt="4">
        <dgm:presLayoutVars>
          <dgm:bulletEnabled val="1"/>
        </dgm:presLayoutVars>
      </dgm:prSet>
      <dgm:spPr>
        <a:solidFill>
          <a:schemeClr val="lt1">
            <a:hueOff val="0"/>
            <a:satOff val="0"/>
            <a:lumOff val="0"/>
          </a:schemeClr>
        </a:solidFill>
        <a:ln w="12700">
          <a:solidFill>
            <a:schemeClr val="accent1">
              <a:lumMod val="50000"/>
            </a:schemeClr>
          </a:solidFill>
        </a:ln>
      </dgm:spPr>
    </dgm:pt>
    <dgm:pt modelId="{AA1AEB42-377C-4723-9006-CFAB7C3A52A2}" type="pres">
      <dgm:prSet presAssocID="{DD4E373D-ABF8-4174-8D61-CBAFEA9D7616}" presName="spaceBetweenRectangles" presStyleCnt="0"/>
      <dgm:spPr/>
    </dgm:pt>
    <dgm:pt modelId="{5CCA20C3-95C8-4B81-820E-6D0275A710BD}" type="pres">
      <dgm:prSet presAssocID="{0DBF0460-17AD-49D7-AE13-B162857ACAF4}" presName="parentLin" presStyleCnt="0"/>
      <dgm:spPr/>
    </dgm:pt>
    <dgm:pt modelId="{28B81BE0-34A7-4E5E-81A1-4B67483BD293}" type="pres">
      <dgm:prSet presAssocID="{0DBF0460-17AD-49D7-AE13-B162857ACAF4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17926B38-A9DE-4302-BEB4-1523A53776F3}" type="pres">
      <dgm:prSet presAssocID="{0DBF0460-17AD-49D7-AE13-B162857ACAF4}" presName="parentText" presStyleLbl="node1" presStyleIdx="1" presStyleCnt="4" custScaleX="130718" custLinFactNeighborX="-13992" custLinFactNeighborY="-352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EFB36B5-A4D1-46BB-92E8-A2CBC70EF1BD}" type="pres">
      <dgm:prSet presAssocID="{0DBF0460-17AD-49D7-AE13-B162857ACAF4}" presName="negativeSpace" presStyleCnt="0"/>
      <dgm:spPr/>
    </dgm:pt>
    <dgm:pt modelId="{4F53389B-63E0-4B2B-A0FA-C30D184AC424}" type="pres">
      <dgm:prSet presAssocID="{0DBF0460-17AD-49D7-AE13-B162857ACAF4}" presName="childText" presStyleLbl="conFgAcc1" presStyleIdx="1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  <dgm:pt modelId="{518425D6-ED6A-4CCA-B164-DB791A847377}" type="pres">
      <dgm:prSet presAssocID="{1465BADE-E651-4D1D-A7FC-51BEEF22B585}" presName="spaceBetweenRectangles" presStyleCnt="0"/>
      <dgm:spPr/>
    </dgm:pt>
    <dgm:pt modelId="{98E7DDC4-7787-4356-9AE7-8B3EEA1F02C4}" type="pres">
      <dgm:prSet presAssocID="{0740B641-6C4D-4D43-987E-8A98E4A7C33C}" presName="parentLin" presStyleCnt="0"/>
      <dgm:spPr/>
    </dgm:pt>
    <dgm:pt modelId="{84D69325-482C-41F6-89B2-8A87C575FF74}" type="pres">
      <dgm:prSet presAssocID="{0740B641-6C4D-4D43-987E-8A98E4A7C33C}" presName="parentLeftMargin" presStyleLbl="node1" presStyleIdx="1" presStyleCnt="4"/>
      <dgm:spPr/>
      <dgm:t>
        <a:bodyPr/>
        <a:lstStyle/>
        <a:p>
          <a:endParaRPr lang="hr-HR"/>
        </a:p>
      </dgm:t>
    </dgm:pt>
    <dgm:pt modelId="{0CC4C80F-444E-461E-9B35-6C31E8D22168}" type="pres">
      <dgm:prSet presAssocID="{0740B641-6C4D-4D43-987E-8A98E4A7C33C}" presName="parentText" presStyleLbl="node1" presStyleIdx="2" presStyleCnt="4" custScaleX="13145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640031A-49CC-4B14-8110-75499F663224}" type="pres">
      <dgm:prSet presAssocID="{0740B641-6C4D-4D43-987E-8A98E4A7C33C}" presName="negativeSpace" presStyleCnt="0"/>
      <dgm:spPr/>
    </dgm:pt>
    <dgm:pt modelId="{0B6DFDE6-CC62-4855-A696-8D31543F3801}" type="pres">
      <dgm:prSet presAssocID="{0740B641-6C4D-4D43-987E-8A98E4A7C33C}" presName="childText" presStyleLbl="conFgAcc1" presStyleIdx="2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  <dgm:pt modelId="{4E9BBE6E-7011-4A2D-974B-2109475D8B20}" type="pres">
      <dgm:prSet presAssocID="{0670A606-DF99-4924-A716-690CA6DE5B71}" presName="spaceBetweenRectangles" presStyleCnt="0"/>
      <dgm:spPr/>
    </dgm:pt>
    <dgm:pt modelId="{7B801DAB-8F86-4BED-B074-C81E6F677E19}" type="pres">
      <dgm:prSet presAssocID="{5A3839C2-9DFA-4C18-AD73-301A617808C5}" presName="parentLin" presStyleCnt="0"/>
      <dgm:spPr/>
    </dgm:pt>
    <dgm:pt modelId="{9E0B426E-E98E-4A9D-9F0A-7EB891172428}" type="pres">
      <dgm:prSet presAssocID="{5A3839C2-9DFA-4C18-AD73-301A617808C5}" presName="parentLeftMargin" presStyleLbl="node1" presStyleIdx="2" presStyleCnt="4"/>
      <dgm:spPr/>
      <dgm:t>
        <a:bodyPr/>
        <a:lstStyle/>
        <a:p>
          <a:endParaRPr lang="hr-HR"/>
        </a:p>
      </dgm:t>
    </dgm:pt>
    <dgm:pt modelId="{1F3EBFC1-B5F2-4BB9-9E1E-707FF342E013}" type="pres">
      <dgm:prSet presAssocID="{5A3839C2-9DFA-4C18-AD73-301A617808C5}" presName="parentText" presStyleLbl="node1" presStyleIdx="3" presStyleCnt="4" custScaleX="13145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D99F35C-9FB9-439B-9731-A423A941C685}" type="pres">
      <dgm:prSet presAssocID="{5A3839C2-9DFA-4C18-AD73-301A617808C5}" presName="negativeSpace" presStyleCnt="0"/>
      <dgm:spPr/>
    </dgm:pt>
    <dgm:pt modelId="{D63E227D-F084-44B0-86F0-571F9FAED194}" type="pres">
      <dgm:prSet presAssocID="{5A3839C2-9DFA-4C18-AD73-301A617808C5}" presName="childText" presStyleLbl="conFgAcc1" presStyleIdx="3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</dgm:ptLst>
  <dgm:cxnLst>
    <dgm:cxn modelId="{2AA2ECF6-4D47-4EC5-83B3-4A3253BB1082}" srcId="{4FD69540-C5EE-4A3E-8BB1-417CF83C52A3}" destId="{0740B641-6C4D-4D43-987E-8A98E4A7C33C}" srcOrd="2" destOrd="0" parTransId="{64E28D37-A572-4C8F-844D-BB488ADECF84}" sibTransId="{0670A606-DF99-4924-A716-690CA6DE5B71}"/>
    <dgm:cxn modelId="{32F93CAC-1F97-490D-BD91-AE01A0B753A5}" type="presOf" srcId="{5A3839C2-9DFA-4C18-AD73-301A617808C5}" destId="{1F3EBFC1-B5F2-4BB9-9E1E-707FF342E013}" srcOrd="1" destOrd="0" presId="urn:microsoft.com/office/officeart/2005/8/layout/list1"/>
    <dgm:cxn modelId="{5E953B96-8547-49FA-8285-8A44C33801CC}" type="presOf" srcId="{0740B641-6C4D-4D43-987E-8A98E4A7C33C}" destId="{0CC4C80F-444E-461E-9B35-6C31E8D22168}" srcOrd="1" destOrd="0" presId="urn:microsoft.com/office/officeart/2005/8/layout/list1"/>
    <dgm:cxn modelId="{2AA3F055-8817-43D0-BF56-4AE46E9DFB7D}" type="presOf" srcId="{0DBF0460-17AD-49D7-AE13-B162857ACAF4}" destId="{17926B38-A9DE-4302-BEB4-1523A53776F3}" srcOrd="1" destOrd="0" presId="urn:microsoft.com/office/officeart/2005/8/layout/list1"/>
    <dgm:cxn modelId="{DBA659F4-D78C-4C11-97E8-E0D9558334B8}" srcId="{4FD69540-C5EE-4A3E-8BB1-417CF83C52A3}" destId="{0DBF0460-17AD-49D7-AE13-B162857ACAF4}" srcOrd="1" destOrd="0" parTransId="{F5426032-C706-420B-B3B9-18CC79477F4B}" sibTransId="{1465BADE-E651-4D1D-A7FC-51BEEF22B585}"/>
    <dgm:cxn modelId="{513D411D-5F0E-47B3-9377-510105EE89C4}" type="presOf" srcId="{0740B641-6C4D-4D43-987E-8A98E4A7C33C}" destId="{84D69325-482C-41F6-89B2-8A87C575FF74}" srcOrd="0" destOrd="0" presId="urn:microsoft.com/office/officeart/2005/8/layout/list1"/>
    <dgm:cxn modelId="{28754F15-74D5-4AB9-93F7-F5796F571014}" type="presOf" srcId="{5A3839C2-9DFA-4C18-AD73-301A617808C5}" destId="{9E0B426E-E98E-4A9D-9F0A-7EB891172428}" srcOrd="0" destOrd="0" presId="urn:microsoft.com/office/officeart/2005/8/layout/list1"/>
    <dgm:cxn modelId="{B2094FB8-45BC-4332-890B-2C2B9EDF0BBC}" srcId="{4FD69540-C5EE-4A3E-8BB1-417CF83C52A3}" destId="{D858A00B-872B-4D14-8BCB-FD5DA9704EC1}" srcOrd="0" destOrd="0" parTransId="{ADA2C2F6-6DF7-4E7B-9FF9-EA53AC415BEC}" sibTransId="{DD4E373D-ABF8-4174-8D61-CBAFEA9D7616}"/>
    <dgm:cxn modelId="{63628300-D9FB-4C0D-8CEB-49951BB5FE72}" type="presOf" srcId="{0DBF0460-17AD-49D7-AE13-B162857ACAF4}" destId="{28B81BE0-34A7-4E5E-81A1-4B67483BD293}" srcOrd="0" destOrd="0" presId="urn:microsoft.com/office/officeart/2005/8/layout/list1"/>
    <dgm:cxn modelId="{0C9F7872-6230-4401-9A44-F6019077A64E}" type="presOf" srcId="{D858A00B-872B-4D14-8BCB-FD5DA9704EC1}" destId="{F16C6BB2-9B3A-44EE-8525-9F7A73BDD387}" srcOrd="0" destOrd="0" presId="urn:microsoft.com/office/officeart/2005/8/layout/list1"/>
    <dgm:cxn modelId="{F3CC750E-61B8-4390-87F5-CD725051E875}" srcId="{4FD69540-C5EE-4A3E-8BB1-417CF83C52A3}" destId="{5A3839C2-9DFA-4C18-AD73-301A617808C5}" srcOrd="3" destOrd="0" parTransId="{D89187ED-6184-4939-A810-56BC50D08CC6}" sibTransId="{EE3B92C2-1B46-482D-9B11-EE7DA1670A85}"/>
    <dgm:cxn modelId="{A1424B5C-0D00-4645-9E53-265978453907}" type="presOf" srcId="{D858A00B-872B-4D14-8BCB-FD5DA9704EC1}" destId="{435CD82E-5616-4708-AB59-B2A5A12DD9C4}" srcOrd="1" destOrd="0" presId="urn:microsoft.com/office/officeart/2005/8/layout/list1"/>
    <dgm:cxn modelId="{7C84DAA2-001A-43C6-9DB2-19C9757BE8A3}" type="presOf" srcId="{4FD69540-C5EE-4A3E-8BB1-417CF83C52A3}" destId="{8BFA097F-0B1B-4DBA-8D4F-8D31392DC1C0}" srcOrd="0" destOrd="0" presId="urn:microsoft.com/office/officeart/2005/8/layout/list1"/>
    <dgm:cxn modelId="{62F3256F-C289-4585-ABA7-30FE56081A4D}" type="presParOf" srcId="{8BFA097F-0B1B-4DBA-8D4F-8D31392DC1C0}" destId="{B27094A2-6FAF-4666-83B8-0E86EDEA8ED8}" srcOrd="0" destOrd="0" presId="urn:microsoft.com/office/officeart/2005/8/layout/list1"/>
    <dgm:cxn modelId="{1321017A-8FE3-44AE-B76C-F7B154BC4DC9}" type="presParOf" srcId="{B27094A2-6FAF-4666-83B8-0E86EDEA8ED8}" destId="{F16C6BB2-9B3A-44EE-8525-9F7A73BDD387}" srcOrd="0" destOrd="0" presId="urn:microsoft.com/office/officeart/2005/8/layout/list1"/>
    <dgm:cxn modelId="{498968E8-280F-4028-8584-F1FBCDCB029C}" type="presParOf" srcId="{B27094A2-6FAF-4666-83B8-0E86EDEA8ED8}" destId="{435CD82E-5616-4708-AB59-B2A5A12DD9C4}" srcOrd="1" destOrd="0" presId="urn:microsoft.com/office/officeart/2005/8/layout/list1"/>
    <dgm:cxn modelId="{B88451D6-C651-426F-8E18-9746B2961F8C}" type="presParOf" srcId="{8BFA097F-0B1B-4DBA-8D4F-8D31392DC1C0}" destId="{3A692143-F61D-4C2B-8AC0-E7124CFEE2CF}" srcOrd="1" destOrd="0" presId="urn:microsoft.com/office/officeart/2005/8/layout/list1"/>
    <dgm:cxn modelId="{B11B2C67-A4C3-41CB-B8B1-BBD9D873ACEB}" type="presParOf" srcId="{8BFA097F-0B1B-4DBA-8D4F-8D31392DC1C0}" destId="{E89A41A0-B893-4009-B8C6-61ABC06F8E28}" srcOrd="2" destOrd="0" presId="urn:microsoft.com/office/officeart/2005/8/layout/list1"/>
    <dgm:cxn modelId="{DDD5A05C-58AC-4224-8F48-952C1D65E67B}" type="presParOf" srcId="{8BFA097F-0B1B-4DBA-8D4F-8D31392DC1C0}" destId="{AA1AEB42-377C-4723-9006-CFAB7C3A52A2}" srcOrd="3" destOrd="0" presId="urn:microsoft.com/office/officeart/2005/8/layout/list1"/>
    <dgm:cxn modelId="{BB74A1A4-41C0-485B-AB06-5513FCCC3D9E}" type="presParOf" srcId="{8BFA097F-0B1B-4DBA-8D4F-8D31392DC1C0}" destId="{5CCA20C3-95C8-4B81-820E-6D0275A710BD}" srcOrd="4" destOrd="0" presId="urn:microsoft.com/office/officeart/2005/8/layout/list1"/>
    <dgm:cxn modelId="{1B58BB8D-3B96-4A2F-AF10-C8F455567927}" type="presParOf" srcId="{5CCA20C3-95C8-4B81-820E-6D0275A710BD}" destId="{28B81BE0-34A7-4E5E-81A1-4B67483BD293}" srcOrd="0" destOrd="0" presId="urn:microsoft.com/office/officeart/2005/8/layout/list1"/>
    <dgm:cxn modelId="{5208A279-A61D-4293-936A-486F638A9E6B}" type="presParOf" srcId="{5CCA20C3-95C8-4B81-820E-6D0275A710BD}" destId="{17926B38-A9DE-4302-BEB4-1523A53776F3}" srcOrd="1" destOrd="0" presId="urn:microsoft.com/office/officeart/2005/8/layout/list1"/>
    <dgm:cxn modelId="{1D416890-F9C1-4C6F-9E5C-0A256FEC4A04}" type="presParOf" srcId="{8BFA097F-0B1B-4DBA-8D4F-8D31392DC1C0}" destId="{7EFB36B5-A4D1-46BB-92E8-A2CBC70EF1BD}" srcOrd="5" destOrd="0" presId="urn:microsoft.com/office/officeart/2005/8/layout/list1"/>
    <dgm:cxn modelId="{6331C661-D6DC-48BB-BF4A-96FF6B72EB0F}" type="presParOf" srcId="{8BFA097F-0B1B-4DBA-8D4F-8D31392DC1C0}" destId="{4F53389B-63E0-4B2B-A0FA-C30D184AC424}" srcOrd="6" destOrd="0" presId="urn:microsoft.com/office/officeart/2005/8/layout/list1"/>
    <dgm:cxn modelId="{2604CE33-508D-4383-A11D-69B02FD22AFC}" type="presParOf" srcId="{8BFA097F-0B1B-4DBA-8D4F-8D31392DC1C0}" destId="{518425D6-ED6A-4CCA-B164-DB791A847377}" srcOrd="7" destOrd="0" presId="urn:microsoft.com/office/officeart/2005/8/layout/list1"/>
    <dgm:cxn modelId="{ADFB2BA1-BBE2-42FD-89B9-4D6D6AB2292A}" type="presParOf" srcId="{8BFA097F-0B1B-4DBA-8D4F-8D31392DC1C0}" destId="{98E7DDC4-7787-4356-9AE7-8B3EEA1F02C4}" srcOrd="8" destOrd="0" presId="urn:microsoft.com/office/officeart/2005/8/layout/list1"/>
    <dgm:cxn modelId="{D75740D9-0B14-420D-BE58-D7C80213E1E4}" type="presParOf" srcId="{98E7DDC4-7787-4356-9AE7-8B3EEA1F02C4}" destId="{84D69325-482C-41F6-89B2-8A87C575FF74}" srcOrd="0" destOrd="0" presId="urn:microsoft.com/office/officeart/2005/8/layout/list1"/>
    <dgm:cxn modelId="{91D82B55-8ED0-49E7-9AD3-E98C2F2C54C8}" type="presParOf" srcId="{98E7DDC4-7787-4356-9AE7-8B3EEA1F02C4}" destId="{0CC4C80F-444E-461E-9B35-6C31E8D22168}" srcOrd="1" destOrd="0" presId="urn:microsoft.com/office/officeart/2005/8/layout/list1"/>
    <dgm:cxn modelId="{1E9C7B8C-5CD7-43E6-97B0-4B34F8012902}" type="presParOf" srcId="{8BFA097F-0B1B-4DBA-8D4F-8D31392DC1C0}" destId="{4640031A-49CC-4B14-8110-75499F663224}" srcOrd="9" destOrd="0" presId="urn:microsoft.com/office/officeart/2005/8/layout/list1"/>
    <dgm:cxn modelId="{5B099E13-9C07-4633-9D97-94B63366E586}" type="presParOf" srcId="{8BFA097F-0B1B-4DBA-8D4F-8D31392DC1C0}" destId="{0B6DFDE6-CC62-4855-A696-8D31543F3801}" srcOrd="10" destOrd="0" presId="urn:microsoft.com/office/officeart/2005/8/layout/list1"/>
    <dgm:cxn modelId="{126DCFB6-3A6F-435B-902A-637CEDEF0E84}" type="presParOf" srcId="{8BFA097F-0B1B-4DBA-8D4F-8D31392DC1C0}" destId="{4E9BBE6E-7011-4A2D-974B-2109475D8B20}" srcOrd="11" destOrd="0" presId="urn:microsoft.com/office/officeart/2005/8/layout/list1"/>
    <dgm:cxn modelId="{3A150651-F4C0-4E8F-87B3-8883A1834A3B}" type="presParOf" srcId="{8BFA097F-0B1B-4DBA-8D4F-8D31392DC1C0}" destId="{7B801DAB-8F86-4BED-B074-C81E6F677E19}" srcOrd="12" destOrd="0" presId="urn:microsoft.com/office/officeart/2005/8/layout/list1"/>
    <dgm:cxn modelId="{C223C194-8E89-4D22-90FD-028AF7C7A2CC}" type="presParOf" srcId="{7B801DAB-8F86-4BED-B074-C81E6F677E19}" destId="{9E0B426E-E98E-4A9D-9F0A-7EB891172428}" srcOrd="0" destOrd="0" presId="urn:microsoft.com/office/officeart/2005/8/layout/list1"/>
    <dgm:cxn modelId="{10200D18-A7DE-4CF3-97BD-AE42CDEE7F96}" type="presParOf" srcId="{7B801DAB-8F86-4BED-B074-C81E6F677E19}" destId="{1F3EBFC1-B5F2-4BB9-9E1E-707FF342E013}" srcOrd="1" destOrd="0" presId="urn:microsoft.com/office/officeart/2005/8/layout/list1"/>
    <dgm:cxn modelId="{BAFD9A82-6DD8-4CD1-9C44-87562F559BA5}" type="presParOf" srcId="{8BFA097F-0B1B-4DBA-8D4F-8D31392DC1C0}" destId="{9D99F35C-9FB9-439B-9731-A423A941C685}" srcOrd="13" destOrd="0" presId="urn:microsoft.com/office/officeart/2005/8/layout/list1"/>
    <dgm:cxn modelId="{7CC15863-E977-4FFC-900C-3B6DF851A902}" type="presParOf" srcId="{8BFA097F-0B1B-4DBA-8D4F-8D31392DC1C0}" destId="{D63E227D-F084-44B0-86F0-571F9FAED194}" srcOrd="14" destOrd="0" presId="urn:microsoft.com/office/officeart/2005/8/layout/list1"/>
  </dgm:cxnLst>
  <dgm:bg/>
  <dgm:whole>
    <a:ln w="12700" cmpd="sng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26BE36-E252-491F-AAD2-983F57453A0D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E8F3666-0CDF-487A-A0EB-0B445E6DC281}">
      <dgm:prSet phldrT="[Tekst]"/>
      <dgm:spPr/>
      <dgm:t>
        <a:bodyPr/>
        <a:lstStyle/>
        <a:p>
          <a:r>
            <a:rPr lang="hr-HR" b="1" u="none" dirty="0" smtClean="0"/>
            <a:t>Plan za 2020.</a:t>
          </a:r>
          <a:endParaRPr lang="hr-HR" dirty="0"/>
        </a:p>
      </dgm:t>
    </dgm:pt>
    <dgm:pt modelId="{B7C032C1-7D47-4B0A-BAA1-EC841E5EF506}" type="parTrans" cxnId="{6D710EFC-58B7-4AAD-86A5-E95EEFF28CBC}">
      <dgm:prSet/>
      <dgm:spPr/>
      <dgm:t>
        <a:bodyPr/>
        <a:lstStyle/>
        <a:p>
          <a:endParaRPr lang="hr-HR"/>
        </a:p>
      </dgm:t>
    </dgm:pt>
    <dgm:pt modelId="{49399E65-3FC3-4E53-BD1E-830966E1C3B3}" type="sibTrans" cxnId="{6D710EFC-58B7-4AAD-86A5-E95EEFF28CBC}">
      <dgm:prSet/>
      <dgm:spPr/>
      <dgm:t>
        <a:bodyPr/>
        <a:lstStyle/>
        <a:p>
          <a:endParaRPr lang="hr-HR"/>
        </a:p>
      </dgm:t>
    </dgm:pt>
    <dgm:pt modelId="{8752EB39-EF3F-4E60-88D6-7C6C9C0EA8D5}">
      <dgm:prSet phldrT="[Tekst]"/>
      <dgm:spPr/>
      <dgm:t>
        <a:bodyPr/>
        <a:lstStyle/>
        <a:p>
          <a:r>
            <a:rPr lang="hr-HR" b="1" u="none" dirty="0" smtClean="0">
              <a:solidFill>
                <a:schemeClr val="bg1"/>
              </a:solidFill>
            </a:rPr>
            <a:t>Izmjene i dopune za 2020. godinu</a:t>
          </a:r>
          <a:endParaRPr lang="hr-HR" dirty="0">
            <a:solidFill>
              <a:schemeClr val="bg1"/>
            </a:solidFill>
          </a:endParaRPr>
        </a:p>
      </dgm:t>
    </dgm:pt>
    <dgm:pt modelId="{60796E6D-CE70-45BE-91F5-9A3CCB782BB1}" type="parTrans" cxnId="{E47C9CF3-AB4E-48BB-82A6-BDCD45F9C424}">
      <dgm:prSet/>
      <dgm:spPr/>
      <dgm:t>
        <a:bodyPr/>
        <a:lstStyle/>
        <a:p>
          <a:endParaRPr lang="hr-HR"/>
        </a:p>
      </dgm:t>
    </dgm:pt>
    <dgm:pt modelId="{94FCF778-1509-445F-95EF-3A5224AA36F7}" type="sibTrans" cxnId="{E47C9CF3-AB4E-48BB-82A6-BDCD45F9C424}">
      <dgm:prSet/>
      <dgm:spPr/>
      <dgm:t>
        <a:bodyPr/>
        <a:lstStyle/>
        <a:p>
          <a:endParaRPr lang="hr-HR"/>
        </a:p>
      </dgm:t>
    </dgm:pt>
    <dgm:pt modelId="{10A0D5B4-1844-4732-B408-8F489F201046}">
      <dgm:prSet phldrT="[Tekst]" custT="1"/>
      <dgm:spPr/>
      <dgm:t>
        <a:bodyPr/>
        <a:lstStyle/>
        <a:p>
          <a:r>
            <a:rPr lang="hr-HR" sz="1800" b="1" u="sng" dirty="0" smtClean="0"/>
            <a:t>308.219.006,68 kn</a:t>
          </a:r>
          <a:endParaRPr lang="hr-HR" sz="1800" dirty="0"/>
        </a:p>
      </dgm:t>
    </dgm:pt>
    <dgm:pt modelId="{75015A60-AC00-4D79-AD59-9CA1C6173538}" type="parTrans" cxnId="{0FDE90DF-36C0-4F29-99AF-90E5F3DED5D7}">
      <dgm:prSet/>
      <dgm:spPr/>
      <dgm:t>
        <a:bodyPr/>
        <a:lstStyle/>
        <a:p>
          <a:endParaRPr lang="hr-HR"/>
        </a:p>
      </dgm:t>
    </dgm:pt>
    <dgm:pt modelId="{2A6DCE8B-6EE6-464B-9C43-32423D953190}" type="sibTrans" cxnId="{0FDE90DF-36C0-4F29-99AF-90E5F3DED5D7}">
      <dgm:prSet/>
      <dgm:spPr/>
      <dgm:t>
        <a:bodyPr/>
        <a:lstStyle/>
        <a:p>
          <a:endParaRPr lang="hr-HR"/>
        </a:p>
      </dgm:t>
    </dgm:pt>
    <dgm:pt modelId="{9B622B78-48DD-4E28-A0C3-A5A78DA4306F}">
      <dgm:prSet phldrT="[Tekst]" custT="1"/>
      <dgm:spPr/>
      <dgm:t>
        <a:bodyPr/>
        <a:lstStyle/>
        <a:p>
          <a:r>
            <a:rPr lang="hr-HR" sz="1800" b="1" u="sng" dirty="0" smtClean="0"/>
            <a:t>312.958.874,23 kn</a:t>
          </a:r>
          <a:endParaRPr lang="hr-HR" sz="1800" dirty="0"/>
        </a:p>
      </dgm:t>
    </dgm:pt>
    <dgm:pt modelId="{09E5B4A6-1EA5-4A31-BB7E-B507FEA4A4EA}" type="sibTrans" cxnId="{39166907-9414-4293-A069-2C8F2508214A}">
      <dgm:prSet/>
      <dgm:spPr/>
      <dgm:t>
        <a:bodyPr/>
        <a:lstStyle/>
        <a:p>
          <a:endParaRPr lang="hr-HR"/>
        </a:p>
      </dgm:t>
    </dgm:pt>
    <dgm:pt modelId="{D86EB72A-E986-49C2-9919-621F5F39CF13}" type="parTrans" cxnId="{39166907-9414-4293-A069-2C8F2508214A}">
      <dgm:prSet/>
      <dgm:spPr/>
      <dgm:t>
        <a:bodyPr/>
        <a:lstStyle/>
        <a:p>
          <a:endParaRPr lang="hr-HR"/>
        </a:p>
      </dgm:t>
    </dgm:pt>
    <dgm:pt modelId="{3691E4EA-0FC3-40A0-902F-375A40C848C6}" type="pres">
      <dgm:prSet presAssocID="{8F26BE36-E252-491F-AAD2-983F57453A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F7E4E31-F027-413D-B094-9DEBF58F0A16}" type="pres">
      <dgm:prSet presAssocID="{8752EB39-EF3F-4E60-88D6-7C6C9C0EA8D5}" presName="boxAndChildren" presStyleCnt="0"/>
      <dgm:spPr/>
    </dgm:pt>
    <dgm:pt modelId="{1896A4B6-9FD5-46EC-878E-635C9E9E1691}" type="pres">
      <dgm:prSet presAssocID="{8752EB39-EF3F-4E60-88D6-7C6C9C0EA8D5}" presName="parentTextBox" presStyleLbl="node1" presStyleIdx="0" presStyleCnt="2"/>
      <dgm:spPr/>
      <dgm:t>
        <a:bodyPr/>
        <a:lstStyle/>
        <a:p>
          <a:endParaRPr lang="hr-HR"/>
        </a:p>
      </dgm:t>
    </dgm:pt>
    <dgm:pt modelId="{6AF623C0-3814-43EE-9A05-13F8A7A95A8B}" type="pres">
      <dgm:prSet presAssocID="{8752EB39-EF3F-4E60-88D6-7C6C9C0EA8D5}" presName="entireBox" presStyleLbl="node1" presStyleIdx="0" presStyleCnt="2"/>
      <dgm:spPr/>
      <dgm:t>
        <a:bodyPr/>
        <a:lstStyle/>
        <a:p>
          <a:endParaRPr lang="hr-HR"/>
        </a:p>
      </dgm:t>
    </dgm:pt>
    <dgm:pt modelId="{D1CC19AE-229D-4BFA-B1A4-57ADF158AF28}" type="pres">
      <dgm:prSet presAssocID="{8752EB39-EF3F-4E60-88D6-7C6C9C0EA8D5}" presName="descendantBox" presStyleCnt="0"/>
      <dgm:spPr/>
    </dgm:pt>
    <dgm:pt modelId="{F86DDC54-07A8-4C8C-931B-31A05F11A916}" type="pres">
      <dgm:prSet presAssocID="{10A0D5B4-1844-4732-B408-8F489F201046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575BFFB-8E0B-4AE8-8AC8-A4975C58FE87}" type="pres">
      <dgm:prSet presAssocID="{49399E65-3FC3-4E53-BD1E-830966E1C3B3}" presName="sp" presStyleCnt="0"/>
      <dgm:spPr/>
    </dgm:pt>
    <dgm:pt modelId="{4990A0AF-9919-4A09-BFC5-2FE46AB0BE0F}" type="pres">
      <dgm:prSet presAssocID="{0E8F3666-0CDF-487A-A0EB-0B445E6DC281}" presName="arrowAndChildren" presStyleCnt="0"/>
      <dgm:spPr/>
    </dgm:pt>
    <dgm:pt modelId="{039EE1EC-57F6-478E-A90D-C1ED366C99D7}" type="pres">
      <dgm:prSet presAssocID="{0E8F3666-0CDF-487A-A0EB-0B445E6DC281}" presName="parentTextArrow" presStyleLbl="node1" presStyleIdx="0" presStyleCnt="2"/>
      <dgm:spPr/>
      <dgm:t>
        <a:bodyPr/>
        <a:lstStyle/>
        <a:p>
          <a:endParaRPr lang="hr-HR"/>
        </a:p>
      </dgm:t>
    </dgm:pt>
    <dgm:pt modelId="{9D572A36-63FB-4DFF-80AC-FF5C3A4E0733}" type="pres">
      <dgm:prSet presAssocID="{0E8F3666-0CDF-487A-A0EB-0B445E6DC281}" presName="arrow" presStyleLbl="node1" presStyleIdx="1" presStyleCnt="2"/>
      <dgm:spPr/>
      <dgm:t>
        <a:bodyPr/>
        <a:lstStyle/>
        <a:p>
          <a:endParaRPr lang="hr-HR"/>
        </a:p>
      </dgm:t>
    </dgm:pt>
    <dgm:pt modelId="{CC2BA3B8-27FF-4181-900D-E8945C5C7F16}" type="pres">
      <dgm:prSet presAssocID="{0E8F3666-0CDF-487A-A0EB-0B445E6DC281}" presName="descendantArrow" presStyleCnt="0"/>
      <dgm:spPr/>
    </dgm:pt>
    <dgm:pt modelId="{A874D18E-C23D-4AAD-BFB3-DCD43FDAC840}" type="pres">
      <dgm:prSet presAssocID="{9B622B78-48DD-4E28-A0C3-A5A78DA4306F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033EBFAA-1835-48CA-A2D1-090093600076}" type="presOf" srcId="{8752EB39-EF3F-4E60-88D6-7C6C9C0EA8D5}" destId="{6AF623C0-3814-43EE-9A05-13F8A7A95A8B}" srcOrd="1" destOrd="0" presId="urn:microsoft.com/office/officeart/2005/8/layout/process4"/>
    <dgm:cxn modelId="{0FDE90DF-36C0-4F29-99AF-90E5F3DED5D7}" srcId="{8752EB39-EF3F-4E60-88D6-7C6C9C0EA8D5}" destId="{10A0D5B4-1844-4732-B408-8F489F201046}" srcOrd="0" destOrd="0" parTransId="{75015A60-AC00-4D79-AD59-9CA1C6173538}" sibTransId="{2A6DCE8B-6EE6-464B-9C43-32423D953190}"/>
    <dgm:cxn modelId="{6D710EFC-58B7-4AAD-86A5-E95EEFF28CBC}" srcId="{8F26BE36-E252-491F-AAD2-983F57453A0D}" destId="{0E8F3666-0CDF-487A-A0EB-0B445E6DC281}" srcOrd="0" destOrd="0" parTransId="{B7C032C1-7D47-4B0A-BAA1-EC841E5EF506}" sibTransId="{49399E65-3FC3-4E53-BD1E-830966E1C3B3}"/>
    <dgm:cxn modelId="{690537B2-9127-4EF4-A865-F9C42511BB52}" type="presOf" srcId="{8F26BE36-E252-491F-AAD2-983F57453A0D}" destId="{3691E4EA-0FC3-40A0-902F-375A40C848C6}" srcOrd="0" destOrd="0" presId="urn:microsoft.com/office/officeart/2005/8/layout/process4"/>
    <dgm:cxn modelId="{E47C9CF3-AB4E-48BB-82A6-BDCD45F9C424}" srcId="{8F26BE36-E252-491F-AAD2-983F57453A0D}" destId="{8752EB39-EF3F-4E60-88D6-7C6C9C0EA8D5}" srcOrd="1" destOrd="0" parTransId="{60796E6D-CE70-45BE-91F5-9A3CCB782BB1}" sibTransId="{94FCF778-1509-445F-95EF-3A5224AA36F7}"/>
    <dgm:cxn modelId="{BE738A20-74C6-4697-A638-6CFB1EC15E10}" type="presOf" srcId="{0E8F3666-0CDF-487A-A0EB-0B445E6DC281}" destId="{039EE1EC-57F6-478E-A90D-C1ED366C99D7}" srcOrd="0" destOrd="0" presId="urn:microsoft.com/office/officeart/2005/8/layout/process4"/>
    <dgm:cxn modelId="{39166907-9414-4293-A069-2C8F2508214A}" srcId="{0E8F3666-0CDF-487A-A0EB-0B445E6DC281}" destId="{9B622B78-48DD-4E28-A0C3-A5A78DA4306F}" srcOrd="0" destOrd="0" parTransId="{D86EB72A-E986-49C2-9919-621F5F39CF13}" sibTransId="{09E5B4A6-1EA5-4A31-BB7E-B507FEA4A4EA}"/>
    <dgm:cxn modelId="{72C6BD68-A1F0-4902-A31F-98E85D63B9BB}" type="presOf" srcId="{8752EB39-EF3F-4E60-88D6-7C6C9C0EA8D5}" destId="{1896A4B6-9FD5-46EC-878E-635C9E9E1691}" srcOrd="0" destOrd="0" presId="urn:microsoft.com/office/officeart/2005/8/layout/process4"/>
    <dgm:cxn modelId="{D46CEBB8-2824-4B13-A087-FE7DF3C43784}" type="presOf" srcId="{0E8F3666-0CDF-487A-A0EB-0B445E6DC281}" destId="{9D572A36-63FB-4DFF-80AC-FF5C3A4E0733}" srcOrd="1" destOrd="0" presId="urn:microsoft.com/office/officeart/2005/8/layout/process4"/>
    <dgm:cxn modelId="{2F60A4BD-471E-4BB1-842E-A9527BBDDD84}" type="presOf" srcId="{9B622B78-48DD-4E28-A0C3-A5A78DA4306F}" destId="{A874D18E-C23D-4AAD-BFB3-DCD43FDAC840}" srcOrd="0" destOrd="0" presId="urn:microsoft.com/office/officeart/2005/8/layout/process4"/>
    <dgm:cxn modelId="{C4D719F1-E5F5-4351-BEBC-F2C672064C8C}" type="presOf" srcId="{10A0D5B4-1844-4732-B408-8F489F201046}" destId="{F86DDC54-07A8-4C8C-931B-31A05F11A916}" srcOrd="0" destOrd="0" presId="urn:microsoft.com/office/officeart/2005/8/layout/process4"/>
    <dgm:cxn modelId="{B3FA7FAC-1DE1-439A-A46E-39730F253DA6}" type="presParOf" srcId="{3691E4EA-0FC3-40A0-902F-375A40C848C6}" destId="{BF7E4E31-F027-413D-B094-9DEBF58F0A16}" srcOrd="0" destOrd="0" presId="urn:microsoft.com/office/officeart/2005/8/layout/process4"/>
    <dgm:cxn modelId="{AB8CB9E7-F520-48F6-BFD7-B8CE8E02BF3E}" type="presParOf" srcId="{BF7E4E31-F027-413D-B094-9DEBF58F0A16}" destId="{1896A4B6-9FD5-46EC-878E-635C9E9E1691}" srcOrd="0" destOrd="0" presId="urn:microsoft.com/office/officeart/2005/8/layout/process4"/>
    <dgm:cxn modelId="{9D56C507-2DCB-4B6E-A2A8-442327078CB8}" type="presParOf" srcId="{BF7E4E31-F027-413D-B094-9DEBF58F0A16}" destId="{6AF623C0-3814-43EE-9A05-13F8A7A95A8B}" srcOrd="1" destOrd="0" presId="urn:microsoft.com/office/officeart/2005/8/layout/process4"/>
    <dgm:cxn modelId="{AF66345C-FDD7-43B4-8EC8-81D332E99813}" type="presParOf" srcId="{BF7E4E31-F027-413D-B094-9DEBF58F0A16}" destId="{D1CC19AE-229D-4BFA-B1A4-57ADF158AF28}" srcOrd="2" destOrd="0" presId="urn:microsoft.com/office/officeart/2005/8/layout/process4"/>
    <dgm:cxn modelId="{906EF418-E207-4818-980D-3421AB3FC050}" type="presParOf" srcId="{D1CC19AE-229D-4BFA-B1A4-57ADF158AF28}" destId="{F86DDC54-07A8-4C8C-931B-31A05F11A916}" srcOrd="0" destOrd="0" presId="urn:microsoft.com/office/officeart/2005/8/layout/process4"/>
    <dgm:cxn modelId="{FD7557CE-5C56-420D-865C-56FD2658360E}" type="presParOf" srcId="{3691E4EA-0FC3-40A0-902F-375A40C848C6}" destId="{6575BFFB-8E0B-4AE8-8AC8-A4975C58FE87}" srcOrd="1" destOrd="0" presId="urn:microsoft.com/office/officeart/2005/8/layout/process4"/>
    <dgm:cxn modelId="{CBADF5BF-995C-473A-8626-3455E443F10C}" type="presParOf" srcId="{3691E4EA-0FC3-40A0-902F-375A40C848C6}" destId="{4990A0AF-9919-4A09-BFC5-2FE46AB0BE0F}" srcOrd="2" destOrd="0" presId="urn:microsoft.com/office/officeart/2005/8/layout/process4"/>
    <dgm:cxn modelId="{801CC251-6E07-49F4-9CD4-8B9DA396606B}" type="presParOf" srcId="{4990A0AF-9919-4A09-BFC5-2FE46AB0BE0F}" destId="{039EE1EC-57F6-478E-A90D-C1ED366C99D7}" srcOrd="0" destOrd="0" presId="urn:microsoft.com/office/officeart/2005/8/layout/process4"/>
    <dgm:cxn modelId="{38AC6873-2FBC-41EC-AB6B-BAB4E705C598}" type="presParOf" srcId="{4990A0AF-9919-4A09-BFC5-2FE46AB0BE0F}" destId="{9D572A36-63FB-4DFF-80AC-FF5C3A4E0733}" srcOrd="1" destOrd="0" presId="urn:microsoft.com/office/officeart/2005/8/layout/process4"/>
    <dgm:cxn modelId="{D4786A59-0DCA-41D4-AE1E-F93190C44202}" type="presParOf" srcId="{4990A0AF-9919-4A09-BFC5-2FE46AB0BE0F}" destId="{CC2BA3B8-27FF-4181-900D-E8945C5C7F16}" srcOrd="2" destOrd="0" presId="urn:microsoft.com/office/officeart/2005/8/layout/process4"/>
    <dgm:cxn modelId="{B1CD417B-458D-469B-93E2-C512BD7D7312}" type="presParOf" srcId="{CC2BA3B8-27FF-4181-900D-E8945C5C7F16}" destId="{A874D18E-C23D-4AAD-BFB3-DCD43FDAC84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A41A0-B893-4009-B8C6-61ABC06F8E28}">
      <dsp:nvSpPr>
        <dsp:cNvPr id="0" name=""/>
        <dsp:cNvSpPr/>
      </dsp:nvSpPr>
      <dsp:spPr>
        <a:xfrm>
          <a:off x="0" y="301499"/>
          <a:ext cx="3348880" cy="453600"/>
        </a:xfrm>
        <a:prstGeom prst="rect">
          <a:avLst/>
        </a:prstGeom>
        <a:solidFill>
          <a:schemeClr val="lt1"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CD82E-5616-4708-AB59-B2A5A12DD9C4}">
      <dsp:nvSpPr>
        <dsp:cNvPr id="0" name=""/>
        <dsp:cNvSpPr/>
      </dsp:nvSpPr>
      <dsp:spPr>
        <a:xfrm>
          <a:off x="167444" y="35819"/>
          <a:ext cx="306431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u="none" kern="1200" dirty="0" smtClean="0"/>
            <a:t>Prihodi poslovanja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u="none" kern="1200" dirty="0" smtClean="0"/>
            <a:t>1.319.458.817,11 kn</a:t>
          </a:r>
          <a:endParaRPr lang="hr-HR" sz="1400" kern="1200" dirty="0"/>
        </a:p>
      </dsp:txBody>
      <dsp:txXfrm>
        <a:off x="193383" y="61758"/>
        <a:ext cx="3012434" cy="479482"/>
      </dsp:txXfrm>
    </dsp:sp>
    <dsp:sp modelId="{4F53389B-63E0-4B2B-A0FA-C30D184AC424}">
      <dsp:nvSpPr>
        <dsp:cNvPr id="0" name=""/>
        <dsp:cNvSpPr/>
      </dsp:nvSpPr>
      <dsp:spPr>
        <a:xfrm>
          <a:off x="0" y="111798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26B38-A9DE-4302-BEB4-1523A53776F3}">
      <dsp:nvSpPr>
        <dsp:cNvPr id="0" name=""/>
        <dsp:cNvSpPr/>
      </dsp:nvSpPr>
      <dsp:spPr>
        <a:xfrm>
          <a:off x="144015" y="833569"/>
          <a:ext cx="306431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Primici od fin. imovine i zaduživanja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 </a:t>
          </a:r>
          <a:r>
            <a:rPr lang="hr-HR" sz="1400" b="0" kern="1200" dirty="0" smtClean="0"/>
            <a:t>36.600.000,00 kn</a:t>
          </a:r>
          <a:endParaRPr lang="hr-HR" sz="1400" b="0" kern="1200" dirty="0"/>
        </a:p>
      </dsp:txBody>
      <dsp:txXfrm>
        <a:off x="169954" y="859508"/>
        <a:ext cx="3012434" cy="479482"/>
      </dsp:txXfrm>
    </dsp:sp>
    <dsp:sp modelId="{0B6DFDE6-CC62-4855-A696-8D31543F3801}">
      <dsp:nvSpPr>
        <dsp:cNvPr id="0" name=""/>
        <dsp:cNvSpPr/>
      </dsp:nvSpPr>
      <dsp:spPr>
        <a:xfrm>
          <a:off x="0" y="193446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4C80F-444E-461E-9B35-6C31E8D22168}">
      <dsp:nvSpPr>
        <dsp:cNvPr id="0" name=""/>
        <dsp:cNvSpPr/>
      </dsp:nvSpPr>
      <dsp:spPr>
        <a:xfrm>
          <a:off x="167444" y="1668780"/>
          <a:ext cx="308154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Prihodi od prodaje nefin. imovine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27.210.399,99 kn</a:t>
          </a:r>
          <a:endParaRPr lang="hr-HR" sz="1400" kern="1200" dirty="0"/>
        </a:p>
      </dsp:txBody>
      <dsp:txXfrm>
        <a:off x="193383" y="1694719"/>
        <a:ext cx="3029664" cy="479482"/>
      </dsp:txXfrm>
    </dsp:sp>
    <dsp:sp modelId="{D63E227D-F084-44B0-86F0-571F9FAED194}">
      <dsp:nvSpPr>
        <dsp:cNvPr id="0" name=""/>
        <dsp:cNvSpPr/>
      </dsp:nvSpPr>
      <dsp:spPr>
        <a:xfrm>
          <a:off x="0" y="275094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EBFC1-B5F2-4BB9-9E1E-707FF342E013}">
      <dsp:nvSpPr>
        <dsp:cNvPr id="0" name=""/>
        <dsp:cNvSpPr/>
      </dsp:nvSpPr>
      <dsp:spPr>
        <a:xfrm>
          <a:off x="167444" y="2485260"/>
          <a:ext cx="308154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Preneseni manjak iz 2019. godine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-16.269.217,10 kn</a:t>
          </a:r>
          <a:endParaRPr lang="hr-HR" sz="1400" kern="1200" dirty="0"/>
        </a:p>
      </dsp:txBody>
      <dsp:txXfrm>
        <a:off x="193383" y="2511199"/>
        <a:ext cx="3029664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623C0-3814-43EE-9A05-13F8A7A95A8B}">
      <dsp:nvSpPr>
        <dsp:cNvPr id="0" name=""/>
        <dsp:cNvSpPr/>
      </dsp:nvSpPr>
      <dsp:spPr>
        <a:xfrm>
          <a:off x="0" y="1747947"/>
          <a:ext cx="4632176" cy="11468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u="none" kern="1200" dirty="0" smtClean="0">
              <a:solidFill>
                <a:schemeClr val="bg1"/>
              </a:solidFill>
            </a:rPr>
            <a:t>Izmjene i dopune za 2020. godinu</a:t>
          </a:r>
          <a:endParaRPr lang="hr-HR" sz="2100" kern="1200" dirty="0">
            <a:solidFill>
              <a:schemeClr val="bg1"/>
            </a:solidFill>
          </a:endParaRPr>
        </a:p>
      </dsp:txBody>
      <dsp:txXfrm>
        <a:off x="0" y="1747947"/>
        <a:ext cx="4632176" cy="619295"/>
      </dsp:txXfrm>
    </dsp:sp>
    <dsp:sp modelId="{F86DDC54-07A8-4C8C-931B-31A05F11A916}">
      <dsp:nvSpPr>
        <dsp:cNvPr id="0" name=""/>
        <dsp:cNvSpPr/>
      </dsp:nvSpPr>
      <dsp:spPr>
        <a:xfrm>
          <a:off x="0" y="2344305"/>
          <a:ext cx="4632176" cy="5275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u="sng" kern="1200" dirty="0" smtClean="0"/>
            <a:t>1.367.000.000,00 kn</a:t>
          </a:r>
          <a:endParaRPr lang="hr-HR" sz="1800" kern="1200" dirty="0"/>
        </a:p>
      </dsp:txBody>
      <dsp:txXfrm>
        <a:off x="0" y="2344305"/>
        <a:ext cx="4632176" cy="527547"/>
      </dsp:txXfrm>
    </dsp:sp>
    <dsp:sp modelId="{9D572A36-63FB-4DFF-80AC-FF5C3A4E0733}">
      <dsp:nvSpPr>
        <dsp:cNvPr id="0" name=""/>
        <dsp:cNvSpPr/>
      </dsp:nvSpPr>
      <dsp:spPr>
        <a:xfrm rot="10800000">
          <a:off x="0" y="1305"/>
          <a:ext cx="4632176" cy="176384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u="none" kern="1200" dirty="0" smtClean="0"/>
            <a:t>Plan za 2020.</a:t>
          </a:r>
          <a:endParaRPr lang="hr-HR" sz="2100" kern="1200" dirty="0"/>
        </a:p>
      </dsp:txBody>
      <dsp:txXfrm rot="-10800000">
        <a:off x="0" y="1305"/>
        <a:ext cx="4632176" cy="619109"/>
      </dsp:txXfrm>
    </dsp:sp>
    <dsp:sp modelId="{A874D18E-C23D-4AAD-BFB3-DCD43FDAC840}">
      <dsp:nvSpPr>
        <dsp:cNvPr id="0" name=""/>
        <dsp:cNvSpPr/>
      </dsp:nvSpPr>
      <dsp:spPr>
        <a:xfrm>
          <a:off x="0" y="620415"/>
          <a:ext cx="4632176" cy="5273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u="sng" kern="1200" dirty="0" smtClean="0"/>
            <a:t>1.342.000.000,00 kn</a:t>
          </a:r>
          <a:endParaRPr lang="hr-HR" sz="1800" kern="1200" dirty="0"/>
        </a:p>
      </dsp:txBody>
      <dsp:txXfrm>
        <a:off x="0" y="620415"/>
        <a:ext cx="4632176" cy="5273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A41A0-B893-4009-B8C6-61ABC06F8E28}">
      <dsp:nvSpPr>
        <dsp:cNvPr id="0" name=""/>
        <dsp:cNvSpPr/>
      </dsp:nvSpPr>
      <dsp:spPr>
        <a:xfrm>
          <a:off x="0" y="301499"/>
          <a:ext cx="3348880" cy="453600"/>
        </a:xfrm>
        <a:prstGeom prst="rect">
          <a:avLst/>
        </a:prstGeom>
        <a:solidFill>
          <a:schemeClr val="lt1"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CD82E-5616-4708-AB59-B2A5A12DD9C4}">
      <dsp:nvSpPr>
        <dsp:cNvPr id="0" name=""/>
        <dsp:cNvSpPr/>
      </dsp:nvSpPr>
      <dsp:spPr>
        <a:xfrm>
          <a:off x="167444" y="35819"/>
          <a:ext cx="306431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u="none" kern="1200" dirty="0" smtClean="0"/>
            <a:t>Prihodi poslovanja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261.012.791,50 kn</a:t>
          </a:r>
          <a:endParaRPr lang="hr-HR" sz="1400" kern="1200" dirty="0"/>
        </a:p>
      </dsp:txBody>
      <dsp:txXfrm>
        <a:off x="193383" y="61758"/>
        <a:ext cx="3012434" cy="479482"/>
      </dsp:txXfrm>
    </dsp:sp>
    <dsp:sp modelId="{4F53389B-63E0-4B2B-A0FA-C30D184AC424}">
      <dsp:nvSpPr>
        <dsp:cNvPr id="0" name=""/>
        <dsp:cNvSpPr/>
      </dsp:nvSpPr>
      <dsp:spPr>
        <a:xfrm>
          <a:off x="0" y="111798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26B38-A9DE-4302-BEB4-1523A53776F3}">
      <dsp:nvSpPr>
        <dsp:cNvPr id="0" name=""/>
        <dsp:cNvSpPr/>
      </dsp:nvSpPr>
      <dsp:spPr>
        <a:xfrm>
          <a:off x="144015" y="833569"/>
          <a:ext cx="306431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Primici od fin. imovine i zaduživanja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 </a:t>
          </a:r>
          <a:r>
            <a:rPr lang="hr-HR" sz="1400" b="0" kern="1200" dirty="0" smtClean="0"/>
            <a:t>16.768.880,00 kn</a:t>
          </a:r>
          <a:endParaRPr lang="hr-HR" sz="1400" b="0" kern="1200" dirty="0"/>
        </a:p>
      </dsp:txBody>
      <dsp:txXfrm>
        <a:off x="169954" y="859508"/>
        <a:ext cx="3012434" cy="479482"/>
      </dsp:txXfrm>
    </dsp:sp>
    <dsp:sp modelId="{0B6DFDE6-CC62-4855-A696-8D31543F3801}">
      <dsp:nvSpPr>
        <dsp:cNvPr id="0" name=""/>
        <dsp:cNvSpPr/>
      </dsp:nvSpPr>
      <dsp:spPr>
        <a:xfrm>
          <a:off x="0" y="193446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4C80F-444E-461E-9B35-6C31E8D22168}">
      <dsp:nvSpPr>
        <dsp:cNvPr id="0" name=""/>
        <dsp:cNvSpPr/>
      </dsp:nvSpPr>
      <dsp:spPr>
        <a:xfrm>
          <a:off x="167444" y="1668780"/>
          <a:ext cx="308154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Prihodi od prodaje nefin. imovine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27.049.230,99 kn</a:t>
          </a:r>
          <a:endParaRPr lang="hr-HR" sz="1400" kern="1200" dirty="0"/>
        </a:p>
      </dsp:txBody>
      <dsp:txXfrm>
        <a:off x="193383" y="1694719"/>
        <a:ext cx="3029664" cy="479482"/>
      </dsp:txXfrm>
    </dsp:sp>
    <dsp:sp modelId="{D63E227D-F084-44B0-86F0-571F9FAED194}">
      <dsp:nvSpPr>
        <dsp:cNvPr id="0" name=""/>
        <dsp:cNvSpPr/>
      </dsp:nvSpPr>
      <dsp:spPr>
        <a:xfrm>
          <a:off x="0" y="275094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EBFC1-B5F2-4BB9-9E1E-707FF342E013}">
      <dsp:nvSpPr>
        <dsp:cNvPr id="0" name=""/>
        <dsp:cNvSpPr/>
      </dsp:nvSpPr>
      <dsp:spPr>
        <a:xfrm>
          <a:off x="167444" y="2485260"/>
          <a:ext cx="308154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Preneseni višak iz 2019. godine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3.388.104,19 kn</a:t>
          </a:r>
          <a:endParaRPr lang="hr-HR" sz="1400" kern="1200" dirty="0"/>
        </a:p>
      </dsp:txBody>
      <dsp:txXfrm>
        <a:off x="193383" y="2511199"/>
        <a:ext cx="3029664" cy="479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623C0-3814-43EE-9A05-13F8A7A95A8B}">
      <dsp:nvSpPr>
        <dsp:cNvPr id="0" name=""/>
        <dsp:cNvSpPr/>
      </dsp:nvSpPr>
      <dsp:spPr>
        <a:xfrm>
          <a:off x="0" y="1747947"/>
          <a:ext cx="4632176" cy="11468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u="none" kern="1200" dirty="0" smtClean="0">
              <a:solidFill>
                <a:schemeClr val="bg1"/>
              </a:solidFill>
            </a:rPr>
            <a:t>Izmjene i dopune za 2020. godinu</a:t>
          </a:r>
          <a:endParaRPr lang="hr-HR" sz="2100" kern="1200" dirty="0">
            <a:solidFill>
              <a:schemeClr val="bg1"/>
            </a:solidFill>
          </a:endParaRPr>
        </a:p>
      </dsp:txBody>
      <dsp:txXfrm>
        <a:off x="0" y="1747947"/>
        <a:ext cx="4632176" cy="619295"/>
      </dsp:txXfrm>
    </dsp:sp>
    <dsp:sp modelId="{F86DDC54-07A8-4C8C-931B-31A05F11A916}">
      <dsp:nvSpPr>
        <dsp:cNvPr id="0" name=""/>
        <dsp:cNvSpPr/>
      </dsp:nvSpPr>
      <dsp:spPr>
        <a:xfrm>
          <a:off x="0" y="2344305"/>
          <a:ext cx="4632176" cy="5275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u="sng" kern="1200" dirty="0" smtClean="0"/>
            <a:t>308.219.006,68 kn</a:t>
          </a:r>
          <a:endParaRPr lang="hr-HR" sz="1800" kern="1200" dirty="0"/>
        </a:p>
      </dsp:txBody>
      <dsp:txXfrm>
        <a:off x="0" y="2344305"/>
        <a:ext cx="4632176" cy="527547"/>
      </dsp:txXfrm>
    </dsp:sp>
    <dsp:sp modelId="{9D572A36-63FB-4DFF-80AC-FF5C3A4E0733}">
      <dsp:nvSpPr>
        <dsp:cNvPr id="0" name=""/>
        <dsp:cNvSpPr/>
      </dsp:nvSpPr>
      <dsp:spPr>
        <a:xfrm rot="10800000">
          <a:off x="0" y="1305"/>
          <a:ext cx="4632176" cy="176384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u="none" kern="1200" dirty="0" smtClean="0"/>
            <a:t>Plan za 2020.</a:t>
          </a:r>
          <a:endParaRPr lang="hr-HR" sz="2100" kern="1200" dirty="0"/>
        </a:p>
      </dsp:txBody>
      <dsp:txXfrm rot="-10800000">
        <a:off x="0" y="1305"/>
        <a:ext cx="4632176" cy="619109"/>
      </dsp:txXfrm>
    </dsp:sp>
    <dsp:sp modelId="{A874D18E-C23D-4AAD-BFB3-DCD43FDAC840}">
      <dsp:nvSpPr>
        <dsp:cNvPr id="0" name=""/>
        <dsp:cNvSpPr/>
      </dsp:nvSpPr>
      <dsp:spPr>
        <a:xfrm>
          <a:off x="0" y="620415"/>
          <a:ext cx="4632176" cy="5273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u="sng" kern="1200" dirty="0" smtClean="0"/>
            <a:t>312.958.874,23 kn</a:t>
          </a:r>
          <a:endParaRPr lang="hr-HR" sz="1800" kern="1200" dirty="0"/>
        </a:p>
      </dsp:txBody>
      <dsp:txXfrm>
        <a:off x="0" y="620415"/>
        <a:ext cx="4632176" cy="527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27.07.20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27.07.20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7" tIns="45700" rIns="91397" bIns="4570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4"/>
            <a:ext cx="5388610" cy="4439840"/>
          </a:xfrm>
          <a:prstGeom prst="rect">
            <a:avLst/>
          </a:prstGeom>
        </p:spPr>
        <p:txBody>
          <a:bodyPr vert="horz" lIns="91397" tIns="45700" rIns="91397" bIns="4570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046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1130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1130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27.07.20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27.07.20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27.07.20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27.07.20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27.07.20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27.07.20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27.07.20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27.07.20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27.07.20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27.07.20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27.07.20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27.07.20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darska-zupanija.hr/component/content/article?id=479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17848"/>
            <a:ext cx="8229600" cy="1431032"/>
          </a:xfrm>
        </p:spPr>
        <p:txBody>
          <a:bodyPr>
            <a:normAutofit fontScale="90000"/>
          </a:bodyPr>
          <a:lstStyle/>
          <a:p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REPUBLIKA HRVATSKA</a:t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ZADARSKA ŽUPANIJA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3100" b="1" dirty="0" smtClean="0">
                <a:solidFill>
                  <a:srgbClr val="121284"/>
                </a:solidFill>
              </a:rPr>
              <a:t>Izmjene i dopune </a:t>
            </a:r>
            <a:r>
              <a:rPr lang="hr-HR" sz="3100" b="1" dirty="0">
                <a:solidFill>
                  <a:srgbClr val="121284"/>
                </a:solidFill>
              </a:rPr>
              <a:t>p</a:t>
            </a:r>
            <a:r>
              <a:rPr lang="hr-HR" sz="3100" b="1" dirty="0" smtClean="0">
                <a:solidFill>
                  <a:srgbClr val="121284"/>
                </a:solidFill>
              </a:rPr>
              <a:t>roračuna Zadarske županije za 2020. godinu</a:t>
            </a:r>
            <a:br>
              <a:rPr lang="hr-HR" sz="3100" b="1" dirty="0" smtClean="0">
                <a:solidFill>
                  <a:srgbClr val="121284"/>
                </a:solidFill>
              </a:rPr>
            </a:br>
            <a:r>
              <a:rPr lang="hr-HR" sz="3200" b="1" dirty="0" smtClean="0">
                <a:solidFill>
                  <a:srgbClr val="002060"/>
                </a:solidFill>
              </a:rPr>
              <a:t> </a:t>
            </a:r>
            <a:r>
              <a:rPr lang="hr-HR" sz="2900" b="1" dirty="0" smtClean="0">
                <a:solidFill>
                  <a:srgbClr val="002060"/>
                </a:solidFill>
              </a:rPr>
              <a:t>proračun za građane </a:t>
            </a:r>
            <a:r>
              <a:rPr lang="hr-HR" sz="2900" b="1" dirty="0" smtClean="0">
                <a:solidFill>
                  <a:srgbClr val="006600"/>
                </a:solidFill>
              </a:rPr>
              <a:t/>
            </a:r>
            <a:br>
              <a:rPr lang="hr-HR" sz="2900" b="1" dirty="0" smtClean="0">
                <a:solidFill>
                  <a:srgbClr val="006600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259632" y="4653136"/>
            <a:ext cx="6840760" cy="151216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hr-HR" sz="1400" b="1" dirty="0" smtClean="0">
                <a:solidFill>
                  <a:srgbClr val="002060"/>
                </a:solidFill>
              </a:rPr>
              <a:t>Izmjene i dopune Proračuna Zadarske županije za 2020. godinu donesene su na 19. sjednici Županijske skupštine Zadarske županije održanoj 23. srpnja 2020. godine</a:t>
            </a:r>
            <a:endParaRPr lang="hr-HR" sz="2400" b="1" dirty="0" smtClean="0">
              <a:solidFill>
                <a:srgbClr val="002060"/>
              </a:solidFill>
            </a:endParaRPr>
          </a:p>
          <a:p>
            <a:endParaRPr lang="hr-HR" sz="800" dirty="0" smtClean="0">
              <a:solidFill>
                <a:srgbClr val="121284"/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rgbClr val="121284"/>
                </a:solidFill>
              </a:rPr>
              <a:t>                                                                                 </a:t>
            </a:r>
          </a:p>
          <a:p>
            <a:pPr algn="ctr">
              <a:buNone/>
            </a:pPr>
            <a:r>
              <a:rPr lang="hr-HR" sz="2900" b="1" dirty="0" smtClean="0">
                <a:solidFill>
                  <a:srgbClr val="121284"/>
                </a:solidFill>
              </a:rPr>
              <a:t>Zadar, srpanj 2020.</a:t>
            </a:r>
            <a:endParaRPr lang="hr-HR" sz="2900" b="1" dirty="0">
              <a:solidFill>
                <a:srgbClr val="121284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492896"/>
            <a:ext cx="3754760" cy="18773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00750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946" y="26064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Proračunski korisnici Zadarske županije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08066"/>
            <a:ext cx="8219256" cy="2929046"/>
          </a:xfr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hr-HR" sz="1800" b="1" u="sng" dirty="0" smtClean="0">
                <a:solidFill>
                  <a:schemeClr val="bg1"/>
                </a:solidFill>
              </a:rPr>
              <a:t>Proračunski korisnici Zadarske županije su:</a:t>
            </a:r>
          </a:p>
          <a:p>
            <a:pPr>
              <a:buNone/>
            </a:pPr>
            <a:endParaRPr lang="hr-HR" sz="1600" b="1" u="sng" dirty="0" smtClean="0">
              <a:solidFill>
                <a:schemeClr val="bg1"/>
              </a:solidFill>
            </a:endParaRPr>
          </a:p>
          <a:p>
            <a:r>
              <a:rPr lang="hr-HR" sz="1600" b="1" dirty="0" smtClean="0">
                <a:solidFill>
                  <a:schemeClr val="bg1"/>
                </a:solidFill>
              </a:rPr>
              <a:t>Osnovne škole osim onih na području grada Zadra - 27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Sve srednje škole i Đački dom Zadar - 20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Sve ustanove u zdravstvu i Dom za starije i nemoćne - 7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Kazalište lutaka, Narodni muzej - 2 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Zavod za prostorno uređenje, JU Natura </a:t>
            </a:r>
            <a:r>
              <a:rPr lang="hr-HR" sz="1600" b="1" dirty="0" err="1">
                <a:solidFill>
                  <a:schemeClr val="bg1"/>
                </a:solidFill>
              </a:rPr>
              <a:t>J</a:t>
            </a:r>
            <a:r>
              <a:rPr lang="hr-HR" sz="1600" b="1" dirty="0" err="1" smtClean="0">
                <a:solidFill>
                  <a:schemeClr val="bg1"/>
                </a:solidFill>
              </a:rPr>
              <a:t>adera</a:t>
            </a:r>
            <a:r>
              <a:rPr lang="hr-HR" sz="1600" b="1" dirty="0" smtClean="0">
                <a:solidFill>
                  <a:schemeClr val="bg1"/>
                </a:solidFill>
              </a:rPr>
              <a:t> - 2 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ZADRA, AGRRA, INOVACIJA - 3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Vijeća nacionalnih manjina (albanska, bošnjačka, srpska) - 3</a:t>
            </a:r>
          </a:p>
          <a:p>
            <a:endParaRPr lang="hr-HR" sz="1600" dirty="0"/>
          </a:p>
          <a:p>
            <a:pPr marL="0" indent="0">
              <a:buNone/>
            </a:pPr>
            <a:endParaRPr lang="hr-HR" sz="16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478235" y="113873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Zadarska županija ima 64 proračunska korisnika.</a:t>
            </a:r>
            <a:endParaRPr lang="hr-HR" b="1" dirty="0"/>
          </a:p>
        </p:txBody>
      </p:sp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5536" y="4941168"/>
            <a:ext cx="88369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i="1" u="sng" dirty="0" smtClean="0"/>
              <a:t>Od ukupno planiranih prihoda i primitaka na proračunske korisnike otpada 1,05 </a:t>
            </a:r>
            <a:r>
              <a:rPr lang="hr-HR" b="1" i="1" u="sng" dirty="0" err="1" smtClean="0"/>
              <a:t>mlrd</a:t>
            </a:r>
            <a:r>
              <a:rPr lang="hr-HR" b="1" i="1" u="sng" dirty="0" smtClean="0"/>
              <a:t>. kuna</a:t>
            </a:r>
          </a:p>
          <a:p>
            <a:r>
              <a:rPr lang="hr-HR" b="1" i="1" u="sng" dirty="0"/>
              <a:t>i</a:t>
            </a:r>
            <a:r>
              <a:rPr lang="hr-HR" b="1" i="1" u="sng" dirty="0" smtClean="0"/>
              <a:t>li 77%.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872926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26064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4400" noProof="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Proračun Zadarske županije po</a:t>
            </a:r>
            <a:r>
              <a:rPr kumimoji="0" lang="hr-HR" sz="9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organizacijskoj </a:t>
            </a:r>
            <a:r>
              <a:rPr lang="hr-HR" sz="9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1412776"/>
            <a:ext cx="8748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>
                <a:cs typeface="Arial" pitchFamily="34" charset="0"/>
              </a:rPr>
              <a:t>    Grafikon 3. Izmjene i dopune Proračuna Zadarske županije po </a:t>
            </a:r>
            <a:r>
              <a:rPr lang="hr-HR" sz="1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organizacijskoj klasifikaciji </a:t>
            </a:r>
            <a:r>
              <a:rPr lang="hr-HR" sz="1400" b="1" dirty="0" smtClean="0">
                <a:cs typeface="Arial" pitchFamily="34" charset="0"/>
              </a:rPr>
              <a:t>(mil. kuna)</a:t>
            </a: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346" y="495092"/>
            <a:ext cx="504056" cy="633001"/>
          </a:xfrm>
          <a:prstGeom prst="rect">
            <a:avLst/>
          </a:prstGeom>
        </p:spPr>
      </p:pic>
      <p:graphicFrame>
        <p:nvGraphicFramePr>
          <p:cNvPr id="17" name="Grafikon 16"/>
          <p:cNvGraphicFramePr/>
          <p:nvPr>
            <p:extLst>
              <p:ext uri="{D42A27DB-BD31-4B8C-83A1-F6EECF244321}">
                <p14:modId xmlns:p14="http://schemas.microsoft.com/office/powerpoint/2010/main" val="1500523483"/>
              </p:ext>
            </p:extLst>
          </p:nvPr>
        </p:nvGraphicFramePr>
        <p:xfrm>
          <a:off x="0" y="1844824"/>
          <a:ext cx="9144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118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26064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9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9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1412776"/>
            <a:ext cx="85137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>
                <a:cs typeface="Arial" pitchFamily="34" charset="0"/>
              </a:rPr>
              <a:t>Grafikon 4. Rashodi </a:t>
            </a:r>
            <a:r>
              <a:rPr lang="hr-HR" sz="1400" b="1" dirty="0">
                <a:cs typeface="Arial" pitchFamily="34" charset="0"/>
              </a:rPr>
              <a:t>I</a:t>
            </a:r>
            <a:r>
              <a:rPr lang="hr-HR" sz="1400" b="1" dirty="0" smtClean="0">
                <a:cs typeface="Arial" pitchFamily="34" charset="0"/>
              </a:rPr>
              <a:t>zmjena i dopuna proračuna Zadarske županije po </a:t>
            </a:r>
            <a:r>
              <a:rPr lang="hr-HR" sz="1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funkcijskoj klasifikaciji </a:t>
            </a:r>
            <a:r>
              <a:rPr lang="hr-H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 </a:t>
            </a:r>
            <a:r>
              <a:rPr lang="hr-HR" sz="1400" b="1" dirty="0" smtClean="0">
                <a:cs typeface="Arial" pitchFamily="34" charset="0"/>
              </a:rPr>
              <a:t>(mil. kuna)</a:t>
            </a: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174" y="529637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3144934516"/>
              </p:ext>
            </p:extLst>
          </p:nvPr>
        </p:nvGraphicFramePr>
        <p:xfrm>
          <a:off x="611560" y="1988840"/>
          <a:ext cx="7704856" cy="422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0"/>
            <a:ext cx="8435280" cy="850106"/>
          </a:xfrm>
        </p:spPr>
        <p:txBody>
          <a:bodyPr>
            <a:normAutofit fontScale="90000"/>
          </a:bodyPr>
          <a:lstStyle/>
          <a:p>
            <a:pPr algn="l"/>
            <a:r>
              <a:rPr lang="hr-HR" sz="20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Lista </a:t>
            </a:r>
            <a:r>
              <a:rPr lang="hr-HR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projekata financiranih od međunarodnih organizacija, institucija i tijela EU i iz državnog proračuna temeljem prijenosa EU sredstava u županijski </a:t>
            </a:r>
            <a:r>
              <a:rPr lang="hr-HR" sz="20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proračun po nositeljima projekata</a:t>
            </a:r>
            <a:endParaRPr lang="hr-HR" sz="2000" b="1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2" y="592052"/>
            <a:ext cx="504056" cy="633001"/>
          </a:xfrm>
          <a:prstGeom prst="rect">
            <a:avLst/>
          </a:prstGeom>
        </p:spPr>
      </p:pic>
      <p:sp>
        <p:nvSpPr>
          <p:cNvPr id="11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910833"/>
            <a:ext cx="6768751" cy="503633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0"/>
            <a:ext cx="8435280" cy="850106"/>
          </a:xfrm>
        </p:spPr>
        <p:txBody>
          <a:bodyPr>
            <a:normAutofit fontScale="90000"/>
          </a:bodyPr>
          <a:lstStyle/>
          <a:p>
            <a:pPr algn="l"/>
            <a:r>
              <a:rPr lang="hr-HR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Lista projekata financiranih od međunarodnih organizacija, institucija i tijela EU i iz državnog proračuna temeljem prijenosa EU sredstava u županijski proračun po nositeljima projekata</a:t>
            </a:r>
            <a:endParaRPr lang="hr-HR" sz="2000" b="1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2" y="592052"/>
            <a:ext cx="504056" cy="633001"/>
          </a:xfrm>
          <a:prstGeom prst="rect">
            <a:avLst/>
          </a:prstGeom>
        </p:spPr>
      </p:pic>
      <p:sp>
        <p:nvSpPr>
          <p:cNvPr id="11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1031666"/>
            <a:ext cx="6624735" cy="479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4694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107504" y="87707"/>
            <a:ext cx="8229600" cy="814543"/>
          </a:xfrm>
        </p:spPr>
        <p:txBody>
          <a:bodyPr>
            <a:noAutofit/>
          </a:bodyPr>
          <a:lstStyle/>
          <a:p>
            <a:pPr algn="l"/>
            <a:r>
              <a:rPr lang="hr-HR" sz="1800" b="1" dirty="0">
                <a:solidFill>
                  <a:srgbClr val="000000"/>
                </a:solidFill>
                <a:ea typeface="Times New Roman" panose="02020603050405020304" pitchFamily="18" charset="0"/>
              </a:rPr>
              <a:t>Lista projekata financiranih od međunarodnih organizacija, institucija i tijela EU i iz državnog proračuna temeljem prijenosa EU sredstava u županijski proračun po nositeljima projekata</a:t>
            </a:r>
            <a:endParaRPr lang="hr-HR" sz="1800" b="1" dirty="0"/>
          </a:p>
        </p:txBody>
      </p:sp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2" y="592052"/>
            <a:ext cx="504056" cy="633001"/>
          </a:xfrm>
          <a:prstGeom prst="rect">
            <a:avLst/>
          </a:prstGeom>
        </p:spPr>
      </p:pic>
      <p:pic>
        <p:nvPicPr>
          <p:cNvPr id="3" name="Rezervirano mjesto sadržaja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75656" y="1225054"/>
            <a:ext cx="6624736" cy="490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953295"/>
      </p:ext>
    </p:extLst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868958"/>
          </a:xfrm>
        </p:spPr>
        <p:txBody>
          <a:bodyPr>
            <a:noAutofit/>
          </a:bodyPr>
          <a:lstStyle/>
          <a:p>
            <a:pPr algn="l"/>
            <a:r>
              <a:rPr lang="hr-HR" sz="1800" b="1" dirty="0">
                <a:solidFill>
                  <a:srgbClr val="000000"/>
                </a:solidFill>
                <a:ea typeface="Times New Roman" panose="02020603050405020304" pitchFamily="18" charset="0"/>
              </a:rPr>
              <a:t>Lista projekata financiranih od međunarodnih organizacija, institucija i tijela EU i iz državnog proračuna temeljem prijenosa EU sredstava u županijski proračun po nositeljima projekata</a:t>
            </a:r>
            <a:endParaRPr lang="hr-HR" sz="1800" b="1" dirty="0"/>
          </a:p>
        </p:txBody>
      </p:sp>
      <p:sp>
        <p:nvSpPr>
          <p:cNvPr id="5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2" y="592052"/>
            <a:ext cx="504056" cy="633001"/>
          </a:xfrm>
          <a:prstGeom prst="rect">
            <a:avLst/>
          </a:prstGeom>
        </p:spPr>
      </p:pic>
      <p:pic>
        <p:nvPicPr>
          <p:cNvPr id="3" name="Rezervirano mjesto sadržaja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9633" y="1844824"/>
            <a:ext cx="6840760" cy="344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347253"/>
      </p:ext>
    </p:extLst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940966"/>
          </a:xfrm>
        </p:spPr>
        <p:txBody>
          <a:bodyPr>
            <a:normAutofit/>
          </a:bodyPr>
          <a:lstStyle/>
          <a:p>
            <a:pPr algn="l"/>
            <a:r>
              <a:rPr lang="hr-HR" sz="1800" b="1" dirty="0">
                <a:solidFill>
                  <a:srgbClr val="000000"/>
                </a:solidFill>
                <a:ea typeface="Times New Roman" panose="02020603050405020304" pitchFamily="18" charset="0"/>
              </a:rPr>
              <a:t>Lista projekata financiranih od međunarodnih organizacija, institucija i tijela EU i iz državnog proračuna temeljem prijenosa EU sredstava u županijski proračun po nositeljima projekata</a:t>
            </a:r>
            <a:endParaRPr lang="hr-HR" sz="1800" b="1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2" y="592052"/>
            <a:ext cx="504056" cy="633001"/>
          </a:xfrm>
          <a:prstGeom prst="rect">
            <a:avLst/>
          </a:prstGeom>
        </p:spPr>
      </p:pic>
      <p:sp>
        <p:nvSpPr>
          <p:cNvPr id="7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3" name="Rezervirano mjesto sadržaja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03648" y="1412776"/>
            <a:ext cx="6552727" cy="446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153786"/>
      </p:ext>
    </p:extLst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500" y="548680"/>
            <a:ext cx="504056" cy="633001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  <a:endPara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684076" y="3789040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hlinkClick r:id="rId3"/>
              </a:rPr>
              <a:t>https://www.zadarska-zupanija.hr/component/content/article?id=479</a:t>
            </a:r>
            <a:endParaRPr lang="hr-HR" dirty="0"/>
          </a:p>
        </p:txBody>
      </p: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457200" y="1118965"/>
            <a:ext cx="8229600" cy="50071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100" b="1" i="1" dirty="0" smtClean="0"/>
              <a:t>Izmjene i dopune za 2020. godinu izrađuju se za potrebe:</a:t>
            </a:r>
          </a:p>
          <a:p>
            <a:r>
              <a:rPr lang="hr-HR" sz="2100" i="1" dirty="0" smtClean="0"/>
              <a:t>Uravnoteženja prihoda i rashoda kroz aktivnosti i projekte s izvorima financiranja,</a:t>
            </a:r>
          </a:p>
          <a:p>
            <a:r>
              <a:rPr lang="hr-HR" sz="2100" i="1" dirty="0" smtClean="0"/>
              <a:t>Uključivanja rezultata poslovanja (višak/manjak) iz 2019. godine,</a:t>
            </a:r>
          </a:p>
          <a:p>
            <a:r>
              <a:rPr lang="hr-HR" sz="2100" i="1" dirty="0" smtClean="0"/>
              <a:t>Uravnoteženja prihoda sukladno odlukama i mjerama djelomičnog i potpunog oslobađanja plaćanja poreza na dohodak i drugih naknada.</a:t>
            </a:r>
          </a:p>
          <a:p>
            <a:pPr marL="0" indent="0" algn="just">
              <a:buNone/>
            </a:pPr>
            <a:r>
              <a:rPr lang="hr-HR" sz="2100" b="1" i="1" dirty="0" smtClean="0"/>
              <a:t>Odlukom </a:t>
            </a:r>
            <a:r>
              <a:rPr lang="hr-HR" sz="2100" b="1" i="1" dirty="0"/>
              <a:t>o proglašenju epidemije bolesti </a:t>
            </a:r>
            <a:r>
              <a:rPr lang="hr-HR" sz="2100" b="1" i="1" dirty="0" err="1"/>
              <a:t>koronavirusom</a:t>
            </a:r>
            <a:r>
              <a:rPr lang="hr-HR" sz="2100" b="1" i="1" dirty="0"/>
              <a:t> na</a:t>
            </a:r>
          </a:p>
          <a:p>
            <a:pPr marL="0" indent="0" algn="just">
              <a:buNone/>
            </a:pPr>
            <a:r>
              <a:rPr lang="hr-HR" sz="2100" b="1" i="1" dirty="0"/>
              <a:t>području </a:t>
            </a:r>
            <a:r>
              <a:rPr lang="hr-HR" sz="2100" b="1" i="1" dirty="0" smtClean="0"/>
              <a:t>RH donesene su mjere koje će utjecati na gospodarstvo i Proračun </a:t>
            </a:r>
            <a:r>
              <a:rPr lang="hr-HR" sz="2100" b="1" i="1" dirty="0"/>
              <a:t>Zadarske </a:t>
            </a:r>
            <a:r>
              <a:rPr lang="hr-HR" sz="2100" b="1" i="1" dirty="0" smtClean="0"/>
              <a:t>županije:</a:t>
            </a:r>
            <a:endParaRPr lang="hr-HR" sz="2100" b="1" i="1" dirty="0"/>
          </a:p>
          <a:p>
            <a:r>
              <a:rPr lang="hr-HR" sz="2100" i="1" dirty="0" smtClean="0"/>
              <a:t> </a:t>
            </a:r>
            <a:r>
              <a:rPr lang="hr-HR" sz="2100" i="1" dirty="0"/>
              <a:t>isplate u cilju očuvanja radnih mjesta za djelatnosti pogođene </a:t>
            </a:r>
            <a:r>
              <a:rPr lang="hr-HR" sz="2100" i="1" dirty="0" err="1"/>
              <a:t>koronavirusom</a:t>
            </a:r>
            <a:r>
              <a:rPr lang="hr-HR" sz="2100" i="1" dirty="0"/>
              <a:t> </a:t>
            </a:r>
            <a:r>
              <a:rPr lang="hr-HR" sz="2100" i="1" dirty="0" smtClean="0"/>
              <a:t>Hrvatskog zavoda </a:t>
            </a:r>
            <a:r>
              <a:rPr lang="hr-HR" sz="2100" i="1" dirty="0"/>
              <a:t>za zapošljavanje,</a:t>
            </a:r>
          </a:p>
          <a:p>
            <a:r>
              <a:rPr lang="hr-HR" sz="2100" i="1" dirty="0" smtClean="0"/>
              <a:t> </a:t>
            </a:r>
            <a:r>
              <a:rPr lang="hr-HR" sz="2100" i="1" dirty="0"/>
              <a:t>potpuno i djelomično oslobađanje od plaćanja poreza na dohodak poduzetnicima kojima </a:t>
            </a:r>
            <a:r>
              <a:rPr lang="hr-HR" sz="2100" i="1" dirty="0" smtClean="0"/>
              <a:t>pad prihoda </a:t>
            </a:r>
            <a:r>
              <a:rPr lang="hr-HR" sz="2100" i="1" dirty="0"/>
              <a:t>iznosi više od 50</a:t>
            </a:r>
            <a:r>
              <a:rPr lang="hr-HR" sz="2100" i="1" dirty="0" smtClean="0"/>
              <a:t>%.</a:t>
            </a:r>
          </a:p>
          <a:p>
            <a:pPr marL="0" indent="0">
              <a:buNone/>
            </a:pPr>
            <a:endParaRPr lang="hr-HR" sz="2100" dirty="0" smtClean="0"/>
          </a:p>
          <a:p>
            <a:endParaRPr lang="hr-HR" sz="21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112" y="485964"/>
            <a:ext cx="504056" cy="63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906220"/>
      </p:ext>
    </p:extLst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sz="2100" dirty="0" smtClean="0"/>
          </a:p>
          <a:p>
            <a:endParaRPr lang="hr-HR" sz="2100" dirty="0"/>
          </a:p>
        </p:txBody>
      </p:sp>
      <p:sp>
        <p:nvSpPr>
          <p:cNvPr id="5" name="Rezervirano mjesto sadržaja 3"/>
          <p:cNvSpPr txBox="1">
            <a:spLocks/>
          </p:cNvSpPr>
          <p:nvPr/>
        </p:nvSpPr>
        <p:spPr>
          <a:xfrm>
            <a:off x="457200" y="1069201"/>
            <a:ext cx="8229600" cy="5056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hr-HR" sz="2100" b="1" i="1" dirty="0" smtClean="0"/>
              <a:t>Na temelju novih okolnosti u gospodarstvu donesene su sljedeće odluke u svrhu prilagodbe prihoda i primitaka te rashoda i izdataka Zadarske županije:</a:t>
            </a:r>
          </a:p>
          <a:p>
            <a:r>
              <a:rPr lang="hr-HR" sz="2100" i="1" dirty="0"/>
              <a:t>Pravilnik o izmjeni i dopuni Pravilnika o provedbi postupaka jednostavne nabave (7/20),</a:t>
            </a:r>
          </a:p>
          <a:p>
            <a:r>
              <a:rPr lang="hr-HR" sz="2100" i="1" dirty="0" smtClean="0"/>
              <a:t>Odluka </a:t>
            </a:r>
            <a:r>
              <a:rPr lang="hr-HR" sz="2100" i="1" dirty="0"/>
              <a:t>o posebnim mjerama za korištenje proračunskih sredstava Zadarske županije u </a:t>
            </a:r>
            <a:r>
              <a:rPr lang="hr-HR" sz="2100" i="1" dirty="0" smtClean="0"/>
              <a:t>cilju prilagodbe </a:t>
            </a:r>
            <a:r>
              <a:rPr lang="hr-HR" sz="2100" i="1" dirty="0"/>
              <a:t>uvjetima u vrijeme epidemije </a:t>
            </a:r>
            <a:r>
              <a:rPr lang="hr-HR" sz="2100" i="1" dirty="0" err="1"/>
              <a:t>koronavirusa</a:t>
            </a:r>
            <a:r>
              <a:rPr lang="hr-HR" sz="2100" i="1" dirty="0"/>
              <a:t> (8/20),</a:t>
            </a:r>
          </a:p>
          <a:p>
            <a:r>
              <a:rPr lang="hr-HR" sz="2100" i="1" dirty="0" smtClean="0"/>
              <a:t>Odluka </a:t>
            </a:r>
            <a:r>
              <a:rPr lang="hr-HR" sz="2100" i="1" dirty="0"/>
              <a:t>o obustavi isplate naknade vijećnicima za mjesec travanj 2020. godine (8/20),</a:t>
            </a:r>
          </a:p>
          <a:p>
            <a:r>
              <a:rPr lang="hr-HR" sz="2100" i="1" dirty="0" smtClean="0"/>
              <a:t>Odluka </a:t>
            </a:r>
            <a:r>
              <a:rPr lang="hr-HR" sz="2100" i="1" dirty="0"/>
              <a:t>o izmjeni Odluke o visini osnovice za obračun plaća dužnosnika Zadarske </a:t>
            </a:r>
            <a:r>
              <a:rPr lang="hr-HR" sz="2100" i="1" dirty="0" smtClean="0"/>
              <a:t>županije (8/20</a:t>
            </a:r>
            <a:r>
              <a:rPr lang="hr-HR" sz="2100" i="1" dirty="0"/>
              <a:t>),</a:t>
            </a:r>
          </a:p>
          <a:p>
            <a:r>
              <a:rPr lang="hr-HR" sz="2100" i="1" dirty="0" smtClean="0"/>
              <a:t>Odluka </a:t>
            </a:r>
            <a:r>
              <a:rPr lang="hr-HR" sz="2100" i="1" dirty="0"/>
              <a:t>o ograničenju korištenja sredstava predviđenih proračunom Zadarske županije </a:t>
            </a:r>
            <a:r>
              <a:rPr lang="hr-HR" sz="2100" i="1" dirty="0" smtClean="0"/>
              <a:t>i financijskim </a:t>
            </a:r>
            <a:r>
              <a:rPr lang="hr-HR" sz="2100" i="1" dirty="0"/>
              <a:t>planovima proračunskih, izvanproračunskih i ostalih korisnika za 2020. </a:t>
            </a:r>
            <a:r>
              <a:rPr lang="hr-HR" sz="2100" i="1" dirty="0" smtClean="0"/>
              <a:t>godinu (9/20</a:t>
            </a:r>
            <a:r>
              <a:rPr lang="hr-HR" sz="2100" i="1" dirty="0"/>
              <a:t>),</a:t>
            </a:r>
          </a:p>
          <a:p>
            <a:r>
              <a:rPr lang="hr-HR" sz="2100" i="1" dirty="0" smtClean="0"/>
              <a:t>Odluka </a:t>
            </a:r>
            <a:r>
              <a:rPr lang="hr-HR" sz="2100" i="1" dirty="0"/>
              <a:t>o izmjeni Odluke o visini osnovice za obračun plaća službenika i </a:t>
            </a:r>
            <a:r>
              <a:rPr lang="hr-HR" sz="2100" i="1" dirty="0" smtClean="0"/>
              <a:t>namještenika Zadarske </a:t>
            </a:r>
            <a:r>
              <a:rPr lang="hr-HR" sz="2100" i="1" dirty="0"/>
              <a:t>županije (9/20).</a:t>
            </a:r>
            <a:endParaRPr lang="hr-HR" sz="2100" i="1" dirty="0" smtClean="0"/>
          </a:p>
          <a:p>
            <a:pPr marL="0" indent="0">
              <a:buFont typeface="Arial" pitchFamily="34" charset="0"/>
              <a:buNone/>
            </a:pPr>
            <a:endParaRPr lang="hr-HR" sz="2100" dirty="0" smtClean="0"/>
          </a:p>
          <a:p>
            <a:endParaRPr lang="hr-HR" sz="2100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112" y="485964"/>
            <a:ext cx="504056" cy="63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938859"/>
      </p:ext>
    </p:extLst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I</a:t>
            </a:r>
            <a:r>
              <a:rPr lang="hr-HR" sz="2800" b="1" dirty="0" smtClean="0"/>
              <a:t>zmjene i dopune </a:t>
            </a:r>
            <a:r>
              <a:rPr lang="hr-HR" sz="2800" b="1" i="1" dirty="0" smtClean="0">
                <a:solidFill>
                  <a:srgbClr val="FF0000"/>
                </a:solidFill>
              </a:rPr>
              <a:t>konsolidiranog proračuna</a:t>
            </a:r>
            <a:r>
              <a:rPr lang="hr-HR" sz="2800" b="1" dirty="0" smtClean="0"/>
              <a:t> Zadarske županije za 2020. godinu </a:t>
            </a:r>
            <a:r>
              <a:rPr lang="hr-HR" sz="2800" b="1" i="1" dirty="0" smtClean="0">
                <a:solidFill>
                  <a:srgbClr val="FF0000"/>
                </a:solidFill>
              </a:rPr>
              <a:t>(sa 64 proračunska korisnika)</a:t>
            </a:r>
            <a:endParaRPr lang="hr-HR" sz="2800" b="1" i="1" dirty="0">
              <a:solidFill>
                <a:srgbClr val="FF000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112" y="485964"/>
            <a:ext cx="504056" cy="633001"/>
          </a:xfrm>
          <a:prstGeom prst="rect">
            <a:avLst/>
          </a:prstGeom>
        </p:spPr>
      </p:pic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465782313"/>
              </p:ext>
            </p:extLst>
          </p:nvPr>
        </p:nvGraphicFramePr>
        <p:xfrm>
          <a:off x="5436096" y="2708920"/>
          <a:ext cx="334888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jagram 8"/>
          <p:cNvGraphicFramePr/>
          <p:nvPr>
            <p:extLst>
              <p:ext uri="{D42A27DB-BD31-4B8C-83A1-F6EECF244321}">
                <p14:modId xmlns:p14="http://schemas.microsoft.com/office/powerpoint/2010/main" val="1257907652"/>
              </p:ext>
            </p:extLst>
          </p:nvPr>
        </p:nvGraphicFramePr>
        <p:xfrm>
          <a:off x="251520" y="1988840"/>
          <a:ext cx="463217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5" name="Ravni poveznik 14"/>
          <p:cNvCxnSpPr/>
          <p:nvPr/>
        </p:nvCxnSpPr>
        <p:spPr>
          <a:xfrm flipH="1">
            <a:off x="4860032" y="3212976"/>
            <a:ext cx="576064" cy="1152128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flipH="1">
            <a:off x="4860032" y="4077072"/>
            <a:ext cx="576064" cy="288032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flipH="1" flipV="1">
            <a:off x="4860032" y="4365104"/>
            <a:ext cx="576064" cy="504056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flipH="1" flipV="1">
            <a:off x="4860032" y="4365104"/>
            <a:ext cx="576064" cy="1296144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4354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I</a:t>
            </a:r>
            <a:r>
              <a:rPr lang="hr-HR" sz="2800" b="1" dirty="0" smtClean="0"/>
              <a:t>zmjene i dopune proračuna Zadarske županije</a:t>
            </a:r>
            <a:br>
              <a:rPr lang="hr-HR" sz="2800" b="1" dirty="0" smtClean="0"/>
            </a:br>
            <a:r>
              <a:rPr lang="hr-HR" sz="2800" b="1" dirty="0" smtClean="0"/>
              <a:t>za 2020. godinu </a:t>
            </a:r>
            <a:r>
              <a:rPr lang="hr-HR" sz="2800" b="1" i="1" dirty="0" smtClean="0">
                <a:solidFill>
                  <a:srgbClr val="FF0000"/>
                </a:solidFill>
              </a:rPr>
              <a:t>(bez proračunskih korisnika)</a:t>
            </a:r>
            <a:endParaRPr lang="hr-HR" sz="2800" b="1" i="1" dirty="0">
              <a:solidFill>
                <a:srgbClr val="FF000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112" y="485964"/>
            <a:ext cx="504056" cy="633001"/>
          </a:xfrm>
          <a:prstGeom prst="rect">
            <a:avLst/>
          </a:prstGeom>
        </p:spPr>
      </p:pic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1230647943"/>
              </p:ext>
            </p:extLst>
          </p:nvPr>
        </p:nvGraphicFramePr>
        <p:xfrm>
          <a:off x="5436096" y="2708920"/>
          <a:ext cx="334888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jagram 8"/>
          <p:cNvGraphicFramePr/>
          <p:nvPr>
            <p:extLst>
              <p:ext uri="{D42A27DB-BD31-4B8C-83A1-F6EECF244321}">
                <p14:modId xmlns:p14="http://schemas.microsoft.com/office/powerpoint/2010/main" val="4080059828"/>
              </p:ext>
            </p:extLst>
          </p:nvPr>
        </p:nvGraphicFramePr>
        <p:xfrm>
          <a:off x="251520" y="1988840"/>
          <a:ext cx="463217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5" name="Ravni poveznik 14"/>
          <p:cNvCxnSpPr/>
          <p:nvPr/>
        </p:nvCxnSpPr>
        <p:spPr>
          <a:xfrm flipH="1">
            <a:off x="4860032" y="3212976"/>
            <a:ext cx="576064" cy="1152128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flipH="1">
            <a:off x="4860032" y="4077072"/>
            <a:ext cx="576064" cy="288032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flipH="1" flipV="1">
            <a:off x="4860032" y="4365104"/>
            <a:ext cx="576064" cy="504056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flipH="1" flipV="1">
            <a:off x="4860032" y="4365104"/>
            <a:ext cx="576064" cy="1296144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9264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6856" y="549856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Izvorni prihodi Zadarske županije</a:t>
            </a:r>
            <a:endParaRPr lang="hr-HR" sz="28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5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539552" y="1916832"/>
            <a:ext cx="81982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Izmjenama i dopunama za 2020. godinu, prihodi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Zadarske županije kao JLP(R)S (izvorni) iznose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122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kuna (za 14,9 </a:t>
            </a:r>
            <a:r>
              <a:rPr lang="hr-HR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manje u odnosu na plan),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a odnose se na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hr-HR" b="1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prihodi od poreza na dohodak (17%) –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56,5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kuna,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udio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poreza na dohodak (5%) za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finan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dec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funkcija –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13,0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kuna,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ostali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porezni prihodi –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9,5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kuna,</a:t>
            </a:r>
            <a:endParaRPr lang="hr-HR" b="1" dirty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refundacije/sufinanciranje po projektima –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22,7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kuna,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prihodi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od imovine –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9,7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kuna,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prihodi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od administrativnih pristojbi –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6,8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kuna, 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ostali prihodi –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0,4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kuna,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</a:t>
            </a:r>
            <a:r>
              <a:rPr lang="hr-HR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ompenzacijska mjera MF – 3,4 </a:t>
            </a:r>
            <a:r>
              <a:rPr lang="hr-HR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kuna.</a:t>
            </a:r>
            <a:endParaRPr lang="hr-HR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4161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1684784" y="338132"/>
            <a:ext cx="82296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6266"/>
            <a:r>
              <a:rPr sz="2800" b="1" spc="-9" dirty="0"/>
              <a:t>Fiskalni </a:t>
            </a:r>
            <a:r>
              <a:rPr sz="2800" b="1" spc="-4" dirty="0"/>
              <a:t>učinak na</a:t>
            </a:r>
            <a:r>
              <a:rPr sz="2800" b="1" spc="18" dirty="0"/>
              <a:t> </a:t>
            </a:r>
            <a:r>
              <a:rPr sz="2800" b="1" spc="-13" dirty="0"/>
              <a:t>proračun</a:t>
            </a:r>
          </a:p>
        </p:txBody>
      </p:sp>
      <p:sp>
        <p:nvSpPr>
          <p:cNvPr id="3" name="object 3"/>
          <p:cNvSpPr/>
          <p:nvPr/>
        </p:nvSpPr>
        <p:spPr>
          <a:xfrm>
            <a:off x="1121939" y="1532503"/>
            <a:ext cx="6837909" cy="4442716"/>
          </a:xfrm>
          <a:custGeom>
            <a:avLst/>
            <a:gdLst/>
            <a:ahLst/>
            <a:cxnLst/>
            <a:rect l="l" t="t" r="r" b="b"/>
            <a:pathLst>
              <a:path w="7996555" h="4895215">
                <a:moveTo>
                  <a:pt x="3047" y="4895088"/>
                </a:moveTo>
                <a:lnTo>
                  <a:pt x="3047" y="0"/>
                </a:lnTo>
                <a:lnTo>
                  <a:pt x="1523" y="0"/>
                </a:lnTo>
                <a:lnTo>
                  <a:pt x="0" y="1523"/>
                </a:lnTo>
                <a:lnTo>
                  <a:pt x="3047" y="3389"/>
                </a:lnTo>
                <a:lnTo>
                  <a:pt x="3047" y="4895088"/>
                </a:lnTo>
                <a:close/>
              </a:path>
              <a:path w="7996555" h="4895215">
                <a:moveTo>
                  <a:pt x="7996424" y="1524"/>
                </a:moveTo>
                <a:lnTo>
                  <a:pt x="7996424" y="0"/>
                </a:lnTo>
                <a:lnTo>
                  <a:pt x="7994900" y="0"/>
                </a:lnTo>
                <a:lnTo>
                  <a:pt x="7994900" y="1524"/>
                </a:lnTo>
                <a:lnTo>
                  <a:pt x="7996424" y="1524"/>
                </a:lnTo>
                <a:close/>
              </a:path>
              <a:path w="7996555" h="4895215">
                <a:moveTo>
                  <a:pt x="7996424" y="4895088"/>
                </a:moveTo>
                <a:lnTo>
                  <a:pt x="7996424" y="1524"/>
                </a:lnTo>
                <a:lnTo>
                  <a:pt x="7994900" y="1524"/>
                </a:lnTo>
                <a:lnTo>
                  <a:pt x="7994900" y="4894155"/>
                </a:lnTo>
                <a:lnTo>
                  <a:pt x="7996424" y="48950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4546" y="1533888"/>
            <a:ext cx="6834107" cy="3199782"/>
          </a:xfrm>
          <a:custGeom>
            <a:avLst/>
            <a:gdLst/>
            <a:ahLst/>
            <a:cxnLst/>
            <a:rect l="l" t="t" r="r" b="b"/>
            <a:pathLst>
              <a:path w="7992109" h="4893945">
                <a:moveTo>
                  <a:pt x="0" y="0"/>
                </a:moveTo>
                <a:lnTo>
                  <a:pt x="0" y="4893563"/>
                </a:lnTo>
                <a:lnTo>
                  <a:pt x="7991855" y="4893563"/>
                </a:lnTo>
                <a:lnTo>
                  <a:pt x="799185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9062" y="1414759"/>
            <a:ext cx="8263661" cy="46782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1135" marR="4454"/>
            <a:endParaRPr lang="hr-HR" sz="1600" b="1" spc="-13" dirty="0" smtClean="0">
              <a:solidFill>
                <a:srgbClr val="002060"/>
              </a:solidFill>
              <a:cs typeface="Calibri"/>
            </a:endParaRPr>
          </a:p>
          <a:p>
            <a:pPr marL="11135" marR="4454" algn="just"/>
            <a:r>
              <a:rPr lang="hr-HR"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I</a:t>
            </a:r>
            <a:r>
              <a:rPr sz="1600" b="1" spc="-4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zmjenama</a:t>
            </a:r>
            <a:r>
              <a:rPr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i</a:t>
            </a:r>
            <a:r>
              <a:rPr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spc="-4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dopunama</a:t>
            </a:r>
            <a:r>
              <a:rPr lang="hr-HR"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 Proračun Zadarske županije za 2020. godinu povećava se za</a:t>
            </a:r>
            <a:r>
              <a:rPr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hr-HR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25.000.000,00 </a:t>
            </a:r>
            <a:r>
              <a:rPr sz="1600" b="1" spc="-4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kuna</a:t>
            </a:r>
            <a:r>
              <a:rPr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 </a:t>
            </a:r>
            <a:r>
              <a:rPr sz="1600" b="1" spc="-13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što</a:t>
            </a:r>
            <a:r>
              <a:rPr sz="1600" b="1" spc="-13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je </a:t>
            </a:r>
            <a:r>
              <a:rPr sz="1600" b="1" spc="-13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za</a:t>
            </a:r>
            <a:r>
              <a:rPr sz="1600" b="1" spc="-13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hr-HR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1,8</a:t>
            </a:r>
            <a:r>
              <a:rPr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%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više </a:t>
            </a:r>
            <a:r>
              <a:rPr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u </a:t>
            </a:r>
            <a:r>
              <a:rPr sz="1600" b="1" spc="-4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odnosu</a:t>
            </a:r>
            <a:r>
              <a:rPr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na</a:t>
            </a:r>
            <a:r>
              <a:rPr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plan </a:t>
            </a:r>
            <a:r>
              <a:rPr lang="hr-HR"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te iznosi 1.367.000.000,00 kuna.</a:t>
            </a:r>
            <a:endParaRPr sz="16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endParaRPr lang="hr-HR" sz="16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Planira se </a:t>
            </a:r>
            <a:r>
              <a:rPr lang="hr-HR" sz="1600" b="1" u="sng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smanjenje: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oreza za 10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kn,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i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movine za 3,9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kn,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ristojbi za 3,8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kn,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v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lastitih prihoda korisnika za 10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kn,</a:t>
            </a:r>
          </a:p>
          <a:p>
            <a:endParaRPr lang="hr-HR" sz="16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u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z istodobno </a:t>
            </a:r>
            <a:r>
              <a:rPr lang="hr-HR" sz="1600" b="1" u="sng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povećanje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prihoda i primitaka po osnovi: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omoći za 35,5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 od čega;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u sustav zdravstva preko 20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kuna,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z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a provedbu EU projekata oko 6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kuna,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z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a provedbu parlamentarnih izbora 8,2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rihoda od prodaje zgrade ZJZ za 5,3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zaduženje za 7,6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 (za kupnju zgrade SŠ Biograd te za opremanje Centra kreativne industrije).</a:t>
            </a:r>
          </a:p>
          <a:p>
            <a:endParaRPr lang="hr-HR" sz="1400" b="1" dirty="0">
              <a:solidFill>
                <a:srgbClr val="002060"/>
              </a:solidFill>
            </a:endParaRPr>
          </a:p>
        </p:txBody>
      </p: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02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Prihodi i primici Proračuna Zadarske županije</a:t>
            </a:r>
            <a:endParaRPr lang="hr-HR" sz="28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241392"/>
              </p:ext>
            </p:extLst>
          </p:nvPr>
        </p:nvGraphicFramePr>
        <p:xfrm>
          <a:off x="179512" y="2132856"/>
          <a:ext cx="4536504" cy="398158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656184"/>
                <a:gridCol w="1152128"/>
                <a:gridCol w="1152128"/>
                <a:gridCol w="576064"/>
              </a:tblGrid>
              <a:tr h="360040">
                <a:tc>
                  <a:txBody>
                    <a:bodyPr/>
                    <a:lstStyle/>
                    <a:p>
                      <a:r>
                        <a:rPr lang="hr-HR" sz="1000" dirty="0" smtClean="0"/>
                        <a:t>(u kn)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 2020.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Izmjene i dopune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Indeks</a:t>
                      </a:r>
                      <a:endParaRPr lang="hr-HR" sz="1000" dirty="0"/>
                    </a:p>
                  </a:txBody>
                  <a:tcPr anchor="ctr"/>
                </a:tc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6 PRIHODI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1.307.472.712,49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1.319.458.817,11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100,92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61 PRIHODI</a:t>
                      </a:r>
                      <a:r>
                        <a:rPr lang="hr-HR" sz="800" baseline="0" dirty="0" smtClean="0"/>
                        <a:t> OD POREZA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89.544.080,08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79.250.000,00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88,50</a:t>
                      </a:r>
                      <a:endParaRPr lang="hr-HR" sz="800" dirty="0"/>
                    </a:p>
                  </a:txBody>
                  <a:tcPr anchor="ctr"/>
                </a:tc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63 POMOĆI</a:t>
                      </a:r>
                      <a:r>
                        <a:rPr lang="hr-HR" sz="800" baseline="0" dirty="0" smtClean="0"/>
                        <a:t> IZ INOZEMSTVA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515.267.300,30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550.732.215,12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106,88</a:t>
                      </a:r>
                      <a:endParaRPr lang="hr-HR" sz="800" dirty="0"/>
                    </a:p>
                  </a:txBody>
                  <a:tcPr anchor="ctr"/>
                </a:tc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64 PRIHODI OD IMOVINE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13.710.550,00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/>
                        <a:t>9.811.191,04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/>
                        <a:t>71,56</a:t>
                      </a:r>
                    </a:p>
                  </a:txBody>
                  <a:tcPr anchor="ctr"/>
                </a:tc>
              </a:tr>
              <a:tr h="3029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65 PRIHODI OD UPRAVNIH</a:t>
                      </a:r>
                      <a:r>
                        <a:rPr lang="hr-HR" sz="800" baseline="0" dirty="0" smtClean="0"/>
                        <a:t> I</a:t>
                      </a:r>
                    </a:p>
                    <a:p>
                      <a:r>
                        <a:rPr lang="hr-HR" sz="800" baseline="0" dirty="0" smtClean="0"/>
                        <a:t>      ADMIN. PRISTOJBI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78.981.325,00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75.126.146,31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95,12</a:t>
                      </a:r>
                    </a:p>
                  </a:txBody>
                  <a:tcPr anchor="ctr"/>
                </a:tc>
              </a:tr>
              <a:tr h="338784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66 PRIHODI OD PRODAJE  PROIZV.</a:t>
                      </a:r>
                      <a:r>
                        <a:rPr lang="hr-HR" sz="800" baseline="0" dirty="0" smtClean="0"/>
                        <a:t> </a:t>
                      </a:r>
                    </a:p>
                    <a:p>
                      <a:r>
                        <a:rPr lang="hr-HR" sz="800" baseline="0" dirty="0" smtClean="0"/>
                        <a:t>      I ROBE, USLUGA I DONACIJA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64.541.954,82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54.396.236,98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84,28</a:t>
                      </a:r>
                      <a:endParaRPr lang="hr-HR" sz="800" dirty="0"/>
                    </a:p>
                  </a:txBody>
                  <a:tcPr anchor="ctr"/>
                </a:tc>
              </a:tr>
              <a:tr h="276984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67</a:t>
                      </a:r>
                      <a:r>
                        <a:rPr lang="hr-HR" sz="800" baseline="0" dirty="0" smtClean="0"/>
                        <a:t> PRIHODI IZ NADL. PRORAČUNA </a:t>
                      </a:r>
                    </a:p>
                    <a:p>
                      <a:r>
                        <a:rPr lang="hr-HR" sz="800" dirty="0" smtClean="0"/>
                        <a:t>      I OD HZZO     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542.710.777,46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547.329.016,57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100,85</a:t>
                      </a:r>
                      <a:endParaRPr lang="hr-HR" sz="800" dirty="0"/>
                    </a:p>
                  </a:txBody>
                  <a:tcPr anchor="ctr"/>
                </a:tc>
              </a:tr>
              <a:tr h="31279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68 KAZNE, UPRAVNE</a:t>
                      </a:r>
                      <a:r>
                        <a:rPr lang="hr-HR" sz="800" baseline="0" dirty="0" smtClean="0"/>
                        <a:t> MJERE I OST.</a:t>
                      </a:r>
                    </a:p>
                    <a:p>
                      <a:r>
                        <a:rPr lang="hr-HR" sz="800" baseline="0" dirty="0" smtClean="0"/>
                        <a:t>      PRIHODI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2.716.724,83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2.814.011,09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103,58</a:t>
                      </a:r>
                      <a:endParaRPr lang="hr-HR" sz="800" dirty="0"/>
                    </a:p>
                  </a:txBody>
                  <a:tcPr anchor="ctr"/>
                </a:tc>
              </a:tr>
              <a:tr h="302192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7 PRIHODI OD</a:t>
                      </a:r>
                      <a:r>
                        <a:rPr lang="hr-HR" sz="800" b="1" baseline="0" dirty="0" smtClean="0"/>
                        <a:t> PRODAJE NEFIN. </a:t>
                      </a:r>
                    </a:p>
                    <a:p>
                      <a:r>
                        <a:rPr lang="hr-HR" sz="800" b="1" baseline="0" dirty="0" smtClean="0"/>
                        <a:t>      IMOVINE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21.872.235,00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27.210.399,99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124,41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79256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8 PRIMICI</a:t>
                      </a:r>
                      <a:r>
                        <a:rPr lang="hr-HR" sz="800" b="1" baseline="0" dirty="0" smtClean="0"/>
                        <a:t> OD FIN IMOVINE I </a:t>
                      </a:r>
                    </a:p>
                    <a:p>
                      <a:r>
                        <a:rPr lang="hr-HR" sz="800" b="1" baseline="0" dirty="0" smtClean="0"/>
                        <a:t>   ZADUŽIVANJA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29.000.000,00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36.600.000,00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126,21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56053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9 VLASTITI</a:t>
                      </a:r>
                      <a:r>
                        <a:rPr lang="hr-HR" sz="800" b="1" baseline="0" dirty="0" smtClean="0"/>
                        <a:t> IZVORI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-16.344.947,49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-16.269.217,10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99,54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0280">
                <a:tc>
                  <a:txBody>
                    <a:bodyPr/>
                    <a:lstStyle/>
                    <a:p>
                      <a:pPr algn="l"/>
                      <a:r>
                        <a:rPr lang="hr-HR" sz="1000" b="1" dirty="0" smtClean="0"/>
                        <a:t>UKUPNO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 smtClean="0"/>
                        <a:t>1.342.000.000,00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 smtClean="0"/>
                        <a:t>1.367.000.000,00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/>
                        <a:t>101,86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1789839469"/>
              </p:ext>
            </p:extLst>
          </p:nvPr>
        </p:nvGraphicFramePr>
        <p:xfrm>
          <a:off x="4932040" y="2276872"/>
          <a:ext cx="41281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5"/>
          <p:cNvSpPr txBox="1"/>
          <p:nvPr/>
        </p:nvSpPr>
        <p:spPr>
          <a:xfrm>
            <a:off x="0" y="1340768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Tablica 1</a:t>
            </a:r>
            <a:r>
              <a:rPr lang="hr-HR" sz="1100" dirty="0" smtClean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Usporedni prikaz Plana za 2020. te Izmjena i dopuna proračuna za 2020. godinu</a:t>
            </a:r>
          </a:p>
          <a:p>
            <a:endParaRPr lang="hr-HR" sz="1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5"/>
          <p:cNvSpPr/>
          <p:nvPr/>
        </p:nvSpPr>
        <p:spPr>
          <a:xfrm>
            <a:off x="4860032" y="1340768"/>
            <a:ext cx="46805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Grafikon 1. Usporedni prikaz odnosa prihoda poslovanja Plana za 2020. godinu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te Izmjena i dopuna proračuna za 2020. godinu</a:t>
            </a:r>
            <a:endParaRPr lang="vi-VN" sz="11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244" y="532620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705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Rashodi i izdaci Proračuna Zadarske županije</a:t>
            </a:r>
            <a:endParaRPr lang="hr-HR" sz="28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014089"/>
              </p:ext>
            </p:extLst>
          </p:nvPr>
        </p:nvGraphicFramePr>
        <p:xfrm>
          <a:off x="179512" y="2204864"/>
          <a:ext cx="4464495" cy="349868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72208"/>
                <a:gridCol w="1008112"/>
                <a:gridCol w="1080120"/>
                <a:gridCol w="504055"/>
              </a:tblGrid>
              <a:tr h="262076">
                <a:tc>
                  <a:txBody>
                    <a:bodyPr/>
                    <a:lstStyle/>
                    <a:p>
                      <a:r>
                        <a:rPr lang="hr-HR" sz="1000" dirty="0" smtClean="0"/>
                        <a:t>(u kn)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 2020.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aseline="0" dirty="0" smtClean="0"/>
                        <a:t> I</a:t>
                      </a:r>
                      <a:r>
                        <a:rPr lang="hr-HR" sz="1000" dirty="0" smtClean="0"/>
                        <a:t>zmjene i dopune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Indeks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3</a:t>
                      </a:r>
                      <a:r>
                        <a:rPr lang="hr-HR" sz="800" b="1" baseline="0" dirty="0" smtClean="0"/>
                        <a:t> RASHODI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1.127.294.669,67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1.128.988.011,29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100,15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31 RASHODI ZA</a:t>
                      </a:r>
                      <a:r>
                        <a:rPr lang="hr-HR" sz="800" baseline="0" dirty="0" smtClean="0"/>
                        <a:t> ZAPOSLENE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680.935.050,93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688.402.503,32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101,10</a:t>
                      </a:r>
                      <a:endParaRPr lang="hr-HR" sz="800" dirty="0"/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32 MATERIJALNI</a:t>
                      </a:r>
                      <a:r>
                        <a:rPr lang="hr-HR" sz="800" baseline="0" dirty="0" smtClean="0"/>
                        <a:t> RASHODI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371.597.915,28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365.415.310,14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98,34</a:t>
                      </a:r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34 FINANCIJSKI RASHODI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3.462.095,32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3.686.880,07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106,49</a:t>
                      </a:r>
                      <a:endParaRPr lang="hr-HR" sz="800" dirty="0"/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35 SUBVENCIJE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3.350.000,00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5.418.747,76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161,75</a:t>
                      </a:r>
                      <a:endParaRPr lang="hr-HR" sz="800" dirty="0"/>
                    </a:p>
                  </a:txBody>
                  <a:tcPr anchor="ctr"/>
                </a:tc>
              </a:tr>
              <a:tr h="29975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36 POMOĆI DANE</a:t>
                      </a:r>
                      <a:r>
                        <a:rPr lang="hr-HR" sz="800" baseline="0" dirty="0" smtClean="0"/>
                        <a:t> U INOZ. I UNUTAR </a:t>
                      </a:r>
                    </a:p>
                    <a:p>
                      <a:r>
                        <a:rPr lang="hr-HR" sz="800" baseline="0" dirty="0" smtClean="0"/>
                        <a:t>      OPĆEG PRORAČUNA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25.198.336,59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28.851.825,18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114,50</a:t>
                      </a:r>
                      <a:endParaRPr lang="hr-HR" sz="800" dirty="0"/>
                    </a:p>
                  </a:txBody>
                  <a:tcPr anchor="ctr"/>
                </a:tc>
              </a:tr>
              <a:tr h="32451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37 NAKNADE</a:t>
                      </a:r>
                      <a:r>
                        <a:rPr lang="hr-HR" sz="800" baseline="0" dirty="0" smtClean="0"/>
                        <a:t> GRAĐANA I KUĆANSTAVA</a:t>
                      </a:r>
                    </a:p>
                    <a:p>
                      <a:r>
                        <a:rPr lang="hr-HR" sz="800" baseline="0" dirty="0" smtClean="0"/>
                        <a:t>     OD OSIG. I DRUGE NAKNADE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19.280.843,72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17.622.343,72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91,40</a:t>
                      </a:r>
                      <a:endParaRPr lang="hr-HR" sz="800" dirty="0"/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38 OSTALI RASHODI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23.470.427,83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19.590.401,10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83,47</a:t>
                      </a:r>
                      <a:endParaRPr lang="hr-HR" sz="800" dirty="0"/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4 RASHODI ZA NAB. NEFIN. IMOVINE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213.489.876,33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236.877.351,71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110,95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1940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5 IZDACI ZA</a:t>
                      </a:r>
                      <a:r>
                        <a:rPr lang="hr-HR" sz="800" b="1" baseline="0" dirty="0" smtClean="0"/>
                        <a:t> FIN. IMOVINU I OTPLATU </a:t>
                      </a:r>
                    </a:p>
                    <a:p>
                      <a:r>
                        <a:rPr lang="hr-HR" sz="800" b="1" baseline="0" dirty="0" smtClean="0"/>
                        <a:t>   ZAJMOVA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1.215.454,00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1.134.637,00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93,35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1000" b="1" baseline="0" dirty="0" smtClean="0"/>
                        <a:t>UKUPNO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1.342.000.000,00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1.367.000.000,00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101,86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3245790694"/>
              </p:ext>
            </p:extLst>
          </p:nvPr>
        </p:nvGraphicFramePr>
        <p:xfrm>
          <a:off x="5004048" y="2276872"/>
          <a:ext cx="403244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ravokutnik 5"/>
          <p:cNvSpPr/>
          <p:nvPr/>
        </p:nvSpPr>
        <p:spPr>
          <a:xfrm>
            <a:off x="179512" y="1412776"/>
            <a:ext cx="44644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Tablica 2</a:t>
            </a:r>
            <a:r>
              <a:rPr lang="hr-HR" sz="1100" dirty="0" smtClean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Usporedni prikaz Plana za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2020. te Izmjena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i dopuna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Proračuna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za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2020.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godinu</a:t>
            </a:r>
          </a:p>
        </p:txBody>
      </p:sp>
      <p:sp>
        <p:nvSpPr>
          <p:cNvPr id="7" name="TextBox 15"/>
          <p:cNvSpPr txBox="1"/>
          <p:nvPr/>
        </p:nvSpPr>
        <p:spPr>
          <a:xfrm>
            <a:off x="4788024" y="1412776"/>
            <a:ext cx="4644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 Grafikon 2</a:t>
            </a:r>
            <a:r>
              <a:rPr lang="hr-HR" sz="1100" dirty="0" smtClean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Usporedni prikaz odnosa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rashoda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poslovanja Plana za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2020.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godinu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te Izmjena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i dopuna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Proračuna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za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2020.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godinu</a:t>
            </a:r>
            <a:endParaRPr lang="hr-HR" sz="11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265" y="475743"/>
            <a:ext cx="504056" cy="633001"/>
          </a:xfrm>
          <a:prstGeom prst="rect">
            <a:avLst/>
          </a:prstGeom>
        </p:spPr>
      </p:pic>
      <p:sp>
        <p:nvSpPr>
          <p:cNvPr id="11" name="TekstniOkvir 10"/>
          <p:cNvSpPr txBox="1"/>
          <p:nvPr/>
        </p:nvSpPr>
        <p:spPr>
          <a:xfrm>
            <a:off x="4860032" y="2060848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solidFill>
                  <a:prstClr val="black"/>
                </a:solidFill>
              </a:rPr>
              <a:t>(</a:t>
            </a:r>
            <a:r>
              <a:rPr lang="hr-HR" sz="1000" b="1" dirty="0" smtClean="0">
                <a:solidFill>
                  <a:prstClr val="black"/>
                </a:solidFill>
              </a:rPr>
              <a:t>mil. kn</a:t>
            </a:r>
            <a:r>
              <a:rPr lang="hr-HR" sz="1100" b="1" dirty="0" smtClean="0">
                <a:solidFill>
                  <a:prstClr val="black"/>
                </a:solidFill>
              </a:rPr>
              <a:t>)</a:t>
            </a:r>
            <a:endParaRPr lang="hr-HR" sz="1100" b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6814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9682</TotalTime>
  <Words>1444</Words>
  <Application>Microsoft Office PowerPoint</Application>
  <PresentationFormat>Prikaz na zaslonu (4:3)</PresentationFormat>
  <Paragraphs>262</Paragraphs>
  <Slides>18</Slides>
  <Notes>5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5" baseType="lpstr">
      <vt:lpstr>Arial</vt:lpstr>
      <vt:lpstr>Calibri</vt:lpstr>
      <vt:lpstr>Gabriola</vt:lpstr>
      <vt:lpstr>Symbol</vt:lpstr>
      <vt:lpstr>Times New Roman</vt:lpstr>
      <vt:lpstr>Wingdings</vt:lpstr>
      <vt:lpstr>Office tema</vt:lpstr>
      <vt:lpstr>  REPUBLIKA HRVATSKA ZADARSKA ŽUPANIJA  Izmjene i dopune proračuna Zadarske županije za 2020. godinu  proračun za građane   </vt:lpstr>
      <vt:lpstr>PowerPointova prezentacija</vt:lpstr>
      <vt:lpstr>PowerPointova prezentacija</vt:lpstr>
      <vt:lpstr>Izmjene i dopune konsolidiranog proračuna Zadarske županije za 2020. godinu (sa 64 proračunska korisnika)</vt:lpstr>
      <vt:lpstr>Izmjene i dopune proračuna Zadarske županije za 2020. godinu (bez proračunskih korisnika)</vt:lpstr>
      <vt:lpstr>Izvorni prihodi Zadarske županije</vt:lpstr>
      <vt:lpstr>Fiskalni učinak na proračun</vt:lpstr>
      <vt:lpstr>Prihodi i primici Proračuna Zadarske županije</vt:lpstr>
      <vt:lpstr>Rashodi i izdaci Proračuna Zadarske županije</vt:lpstr>
      <vt:lpstr>Proračunski korisnici Zadarske županije</vt:lpstr>
      <vt:lpstr>  </vt:lpstr>
      <vt:lpstr>  </vt:lpstr>
      <vt:lpstr>Lista projekata financiranih od međunarodnih organizacija, institucija i tijela EU i iz državnog proračuna temeljem prijenosa EU sredstava u županijski proračun po nositeljima projekata</vt:lpstr>
      <vt:lpstr>Lista projekata financiranih od međunarodnih organizacija, institucija i tijela EU i iz državnog proračuna temeljem prijenosa EU sredstava u županijski proračun po nositeljima projekata</vt:lpstr>
      <vt:lpstr>Lista projekata financiranih od međunarodnih organizacija, institucija i tijela EU i iz državnog proračuna temeljem prijenosa EU sredstava u županijski proračun po nositeljima projekata</vt:lpstr>
      <vt:lpstr>Lista projekata financiranih od međunarodnih organizacija, institucija i tijela EU i iz državnog proračuna temeljem prijenosa EU sredstava u županijski proračun po nositeljima projekata</vt:lpstr>
      <vt:lpstr>Lista projekata financiranih od međunarodnih organizacija, institucija i tijela EU i iz državnog proračuna temeljem prijenosa EU sredstava u županijski proračun po nositeljima projekata</vt:lpstr>
      <vt:lpstr>PowerPointova prezentacija</vt:lpstr>
    </vt:vector>
  </TitlesOfParts>
  <Company>ZADARSKA ŽUPANIJA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Roko</cp:lastModifiedBy>
  <cp:revision>1281</cp:revision>
  <cp:lastPrinted>2020-07-24T06:27:59Z</cp:lastPrinted>
  <dcterms:created xsi:type="dcterms:W3CDTF">2014-10-06T07:52:48Z</dcterms:created>
  <dcterms:modified xsi:type="dcterms:W3CDTF">2020-07-27T06:33:32Z</dcterms:modified>
</cp:coreProperties>
</file>