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0" r:id="rId2"/>
    <p:sldId id="333" r:id="rId3"/>
    <p:sldId id="334" r:id="rId4"/>
    <p:sldId id="335" r:id="rId5"/>
    <p:sldId id="328" r:id="rId6"/>
    <p:sldId id="329" r:id="rId7"/>
    <p:sldId id="330" r:id="rId8"/>
    <p:sldId id="293" r:id="rId9"/>
    <p:sldId id="316" r:id="rId10"/>
    <p:sldId id="317" r:id="rId11"/>
    <p:sldId id="336" r:id="rId12"/>
    <p:sldId id="337" r:id="rId13"/>
    <p:sldId id="338" r:id="rId14"/>
    <p:sldId id="340" r:id="rId15"/>
    <p:sldId id="341" r:id="rId16"/>
    <p:sldId id="339" r:id="rId17"/>
    <p:sldId id="324" r:id="rId18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094"/>
    <a:srgbClr val="A2CB9B"/>
    <a:srgbClr val="E8F7AF"/>
    <a:srgbClr val="470999"/>
    <a:srgbClr val="006666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195" autoAdjust="0"/>
  </p:normalViewPr>
  <p:slideViewPr>
    <p:cSldViewPr>
      <p:cViewPr varScale="1">
        <p:scale>
          <a:sx n="84" d="100"/>
          <a:sy n="84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12417138836425"/>
          <c:y val="8.3787660737822123E-2"/>
          <c:w val="0.68269363832868468"/>
          <c:h val="0.6525189438925449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Pt>
            <c:idx val="0"/>
            <c:bubble3D val="0"/>
            <c:explosion val="17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423331130849009"/>
                  <c:y val="-5.0276415494171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2825943316240167E-2"/>
                  <c:y val="-3.266098005571407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802867907464472"/>
                  <c:y val="-3.266006158045932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01433953732236E-2"/>
                  <c:y val="8.87228532971920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PRIHODI OD POSLOVANJA</c:v>
                </c:pt>
                <c:pt idx="1">
                  <c:v>PRIHODI OD PRODAJE NEFINANCIJSKE IMOVINE</c:v>
                </c:pt>
                <c:pt idx="2">
                  <c:v>PRIMICI OD FINANCIJSKE IMOVINE I ZADUŽIVANJA</c:v>
                </c:pt>
                <c:pt idx="3">
                  <c:v>VLASTITI IZVORI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0.95640000000000003</c:v>
                </c:pt>
                <c:pt idx="1">
                  <c:v>1.2000000000000001E-3</c:v>
                </c:pt>
                <c:pt idx="2">
                  <c:v>2.4199999999999999E-2</c:v>
                </c:pt>
                <c:pt idx="3">
                  <c:v>1.8200000000000004E-2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2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3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ayout>
        <c:manualLayout>
          <c:xMode val="edge"/>
          <c:yMode val="edge"/>
          <c:x val="0.17347000430751358"/>
          <c:y val="0.7427988968303959"/>
          <c:w val="0.72865125122549734"/>
          <c:h val="0.22308086799879379"/>
        </c:manualLayout>
      </c:layout>
      <c:overlay val="0"/>
      <c:txPr>
        <a:bodyPr/>
        <a:lstStyle/>
        <a:p>
          <a:pPr>
            <a:defRPr sz="1000">
              <a:latin typeface="Calibri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6670800285086E-2"/>
          <c:y val="8.3985377286121668E-2"/>
          <c:w val="0.87866651635326964"/>
          <c:h val="0.6231209098459958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Pt>
            <c:idx val="0"/>
            <c:bubble3D val="0"/>
            <c:explosion val="4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1.0345524216672749E-2"/>
                  <c:y val="1.2597806592918093E-2"/>
                </c:manualLayout>
              </c:layout>
              <c:tx>
                <c:rich>
                  <a:bodyPr/>
                  <a:lstStyle/>
                  <a:p>
                    <a:r>
                      <a:rPr lang="en-US" b="1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89,10%</a:t>
                    </a:r>
                    <a:endParaRPr lang="en-US" b="1" u="none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8866764370374792E-2"/>
                  <c:y val="2.51956131858364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333370911682649E-3"/>
                  <c:y val="-4.61919575073668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u="none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FINANCIJSKU IMOVINU I OTPLATU ZAJMOVA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0.82520000000000004</c:v>
                </c:pt>
                <c:pt idx="1">
                  <c:v>0.17269999999999999</c:v>
                </c:pt>
                <c:pt idx="2">
                  <c:v>2.2000000000000001E-3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48829547172354"/>
          <c:y val="0.13724720241812213"/>
          <c:w val="0.72584668171790356"/>
          <c:h val="0.743028073509076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68</c:v>
                </c:pt>
                <c:pt idx="4">
                  <c:v>67</c:v>
                </c:pt>
                <c:pt idx="5">
                  <c:v>66</c:v>
                </c:pt>
                <c:pt idx="6">
                  <c:v>65</c:v>
                </c:pt>
                <c:pt idx="7">
                  <c:v>64</c:v>
                </c:pt>
                <c:pt idx="8">
                  <c:v>63</c:v>
                </c:pt>
                <c:pt idx="9">
                  <c:v>61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6000000</c:v>
                </c:pt>
                <c:pt idx="1">
                  <c:v>21700000</c:v>
                </c:pt>
                <c:pt idx="2">
                  <c:v>885000</c:v>
                </c:pt>
                <c:pt idx="3">
                  <c:v>120000</c:v>
                </c:pt>
                <c:pt idx="4">
                  <c:v>0</c:v>
                </c:pt>
                <c:pt idx="5">
                  <c:v>2808325</c:v>
                </c:pt>
                <c:pt idx="6">
                  <c:v>21299084.850000001</c:v>
                </c:pt>
                <c:pt idx="7">
                  <c:v>12050500</c:v>
                </c:pt>
                <c:pt idx="8">
                  <c:v>209386353.03999999</c:v>
                </c:pt>
                <c:pt idx="9">
                  <c:v>65488000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68</c:v>
                </c:pt>
                <c:pt idx="4">
                  <c:v>67</c:v>
                </c:pt>
                <c:pt idx="5">
                  <c:v>66</c:v>
                </c:pt>
                <c:pt idx="6">
                  <c:v>65</c:v>
                </c:pt>
                <c:pt idx="7">
                  <c:v>64</c:v>
                </c:pt>
                <c:pt idx="8">
                  <c:v>63</c:v>
                </c:pt>
                <c:pt idx="9">
                  <c:v>61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10321509.25</c:v>
                </c:pt>
                <c:pt idx="1">
                  <c:v>0</c:v>
                </c:pt>
                <c:pt idx="2">
                  <c:v>87600</c:v>
                </c:pt>
                <c:pt idx="3">
                  <c:v>218440</c:v>
                </c:pt>
                <c:pt idx="4">
                  <c:v>439608203.75999999</c:v>
                </c:pt>
                <c:pt idx="5">
                  <c:v>52476423.780000001</c:v>
                </c:pt>
                <c:pt idx="6">
                  <c:v>46546129.520000003</c:v>
                </c:pt>
                <c:pt idx="7">
                  <c:v>90183.81</c:v>
                </c:pt>
                <c:pt idx="8">
                  <c:v>5914246.9900000002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6026160"/>
        <c:axId val="306026552"/>
      </c:barChart>
      <c:catAx>
        <c:axId val="30602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306026552"/>
        <c:crossesAt val="0"/>
        <c:auto val="1"/>
        <c:lblAlgn val="ctr"/>
        <c:lblOffset val="100"/>
        <c:noMultiLvlLbl val="0"/>
      </c:catAx>
      <c:valAx>
        <c:axId val="306026552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87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06026160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95000"/>
          </a:schemeClr>
        </a:solidFill>
      </c:spPr>
    </c:plotArea>
    <c:legend>
      <c:legendPos val="t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44"/>
          <c:y val="0.13724727753561186"/>
          <c:w val="0.72584668171790356"/>
          <c:h val="0.743028073509076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42609577</c:v>
                </c:pt>
                <c:pt idx="3">
                  <c:v>0</c:v>
                </c:pt>
                <c:pt idx="4">
                  <c:v>12384903.800000001</c:v>
                </c:pt>
                <c:pt idx="5">
                  <c:v>16472807.699999999</c:v>
                </c:pt>
                <c:pt idx="6">
                  <c:v>24599547.18</c:v>
                </c:pt>
                <c:pt idx="7">
                  <c:v>3036000</c:v>
                </c:pt>
                <c:pt idx="8">
                  <c:v>800000</c:v>
                </c:pt>
                <c:pt idx="9">
                  <c:v>30616348.079999998</c:v>
                </c:pt>
                <c:pt idx="10">
                  <c:v>18146480.899999999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1924300</c:v>
                </c:pt>
                <c:pt idx="1">
                  <c:v>12138660</c:v>
                </c:pt>
                <c:pt idx="2">
                  <c:v>99614524.530000001</c:v>
                </c:pt>
                <c:pt idx="3">
                  <c:v>180000</c:v>
                </c:pt>
                <c:pt idx="4">
                  <c:v>600196</c:v>
                </c:pt>
                <c:pt idx="5">
                  <c:v>205625</c:v>
                </c:pt>
                <c:pt idx="6">
                  <c:v>3007850.88</c:v>
                </c:pt>
                <c:pt idx="7">
                  <c:v>0</c:v>
                </c:pt>
                <c:pt idx="8">
                  <c:v>556807.87</c:v>
                </c:pt>
                <c:pt idx="9">
                  <c:v>295525291.70999998</c:v>
                </c:pt>
                <c:pt idx="10">
                  <c:v>332581079.35000002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7425200"/>
        <c:axId val="307426768"/>
      </c:barChart>
      <c:catAx>
        <c:axId val="30742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307426768"/>
        <c:crossesAt val="0"/>
        <c:auto val="1"/>
        <c:lblAlgn val="ctr"/>
        <c:lblOffset val="100"/>
        <c:noMultiLvlLbl val="0"/>
      </c:catAx>
      <c:valAx>
        <c:axId val="307426768"/>
        <c:scaling>
          <c:orientation val="minMax"/>
          <c:max val="50000000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87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07425200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95000"/>
          </a:schemeClr>
        </a:solidFill>
      </c:spPr>
    </c:plotArea>
    <c:legend>
      <c:legendPos val="t"/>
      <c:layout>
        <c:manualLayout>
          <c:xMode val="edge"/>
          <c:yMode val="edge"/>
          <c:x val="0.16044199454028957"/>
          <c:y val="3.4088226308187981E-2"/>
          <c:w val="0.63239694678733327"/>
          <c:h val="5.4987424768895427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Pravni i zajednički poslovi ( mil)</c:v>
                </c:pt>
                <c:pt idx="1">
                  <c:v>9. Razvoj i europski procesi (mil)</c:v>
                </c:pt>
                <c:pt idx="2">
                  <c:v>8. More i turizam ( mil)</c:v>
                </c:pt>
                <c:pt idx="3">
                  <c:v>7. Poljoprivreda ( mil)</c:v>
                </c:pt>
                <c:pt idx="4">
                  <c:v>6. Gospodarstvo (1 mil)</c:v>
                </c:pt>
                <c:pt idx="5">
                  <c:v>5. Prostorno uređenje, zaštita okol. i kom. poslovi (mil)</c:v>
                </c:pt>
                <c:pt idx="6">
                  <c:v>4. Zdravstvo i socijalna skrb (mil)</c:v>
                </c:pt>
                <c:pt idx="7">
                  <c:v>3. Društvene djelatnosti (mil)</c:v>
                </c:pt>
                <c:pt idx="8">
                  <c:v>2. Proračun i financije (mil)</c:v>
                </c:pt>
                <c:pt idx="9">
                  <c:v>1. Ured župana (mil)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8.3999999999999995E-3</c:v>
                </c:pt>
                <c:pt idx="1">
                  <c:v>3.6900000000000002E-2</c:v>
                </c:pt>
                <c:pt idx="2">
                  <c:v>8.5000000000000006E-3</c:v>
                </c:pt>
                <c:pt idx="3">
                  <c:v>4.3499999999999997E-2</c:v>
                </c:pt>
                <c:pt idx="4">
                  <c:v>3.7400000000000003E-2</c:v>
                </c:pt>
                <c:pt idx="5">
                  <c:v>1.0999999999999999E-2</c:v>
                </c:pt>
                <c:pt idx="6">
                  <c:v>0.6996</c:v>
                </c:pt>
                <c:pt idx="7">
                  <c:v>0.12540000000000001</c:v>
                </c:pt>
                <c:pt idx="8">
                  <c:v>2.6700000000000002E-2</c:v>
                </c:pt>
                <c:pt idx="9">
                  <c:v>2.7000000000000001E-3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7429904"/>
        <c:axId val="307429512"/>
      </c:barChart>
      <c:catAx>
        <c:axId val="307429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07429512"/>
        <c:crosses val="autoZero"/>
        <c:auto val="1"/>
        <c:lblAlgn val="ctr"/>
        <c:lblOffset val="100"/>
        <c:noMultiLvlLbl val="0"/>
      </c:catAx>
      <c:valAx>
        <c:axId val="30742951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307429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08261876626505"/>
          <c:y val="4.7976009934502614E-2"/>
          <c:w val="0.52488380920638433"/>
          <c:h val="0.90404798013099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List1!$A$2:$A$9</c:f>
              <c:strCache>
                <c:ptCount val="8"/>
                <c:pt idx="0">
                  <c:v>Socijalna zaštita ( mil)</c:v>
                </c:pt>
                <c:pt idx="1">
                  <c:v>Obrazovanje ( mil)</c:v>
                </c:pt>
                <c:pt idx="2">
                  <c:v>Rekreacija, kultura i religija ( mil)</c:v>
                </c:pt>
                <c:pt idx="3">
                  <c:v>Zdravstvo (mil)</c:v>
                </c:pt>
                <c:pt idx="4">
                  <c:v>Usluge unapr.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Opće javne usluge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2.75E-2</c:v>
                </c:pt>
                <c:pt idx="1">
                  <c:v>0.1007</c:v>
                </c:pt>
                <c:pt idx="2">
                  <c:v>2.07E-2</c:v>
                </c:pt>
                <c:pt idx="3">
                  <c:v>0.66990000000000005</c:v>
                </c:pt>
                <c:pt idx="4">
                  <c:v>7.3599999999999999E-2</c:v>
                </c:pt>
                <c:pt idx="5">
                  <c:v>7.1999999999999998E-3</c:v>
                </c:pt>
                <c:pt idx="6">
                  <c:v>5.3999999999999999E-2</c:v>
                </c:pt>
                <c:pt idx="7">
                  <c:v>4.6399999999999997E-2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7428728"/>
        <c:axId val="307429120"/>
      </c:barChart>
      <c:catAx>
        <c:axId val="307428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07429120"/>
        <c:crosses val="autoZero"/>
        <c:auto val="1"/>
        <c:lblAlgn val="ctr"/>
        <c:lblOffset val="100"/>
        <c:noMultiLvlLbl val="0"/>
      </c:catAx>
      <c:valAx>
        <c:axId val="30742912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07428728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54028862693879E-2"/>
          <c:y val="9.0523191025913025E-2"/>
          <c:w val="0.8754987472656296"/>
          <c:h val="0.78731003794191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Prioritet 1.1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List1!$B$2:$B$5</c:f>
              <c:numCache>
                <c:formatCode>#,##0.00</c:formatCode>
                <c:ptCount val="4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Prioritet 1.2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List1!$C$2:$C$5</c:f>
              <c:numCache>
                <c:formatCode>#,##0</c:formatCode>
                <c:ptCount val="4"/>
                <c:pt idx="0">
                  <c:v>1698050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Prioritet 1.3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List1!$D$2:$D$5</c:f>
              <c:numCache>
                <c:formatCode>#,##0</c:formatCode>
                <c:ptCount val="4"/>
                <c:pt idx="0">
                  <c:v>7978904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Prioritet 2.1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1">
                  <c:v>33820000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Prioritet 2.2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19204406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Prioritet 2.3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2495000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Prioritet 2.4.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1">
                  <c:v>330000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Prioritet 3.1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2">
                  <c:v>16350675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Prioritet 4.1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</c:numCache>
            </c:numRef>
          </c:val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Prioritet 4.2.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List1!$K$2:$K$5</c:f>
              <c:numCache>
                <c:formatCode>General</c:formatCode>
                <c:ptCount val="4"/>
                <c:pt idx="3">
                  <c:v>91706017</c:v>
                </c:pt>
              </c:numCache>
            </c:numRef>
          </c:val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Prioritet 4.3.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List1!$L$2:$L$5</c:f>
              <c:numCache>
                <c:formatCode>General</c:formatCode>
                <c:ptCount val="4"/>
                <c:pt idx="3">
                  <c:v>3350000</c:v>
                </c:pt>
              </c:numCache>
            </c:numRef>
          </c:val>
        </c:ser>
        <c:ser>
          <c:idx val="11"/>
          <c:order val="11"/>
          <c:tx>
            <c:strRef>
              <c:f>List1!$M$1</c:f>
              <c:strCache>
                <c:ptCount val="1"/>
                <c:pt idx="0">
                  <c:v>Prioritet 4.4.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List1!$M$2:$M$5</c:f>
              <c:numCache>
                <c:formatCode>General</c:formatCode>
                <c:ptCount val="4"/>
                <c:pt idx="3">
                  <c:v>12217803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07427160"/>
        <c:axId val="307426376"/>
      </c:barChart>
      <c:catAx>
        <c:axId val="307427160"/>
        <c:scaling>
          <c:orientation val="minMax"/>
        </c:scaling>
        <c:delete val="0"/>
        <c:axPos val="b"/>
        <c:numFmt formatCode="00000" sourceLinked="0"/>
        <c:majorTickMark val="none"/>
        <c:minorTickMark val="none"/>
        <c:tickLblPos val="nextTo"/>
        <c:spPr>
          <a:ln w="9525">
            <a:solidFill>
              <a:schemeClr val="accent1"/>
            </a:solidFill>
          </a:ln>
        </c:spPr>
        <c:txPr>
          <a:bodyPr/>
          <a:lstStyle/>
          <a:p>
            <a:pPr>
              <a:defRPr sz="1000" b="0" i="0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07426376"/>
        <c:crosses val="autoZero"/>
        <c:auto val="1"/>
        <c:lblAlgn val="l"/>
        <c:lblOffset val="100"/>
        <c:noMultiLvlLbl val="0"/>
      </c:catAx>
      <c:valAx>
        <c:axId val="307426376"/>
        <c:scaling>
          <c:orientation val="minMax"/>
        </c:scaling>
        <c:delete val="0"/>
        <c:axPos val="l"/>
        <c:majorGridlines/>
        <c:minorGridlines/>
        <c:numFmt formatCode="#,##0.00[$kn-41A]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07427160"/>
        <c:crosses val="autoZero"/>
        <c:crossBetween val="between"/>
      </c:valAx>
      <c:spPr>
        <a:gradFill>
          <a:gsLst>
            <a:gs pos="0">
              <a:srgbClr val="FFEFD1">
                <a:alpha val="2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</a:gradFill>
      </c:spPr>
    </c:plotArea>
    <c:legend>
      <c:legendPos val="t"/>
      <c:layout>
        <c:manualLayout>
          <c:xMode val="edge"/>
          <c:yMode val="edge"/>
          <c:x val="0.10162256875672816"/>
          <c:y val="1.579426498216616E-2"/>
          <c:w val="0.52063899030375937"/>
          <c:h val="8.3646343216766755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sr-Latn-R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800" baseline="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 smtClean="0">
              <a:solidFill>
                <a:srgbClr val="002060"/>
              </a:solidFill>
            </a:rPr>
            <a:t>Prihodi i primici </a:t>
          </a:r>
          <a:r>
            <a:rPr lang="hr-HR" b="1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 smtClean="0">
              <a:solidFill>
                <a:srgbClr val="002060"/>
              </a:solidFill>
            </a:rPr>
            <a:t> 878.678.490,75 kn</a:t>
          </a:r>
          <a:endParaRPr lang="hr-HR" b="1" dirty="0">
            <a:solidFill>
              <a:srgbClr val="002060"/>
            </a:solidFill>
          </a:endParaRP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6F61644F-3D98-4B0F-ADCC-D6478A21C2F0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b="1" dirty="0" smtClean="0">
              <a:solidFill>
                <a:srgbClr val="002060"/>
              </a:solidFill>
            </a:rPr>
            <a:t>Višak prihoda iz prethodne godine </a:t>
          </a:r>
          <a:r>
            <a:rPr lang="hr-HR" b="1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 smtClean="0">
              <a:solidFill>
                <a:srgbClr val="002060"/>
              </a:solidFill>
            </a:rPr>
            <a:t> 16.321.509,25 kn</a:t>
          </a:r>
          <a:endParaRPr lang="hr-HR" b="1" dirty="0">
            <a:solidFill>
              <a:srgbClr val="002060"/>
            </a:solidFill>
          </a:endParaRPr>
        </a:p>
      </dgm:t>
    </dgm:pt>
    <dgm:pt modelId="{521D4A9A-F822-499A-99A7-3DF6FB4AF6D9}" type="parTrans" cxnId="{1031D352-7D1E-4039-B468-9E45DC4DABB3}">
      <dgm:prSet/>
      <dgm:spPr/>
      <dgm:t>
        <a:bodyPr/>
        <a:lstStyle/>
        <a:p>
          <a:endParaRPr lang="hr-HR"/>
        </a:p>
      </dgm:t>
    </dgm:pt>
    <dgm:pt modelId="{FEED7CBD-8AA1-44AA-95FF-24F0F476B6CE}" type="sibTrans" cxnId="{1031D352-7D1E-4039-B468-9E45DC4DABB3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b="1" dirty="0" smtClean="0"/>
            <a:t>Rashodi i izdaci </a:t>
          </a:r>
          <a:r>
            <a:rPr lang="hr-HR" b="1" dirty="0" smtClean="0">
              <a:latin typeface="Times New Roman"/>
              <a:cs typeface="Times New Roman"/>
            </a:rPr>
            <a:t>→ </a:t>
          </a:r>
          <a:r>
            <a:rPr lang="hr-HR" b="1" dirty="0" smtClean="0"/>
            <a:t>895.000.000,00 kn</a:t>
          </a:r>
          <a:endParaRPr lang="hr-HR" b="1" dirty="0"/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414F0C5-DD5C-4066-95F0-4F7FA91A38E9}" type="pres">
      <dgm:prSet presAssocID="{1DB8DC99-D35A-4223-BD85-F68ED6C62FF2}" presName="parentLin" presStyleCnt="0"/>
      <dgm:spPr/>
      <dgm:t>
        <a:bodyPr/>
        <a:lstStyle/>
        <a:p>
          <a:endParaRPr lang="hr-HR"/>
        </a:p>
      </dgm:t>
    </dgm:pt>
    <dgm:pt modelId="{E8196252-B420-43E8-9828-3124379EC670}" type="pres">
      <dgm:prSet presAssocID="{1DB8DC99-D35A-4223-BD85-F68ED6C62FF2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4981C8DB-4C1C-4358-8500-B5F48EC7587F}" type="pres">
      <dgm:prSet presAssocID="{1DB8DC99-D35A-4223-BD85-F68ED6C62FF2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27C463-2134-4CE2-81B9-CBA843123559}" type="pres">
      <dgm:prSet presAssocID="{1DB8DC99-D35A-4223-BD85-F68ED6C62FF2}" presName="negativeSpace" presStyleCnt="0"/>
      <dgm:spPr/>
      <dgm:t>
        <a:bodyPr/>
        <a:lstStyle/>
        <a:p>
          <a:endParaRPr lang="hr-HR"/>
        </a:p>
      </dgm:t>
    </dgm:pt>
    <dgm:pt modelId="{2D8D9B7F-F6B7-4DC9-82B7-BA53D1BBE431}" type="pres">
      <dgm:prSet presAssocID="{1DB8DC99-D35A-4223-BD85-F68ED6C62FF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928073-0EDE-46F4-95EC-15E5C6208B1E}" type="pres">
      <dgm:prSet presAssocID="{74A7E9DE-96A0-4811-8EBA-D02691DF4983}" presName="spaceBetweenRectangles" presStyleCnt="0"/>
      <dgm:spPr/>
      <dgm:t>
        <a:bodyPr/>
        <a:lstStyle/>
        <a:p>
          <a:endParaRPr lang="hr-HR"/>
        </a:p>
      </dgm:t>
    </dgm:pt>
    <dgm:pt modelId="{AD8B9457-143E-4330-8237-DAC195152381}" type="pres">
      <dgm:prSet presAssocID="{6F61644F-3D98-4B0F-ADCC-D6478A21C2F0}" presName="parentLin" presStyleCnt="0"/>
      <dgm:spPr/>
      <dgm:t>
        <a:bodyPr/>
        <a:lstStyle/>
        <a:p>
          <a:endParaRPr lang="hr-HR"/>
        </a:p>
      </dgm:t>
    </dgm:pt>
    <dgm:pt modelId="{74F2F1D2-70EE-4570-9EB7-FDCA9A07234C}" type="pres">
      <dgm:prSet presAssocID="{6F61644F-3D98-4B0F-ADCC-D6478A21C2F0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0A3F990C-CC27-4C2E-8773-6EC1427BF3C7}" type="pres">
      <dgm:prSet presAssocID="{6F61644F-3D98-4B0F-ADCC-D6478A21C2F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6004EA-D810-466A-8339-9B7C842D2C73}" type="pres">
      <dgm:prSet presAssocID="{6F61644F-3D98-4B0F-ADCC-D6478A21C2F0}" presName="negativeSpace" presStyleCnt="0"/>
      <dgm:spPr/>
      <dgm:t>
        <a:bodyPr/>
        <a:lstStyle/>
        <a:p>
          <a:endParaRPr lang="hr-HR"/>
        </a:p>
      </dgm:t>
    </dgm:pt>
    <dgm:pt modelId="{507187C2-E31E-42BA-9E4A-F0C436947ED1}" type="pres">
      <dgm:prSet presAssocID="{6F61644F-3D98-4B0F-ADCC-D6478A21C2F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64C7DC4-31BD-405E-88C4-06B674E88CBA}" type="pres">
      <dgm:prSet presAssocID="{FEED7CBD-8AA1-44AA-95FF-24F0F476B6CE}" presName="spaceBetweenRectangles" presStyleCnt="0"/>
      <dgm:spPr/>
      <dgm:t>
        <a:bodyPr/>
        <a:lstStyle/>
        <a:p>
          <a:endParaRPr lang="hr-HR"/>
        </a:p>
      </dgm:t>
    </dgm:pt>
    <dgm:pt modelId="{52E95BF8-B6B9-4E21-8294-434A245A2965}" type="pres">
      <dgm:prSet presAssocID="{E3160682-CCB9-4AF6-880E-2F87ECC66255}" presName="parentLin" presStyleCnt="0"/>
      <dgm:spPr/>
      <dgm:t>
        <a:bodyPr/>
        <a:lstStyle/>
        <a:p>
          <a:endParaRPr lang="hr-HR"/>
        </a:p>
      </dgm:t>
    </dgm:pt>
    <dgm:pt modelId="{67D96E31-69C4-44F9-AAA6-6D4114640D9F}" type="pres">
      <dgm:prSet presAssocID="{E3160682-CCB9-4AF6-880E-2F87ECC66255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45186DC0-E01C-49BC-979F-F37A4A4E2488}" type="pres">
      <dgm:prSet presAssocID="{E3160682-CCB9-4AF6-880E-2F87ECC6625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D03EC6-1DA2-4128-BC41-7056DDF393FE}" type="pres">
      <dgm:prSet presAssocID="{E3160682-CCB9-4AF6-880E-2F87ECC66255}" presName="negativeSpace" presStyleCnt="0"/>
      <dgm:spPr/>
      <dgm:t>
        <a:bodyPr/>
        <a:lstStyle/>
        <a:p>
          <a:endParaRPr lang="hr-HR"/>
        </a:p>
      </dgm:t>
    </dgm:pt>
    <dgm:pt modelId="{D69C3A2C-23A7-4093-9185-2F5E434868C1}" type="pres">
      <dgm:prSet presAssocID="{E3160682-CCB9-4AF6-880E-2F87ECC6625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D5BD553A-C695-4BBE-9EEA-11C8E17A268D}" type="presOf" srcId="{6F61644F-3D98-4B0F-ADCC-D6478A21C2F0}" destId="{0A3F990C-CC27-4C2E-8773-6EC1427BF3C7}" srcOrd="1" destOrd="0" presId="urn:microsoft.com/office/officeart/2005/8/layout/list1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1031D352-7D1E-4039-B468-9E45DC4DABB3}" srcId="{D954B905-DF12-44A7-97FF-FEADA0BAC1C6}" destId="{6F61644F-3D98-4B0F-ADCC-D6478A21C2F0}" srcOrd="1" destOrd="0" parTransId="{521D4A9A-F822-499A-99A7-3DF6FB4AF6D9}" sibTransId="{FEED7CBD-8AA1-44AA-95FF-24F0F476B6CE}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23BA60C3-43D9-4382-98CD-B761217A7C89}" srcId="{D954B905-DF12-44A7-97FF-FEADA0BAC1C6}" destId="{E3160682-CCB9-4AF6-880E-2F87ECC66255}" srcOrd="2" destOrd="0" parTransId="{1090C4C3-3CC2-4D88-80CE-12BBD8EF511A}" sibTransId="{9932B054-E083-4BB4-A81D-7F73A35B037A}"/>
    <dgm:cxn modelId="{ADD26B19-4665-4C7F-BE83-5CAE806232BC}" type="presOf" srcId="{6F61644F-3D98-4B0F-ADCC-D6478A21C2F0}" destId="{74F2F1D2-70EE-4570-9EB7-FDCA9A07234C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1EB5EC8-A1A8-48A3-BDE0-21BC67C5B3EA}" type="presParOf" srcId="{AFE17CD3-89E7-438D-9FE0-89070C29B761}" destId="{AD8B9457-143E-4330-8237-DAC195152381}" srcOrd="4" destOrd="0" presId="urn:microsoft.com/office/officeart/2005/8/layout/list1"/>
    <dgm:cxn modelId="{5D8DA2A8-44A7-4744-8623-1DBFB294BAF8}" type="presParOf" srcId="{AD8B9457-143E-4330-8237-DAC195152381}" destId="{74F2F1D2-70EE-4570-9EB7-FDCA9A07234C}" srcOrd="0" destOrd="0" presId="urn:microsoft.com/office/officeart/2005/8/layout/list1"/>
    <dgm:cxn modelId="{F3DAEE71-AC54-4555-B128-A80F5B783E3C}" type="presParOf" srcId="{AD8B9457-143E-4330-8237-DAC195152381}" destId="{0A3F990C-CC27-4C2E-8773-6EC1427BF3C7}" srcOrd="1" destOrd="0" presId="urn:microsoft.com/office/officeart/2005/8/layout/list1"/>
    <dgm:cxn modelId="{803BAAA1-871A-4442-A649-EDDDA267A5BE}" type="presParOf" srcId="{AFE17CD3-89E7-438D-9FE0-89070C29B761}" destId="{2C6004EA-D810-466A-8339-9B7C842D2C73}" srcOrd="5" destOrd="0" presId="urn:microsoft.com/office/officeart/2005/8/layout/list1"/>
    <dgm:cxn modelId="{A552973B-B23D-411C-B67C-A59889858D8F}" type="presParOf" srcId="{AFE17CD3-89E7-438D-9FE0-89070C29B761}" destId="{507187C2-E31E-42BA-9E4A-F0C436947ED1}" srcOrd="6" destOrd="0" presId="urn:microsoft.com/office/officeart/2005/8/layout/list1"/>
    <dgm:cxn modelId="{491153A6-BB48-460F-9031-B9DBF0E49C76}" type="presParOf" srcId="{AFE17CD3-89E7-438D-9FE0-89070C29B761}" destId="{664C7DC4-31BD-405E-88C4-06B674E88CBA}" srcOrd="7" destOrd="0" presId="urn:microsoft.com/office/officeart/2005/8/layout/list1"/>
    <dgm:cxn modelId="{DEEB42CF-04F5-4FEE-BDE4-E70BA35758D7}" type="presParOf" srcId="{AFE17CD3-89E7-438D-9FE0-89070C29B761}" destId="{52E95BF8-B6B9-4E21-8294-434A245A2965}" srcOrd="8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9" destOrd="0" presId="urn:microsoft.com/office/officeart/2005/8/layout/list1"/>
    <dgm:cxn modelId="{16AD6BB0-E23C-4CAB-9E71-E195C24A6585}" type="presParOf" srcId="{AFE17CD3-89E7-438D-9FE0-89070C29B761}" destId="{D69C3A2C-23A7-4093-9185-2F5E434868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Proračun za 2017.</a:t>
          </a:r>
          <a:endParaRPr lang="hr-HR" b="1" u="sng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 smtClean="0">
              <a:solidFill>
                <a:srgbClr val="002060"/>
              </a:solidFill>
            </a:rPr>
            <a:t>895.000.000,00 kn</a:t>
          </a:r>
          <a:endParaRPr lang="hr-HR" sz="2000" b="1" dirty="0">
            <a:solidFill>
              <a:srgbClr val="002060"/>
            </a:solidFill>
          </a:endParaRP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/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 smtClean="0"/>
            <a:t> za 2018.</a:t>
          </a:r>
          <a:endParaRPr lang="hr-HR" b="1" u="sng" dirty="0"/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 smtClean="0">
              <a:solidFill>
                <a:srgbClr val="002060"/>
              </a:solidFill>
            </a:rPr>
            <a:t>876.900.000,00 kn</a:t>
          </a:r>
          <a:endParaRPr lang="hr-HR" sz="2000" b="1" dirty="0">
            <a:solidFill>
              <a:srgbClr val="002060"/>
            </a:solidFill>
          </a:endParaRP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/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 smtClean="0"/>
            <a:t> za 2019.</a:t>
          </a:r>
          <a:endParaRPr lang="hr-HR" b="1" u="sng" dirty="0"/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 smtClean="0">
              <a:solidFill>
                <a:srgbClr val="002060"/>
              </a:solidFill>
            </a:rPr>
            <a:t>833.000.000,00 kn</a:t>
          </a:r>
          <a:endParaRPr lang="hr-HR" sz="2000" b="1" dirty="0">
            <a:solidFill>
              <a:srgbClr val="002060"/>
            </a:solidFill>
          </a:endParaRP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D7A56F5-5E0C-414D-AF2C-FB86E60EA96C}" type="pres">
      <dgm:prSet presAssocID="{232A567F-04B6-4416-A29E-E0DAAE320021}" presName="boxAndChildren" presStyleCnt="0"/>
      <dgm:spPr/>
      <dgm:t>
        <a:bodyPr/>
        <a:lstStyle/>
        <a:p>
          <a:endParaRPr lang="hr-HR"/>
        </a:p>
      </dgm:t>
    </dgm:pt>
    <dgm:pt modelId="{CE43CAE6-7D7C-4C21-9C6E-640373FEAF18}" type="pres">
      <dgm:prSet presAssocID="{232A567F-04B6-4416-A29E-E0DAAE320021}" presName="parentTextBox" presStyleLbl="node1" presStyleIdx="0" presStyleCnt="3"/>
      <dgm:spPr/>
      <dgm:t>
        <a:bodyPr/>
        <a:lstStyle/>
        <a:p>
          <a:endParaRPr lang="hr-HR"/>
        </a:p>
      </dgm:t>
    </dgm:pt>
    <dgm:pt modelId="{C9602C84-F0EE-4D07-BF0F-946FCBF767F4}" type="pres">
      <dgm:prSet presAssocID="{232A567F-04B6-4416-A29E-E0DAAE320021}" presName="entireBox" presStyleLbl="node1" presStyleIdx="0" presStyleCnt="3"/>
      <dgm:spPr/>
      <dgm:t>
        <a:bodyPr/>
        <a:lstStyle/>
        <a:p>
          <a:endParaRPr lang="hr-HR"/>
        </a:p>
      </dgm:t>
    </dgm:pt>
    <dgm:pt modelId="{12985AEB-3E80-4371-9B76-F8EE8D13C1FA}" type="pres">
      <dgm:prSet presAssocID="{232A567F-04B6-4416-A29E-E0DAAE320021}" presName="descendantBox" presStyleCnt="0"/>
      <dgm:spPr/>
      <dgm:t>
        <a:bodyPr/>
        <a:lstStyle/>
        <a:p>
          <a:endParaRPr lang="hr-HR"/>
        </a:p>
      </dgm:t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A5524E-B82A-4E64-9EB0-48CEFE8DB947}" type="pres">
      <dgm:prSet presAssocID="{FCBE4CF1-6F1D-48BB-B7FD-447132D04A58}" presName="sp" presStyleCnt="0"/>
      <dgm:spPr/>
      <dgm:t>
        <a:bodyPr/>
        <a:lstStyle/>
        <a:p>
          <a:endParaRPr lang="hr-HR"/>
        </a:p>
      </dgm:t>
    </dgm:pt>
    <dgm:pt modelId="{70ECF647-3911-4C42-97FC-C2A6913EA2C3}" type="pres">
      <dgm:prSet presAssocID="{1F1D8239-A27E-488F-993A-FCF6DE437581}" presName="arrowAndChildren" presStyleCnt="0"/>
      <dgm:spPr/>
      <dgm:t>
        <a:bodyPr/>
        <a:lstStyle/>
        <a:p>
          <a:endParaRPr lang="hr-HR"/>
        </a:p>
      </dgm:t>
    </dgm:pt>
    <dgm:pt modelId="{BF221DC8-5BA4-4B09-AE6D-ED9E33205BDE}" type="pres">
      <dgm:prSet presAssocID="{1F1D8239-A27E-488F-993A-FCF6DE437581}" presName="parentTextArrow" presStyleLbl="node1" presStyleIdx="0" presStyleCnt="3"/>
      <dgm:spPr/>
      <dgm:t>
        <a:bodyPr/>
        <a:lstStyle/>
        <a:p>
          <a:endParaRPr lang="hr-HR"/>
        </a:p>
      </dgm:t>
    </dgm:pt>
    <dgm:pt modelId="{3F90D2B3-D5D2-48AF-9013-DDA23FA4EEA3}" type="pres">
      <dgm:prSet presAssocID="{1F1D8239-A27E-488F-993A-FCF6DE437581}" presName="arrow" presStyleLbl="node1" presStyleIdx="1" presStyleCnt="3"/>
      <dgm:spPr/>
      <dgm:t>
        <a:bodyPr/>
        <a:lstStyle/>
        <a:p>
          <a:endParaRPr lang="hr-HR"/>
        </a:p>
      </dgm:t>
    </dgm:pt>
    <dgm:pt modelId="{16C05910-2AC7-4266-910D-498A3C796382}" type="pres">
      <dgm:prSet presAssocID="{1F1D8239-A27E-488F-993A-FCF6DE437581}" presName="descendantArrow" presStyleCnt="0"/>
      <dgm:spPr/>
      <dgm:t>
        <a:bodyPr/>
        <a:lstStyle/>
        <a:p>
          <a:endParaRPr lang="hr-HR"/>
        </a:p>
      </dgm:t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-34445" custLinFactNeighborY="-1031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A3ADB0B-B2DF-4C9B-A67C-26FA22CA4A39}" type="pres">
      <dgm:prSet presAssocID="{C156E61A-CA9E-4C5A-8F5B-F00DCF6D0676}" presName="sp" presStyleCnt="0"/>
      <dgm:spPr/>
      <dgm:t>
        <a:bodyPr/>
        <a:lstStyle/>
        <a:p>
          <a:endParaRPr lang="hr-HR"/>
        </a:p>
      </dgm:t>
    </dgm:pt>
    <dgm:pt modelId="{963FF646-2C7A-4AA7-BACC-B0EE8BFAB0B4}" type="pres">
      <dgm:prSet presAssocID="{04444011-23E9-425C-9481-AF1AC77B8543}" presName="arrowAndChildren" presStyleCnt="0"/>
      <dgm:spPr/>
      <dgm:t>
        <a:bodyPr/>
        <a:lstStyle/>
        <a:p>
          <a:endParaRPr lang="hr-HR"/>
        </a:p>
      </dgm:t>
    </dgm:pt>
    <dgm:pt modelId="{B267DC42-6CA6-4D04-A3FB-C867C8B5913B}" type="pres">
      <dgm:prSet presAssocID="{04444011-23E9-425C-9481-AF1AC77B8543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  <dgm:t>
        <a:bodyPr/>
        <a:lstStyle/>
        <a:p>
          <a:endParaRPr lang="hr-HR"/>
        </a:p>
      </dgm:t>
    </dgm:pt>
    <dgm:pt modelId="{78E80564-152F-404D-B7B5-38FB07E022D8}" type="pres">
      <dgm:prSet presAssocID="{04444011-23E9-425C-9481-AF1AC77B8543}" presName="descendantArrow" presStyleCnt="0"/>
      <dgm:spPr/>
      <dgm:t>
        <a:bodyPr/>
        <a:lstStyle/>
        <a:p>
          <a:endParaRPr lang="hr-HR"/>
        </a:p>
      </dgm:t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796677"/>
          <a:ext cx="4366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604797"/>
          <a:ext cx="4157257" cy="3837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>
              <a:solidFill>
                <a:srgbClr val="002060"/>
              </a:solidFill>
            </a:rPr>
            <a:t>Prihodi i primici </a:t>
          </a:r>
          <a:r>
            <a:rPr lang="hr-HR" sz="13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300" b="1" kern="1200" dirty="0" smtClean="0">
              <a:solidFill>
                <a:srgbClr val="002060"/>
              </a:solidFill>
            </a:rPr>
            <a:t> 878.678.490,75 kn</a:t>
          </a:r>
          <a:endParaRPr lang="hr-HR" sz="1300" b="1" kern="1200" dirty="0">
            <a:solidFill>
              <a:srgbClr val="002060"/>
            </a:solidFill>
          </a:endParaRPr>
        </a:p>
      </dsp:txBody>
      <dsp:txXfrm>
        <a:off x="226597" y="623531"/>
        <a:ext cx="4119789" cy="346292"/>
      </dsp:txXfrm>
    </dsp:sp>
    <dsp:sp modelId="{507187C2-E31E-42BA-9E4A-F0C436947ED1}">
      <dsp:nvSpPr>
        <dsp:cNvPr id="0" name=""/>
        <dsp:cNvSpPr/>
      </dsp:nvSpPr>
      <dsp:spPr>
        <a:xfrm>
          <a:off x="0" y="1386358"/>
          <a:ext cx="4366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F990C-CC27-4C2E-8773-6EC1427BF3C7}">
      <dsp:nvSpPr>
        <dsp:cNvPr id="0" name=""/>
        <dsp:cNvSpPr/>
      </dsp:nvSpPr>
      <dsp:spPr>
        <a:xfrm>
          <a:off x="207863" y="1194478"/>
          <a:ext cx="4157257" cy="38376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>
              <a:solidFill>
                <a:srgbClr val="002060"/>
              </a:solidFill>
            </a:rPr>
            <a:t>Višak prihoda iz prethodne godine </a:t>
          </a:r>
          <a:r>
            <a:rPr lang="hr-HR" sz="13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300" b="1" kern="1200" dirty="0" smtClean="0">
              <a:solidFill>
                <a:srgbClr val="002060"/>
              </a:solidFill>
            </a:rPr>
            <a:t> 16.321.509,25 kn</a:t>
          </a:r>
          <a:endParaRPr lang="hr-HR" sz="1300" b="1" kern="1200" dirty="0">
            <a:solidFill>
              <a:srgbClr val="002060"/>
            </a:solidFill>
          </a:endParaRPr>
        </a:p>
      </dsp:txBody>
      <dsp:txXfrm>
        <a:off x="226597" y="1213212"/>
        <a:ext cx="4119789" cy="346292"/>
      </dsp:txXfrm>
    </dsp:sp>
    <dsp:sp modelId="{D69C3A2C-23A7-4093-9185-2F5E434868C1}">
      <dsp:nvSpPr>
        <dsp:cNvPr id="0" name=""/>
        <dsp:cNvSpPr/>
      </dsp:nvSpPr>
      <dsp:spPr>
        <a:xfrm>
          <a:off x="0" y="1976037"/>
          <a:ext cx="4366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1784158"/>
          <a:ext cx="4157257" cy="383760"/>
        </a:xfrm>
        <a:prstGeom prst="roundRect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Rashodi i izdaci </a:t>
          </a:r>
          <a:r>
            <a:rPr lang="hr-HR" sz="1300" b="1" kern="1200" dirty="0" smtClean="0">
              <a:latin typeface="Times New Roman"/>
              <a:cs typeface="Times New Roman"/>
            </a:rPr>
            <a:t>→ </a:t>
          </a:r>
          <a:r>
            <a:rPr lang="hr-HR" sz="1300" b="1" kern="1200" dirty="0" smtClean="0"/>
            <a:t>895.000.000,00 kn</a:t>
          </a:r>
          <a:endParaRPr lang="hr-HR" sz="1300" b="1" kern="1200" dirty="0"/>
        </a:p>
      </dsp:txBody>
      <dsp:txXfrm>
        <a:off x="226597" y="1802892"/>
        <a:ext cx="4119789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 smtClean="0"/>
            <a:t> za 2019.</a:t>
          </a:r>
          <a:endParaRPr lang="hr-HR" sz="2200" b="1" u="sng" kern="1200" dirty="0"/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rgbClr val="002060"/>
              </a:solidFill>
            </a:rPr>
            <a:t>833.000.000,00 kn</a:t>
          </a:r>
          <a:endParaRPr lang="hr-HR" sz="2000" b="1" kern="1200" dirty="0">
            <a:solidFill>
              <a:srgbClr val="002060"/>
            </a:solidFill>
          </a:endParaRP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 smtClean="0"/>
            <a:t> za 2018.</a:t>
          </a:r>
          <a:endParaRPr lang="hr-HR" sz="2200" b="1" u="sng" kern="1200" dirty="0"/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0" y="233931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rgbClr val="002060"/>
              </a:solidFill>
            </a:rPr>
            <a:t>876.900.000,00 kn</a:t>
          </a:r>
          <a:endParaRPr lang="hr-HR" sz="2000" b="1" kern="1200" dirty="0">
            <a:solidFill>
              <a:srgbClr val="002060"/>
            </a:solidFill>
          </a:endParaRPr>
        </a:p>
      </dsp:txBody>
      <dsp:txXfrm>
        <a:off x="0" y="233931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Proračun za 2017.</a:t>
          </a:r>
          <a:endParaRPr lang="hr-HR" sz="2200" b="1" u="sng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rgbClr val="002060"/>
              </a:solidFill>
            </a:rPr>
            <a:t>895.000.000,00 kn</a:t>
          </a:r>
          <a:endParaRPr lang="hr-HR" sz="2000" b="1" kern="1200" dirty="0">
            <a:solidFill>
              <a:srgbClr val="002060"/>
            </a:solidFill>
          </a:endParaRPr>
        </a:p>
      </dsp:txBody>
      <dsp:txXfrm>
        <a:off x="540" y="627212"/>
        <a:ext cx="4426902" cy="533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058" tIns="46030" rIns="92058" bIns="4603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058" tIns="46030" rIns="92058" bIns="4603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058" tIns="46030" rIns="92058" bIns="4603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058" tIns="46030" rIns="92058" bIns="4603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058" tIns="46030" rIns="92058" bIns="4603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058" tIns="46030" rIns="92058" bIns="4603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8" tIns="46030" rIns="92058" bIns="4603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2058" tIns="46030" rIns="92058" bIns="4603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058" tIns="46030" rIns="92058" bIns="4603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058" tIns="46030" rIns="92058" bIns="4603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800" b="1" dirty="0">
              <a:solidFill>
                <a:prstClr val="black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670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16.11.2016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PRORAČUN ZADARSKE ŽUPANIJE ZA 2017. GODINU I PROJEKCIJE ZA 2018. </a:t>
            </a:r>
            <a:r>
              <a:rPr lang="hr-HR" sz="3100" b="1" dirty="0">
                <a:solidFill>
                  <a:srgbClr val="121284"/>
                </a:solidFill>
              </a:rPr>
              <a:t>i</a:t>
            </a:r>
            <a:r>
              <a:rPr lang="hr-HR" sz="3100" b="1" dirty="0" smtClean="0">
                <a:solidFill>
                  <a:srgbClr val="121284"/>
                </a:solidFill>
              </a:rPr>
              <a:t> 2019.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Nacrt prijedloga Proračuna Zadarske županije za 2017. godinu i </a:t>
            </a:r>
            <a:r>
              <a:rPr lang="hr-HR" sz="2400" b="1" dirty="0" smtClean="0">
                <a:solidFill>
                  <a:srgbClr val="002060"/>
                </a:solidFill>
              </a:rPr>
              <a:t>projekcije </a:t>
            </a:r>
            <a:r>
              <a:rPr lang="hr-HR" sz="2400" b="1" dirty="0" smtClean="0">
                <a:solidFill>
                  <a:srgbClr val="002060"/>
                </a:solidFill>
              </a:rPr>
              <a:t>za 2018. i 2019. godinu razmatran je na 51. sjednici Kolegija župana Zadarske županije održanoj dana 15. studenog 2016. godine i poslan Županijskoj skupštini na donošenje.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studeni 2016.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700" b="1" dirty="0" smtClean="0"/>
              <a:t>Razvojni projekti u Proračunu Zadarske županije </a:t>
            </a:r>
            <a:br>
              <a:rPr lang="hr-HR" sz="2700" b="1" dirty="0" smtClean="0"/>
            </a:br>
            <a:r>
              <a:rPr lang="hr-HR" sz="2700" b="1" dirty="0" smtClean="0"/>
              <a:t>za 2017.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1. Uspostava učinkovitog sustava upravljanja potencijalima i resursima               9.676.954,00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2. Razvoj konkurentnog poduzetništva, turizma, poljoprivrede i ribarstva         55.849.406,00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3. Prepoznatljivost i očuvanje kulturne i prirodne baštine                                      16.350.675,00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86104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4. Unapređenje zaštite okoliša i kvalitete života                                                     107.274.808,00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827584" y="4293096"/>
            <a:ext cx="74168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UKUPNO                                                                                                                189.151.843,00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2017.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</a:p>
        </p:txBody>
      </p:sp>
      <p:sp>
        <p:nvSpPr>
          <p:cNvPr id="50" name="Pravokutnik 49"/>
          <p:cNvSpPr/>
          <p:nvPr/>
        </p:nvSpPr>
        <p:spPr>
          <a:xfrm>
            <a:off x="251520" y="191176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282408" y="33745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1434536" y="3729502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SPARC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628.500,00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2269267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Europa </a:t>
            </a:r>
            <a:r>
              <a:rPr lang="hr-HR" sz="1600" i="1" dirty="0" err="1" smtClean="0">
                <a:solidFill>
                  <a:schemeClr val="tx1"/>
                </a:solidFill>
              </a:rPr>
              <a:t>Direct</a:t>
            </a:r>
            <a:r>
              <a:rPr lang="hr-HR" sz="1600" i="1" dirty="0">
                <a:solidFill>
                  <a:schemeClr val="tx1"/>
                </a:solidFill>
              </a:rPr>
              <a:t> </a:t>
            </a:r>
            <a:r>
              <a:rPr lang="hr-HR" sz="1600" i="1" dirty="0" smtClean="0">
                <a:solidFill>
                  <a:schemeClr val="tx1"/>
                </a:solidFill>
              </a:rPr>
              <a:t>Zadar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529.300,00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1403648" y="2638653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Otoci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1.168.750,00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34536" y="406795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Centar novih </a:t>
            </a:r>
            <a:r>
              <a:rPr lang="hr-HR" sz="1600" i="1" dirty="0" err="1" smtClean="0">
                <a:solidFill>
                  <a:schemeClr val="tx1"/>
                </a:solidFill>
              </a:rPr>
              <a:t>thenologija</a:t>
            </a:r>
            <a:r>
              <a:rPr lang="hr-HR" sz="1600" i="1" dirty="0" smtClean="0">
                <a:solidFill>
                  <a:schemeClr val="tx1"/>
                </a:solidFill>
              </a:rPr>
              <a:t> (CENT)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7.350.404,00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25768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2017.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185532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akvakulture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399080" y="425182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kompetencija-Plavo Zeleni centar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12.366.651,00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59600" y="5314161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Razvoj konkurentnog poduzetništva i turizma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11728" y="567590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Promidžba turizma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1.470.000,00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399080" y="4819325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kreativne industrije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6.105.315,00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251520" y="3896399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03648" y="2208731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Pojedinačni planovi navodnjavanja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605.000,00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2749157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sustava navodnjavanja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32.700.000,00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332692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Identifikacija autohtonih sorti maslina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03648" y="453788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Forest</a:t>
            </a:r>
            <a:r>
              <a:rPr lang="hr-HR" sz="1600" dirty="0" smtClean="0">
                <a:solidFill>
                  <a:schemeClr val="tx1"/>
                </a:solidFill>
              </a:rPr>
              <a:t> Bio </a:t>
            </a:r>
            <a:r>
              <a:rPr lang="hr-HR" sz="1600" dirty="0" err="1" smtClean="0">
                <a:solidFill>
                  <a:schemeClr val="tx1"/>
                </a:solidFill>
              </a:rPr>
              <a:t>energy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732.440,00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11728" y="596466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Udruženo oglašavanje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1.025.000,00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249532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Upravljanje i održavanja SN </a:t>
            </a:r>
            <a:r>
              <a:rPr lang="hr-HR" sz="1600" dirty="0" err="1" smtClean="0">
                <a:solidFill>
                  <a:schemeClr val="tx1"/>
                </a:solidFill>
              </a:rPr>
              <a:t>Baštica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445.000,00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304119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Revitalizacija proizvodnje češnjaka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88864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2017.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15516" y="2996755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367096" y="379907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HERA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15.975.199,00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14968" y="341413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15516" y="132416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15516" y="1769895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2.4. Uvođenja znanja, novih tehnologija i inovacija u gospodarstvu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367644" y="2129935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Mazin </a:t>
            </a:r>
            <a:r>
              <a:rPr lang="hr-HR" sz="1600" dirty="0" err="1" smtClean="0">
                <a:solidFill>
                  <a:schemeClr val="tx1"/>
                </a:solidFill>
              </a:rPr>
              <a:t>outdoor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extreme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80.000,00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367096" y="242061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Poljoprivredno edukacijski centar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250.000,00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367096" y="4084267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Urban </a:t>
            </a:r>
            <a:r>
              <a:rPr lang="hr-HR" sz="1600" dirty="0" err="1" smtClean="0">
                <a:solidFill>
                  <a:schemeClr val="tx1"/>
                </a:solidFill>
              </a:rPr>
              <a:t>green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belts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375.476,00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4593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2017.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58488" y="1241375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1410616" y="2032791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poboljšanja zdravstvene zaštite na otocima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961.078,00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10616" y="232082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Kneževa palača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1.000.000,00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58488" y="168086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Razvoj društvene, zdravstvene i socijalne infrastrukture i usluga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8360" y="2600031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Inkluzija</a:t>
            </a:r>
            <a:r>
              <a:rPr lang="hr-HR" sz="1600" dirty="0" smtClean="0">
                <a:solidFill>
                  <a:schemeClr val="tx1"/>
                </a:solidFill>
              </a:rPr>
              <a:t> korak bliže društvu bez prepreka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2.012.988,00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8360" y="2897979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Pomoćnici u nastavi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746.688,00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8360" y="318385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i opremanje dnevnih bolnica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49.366.115,00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8360" y="347838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i opremanje Poliklinike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9.040.000,00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408360" y="375114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zgrade Ispostave u Ninu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3.282.113,00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408360" y="404648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Poliklinika – preseljenje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6.061.079,00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1408360" y="4345825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Obnova kuhinje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2.000.000,00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1408360" y="462944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Investicijsko ulaganje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17.236.944,00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93101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2017.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58488" y="1241375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58488" y="1672751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4.3. Razvoj i učinkovito korištenje prometne infrastrukture i usluga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10616" y="2007819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Sanacija i izgradnja lučke infrastrukture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3.350.000,00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8536" y="265910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4.4. Unapređenje zaštite okoliša i povećanje energetske učinkovitosti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1410616" y="300569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Energetski projekti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1.000.000,00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1410616" y="329372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za gospodarenjem otpadom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3.094.803,00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1406048" y="356831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Protuminsko</a:t>
            </a:r>
            <a:r>
              <a:rPr lang="hr-HR" sz="1600" dirty="0" smtClean="0">
                <a:solidFill>
                  <a:schemeClr val="tx1"/>
                </a:solidFill>
              </a:rPr>
              <a:t> djelovanje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7.680.000,00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b="1" dirty="0" smtClean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1410616" y="384671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Ostale aktivnosti zaštite i spašavanja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443.000,00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b="1" dirty="0" smtClean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9834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278507"/>
              </p:ext>
            </p:extLst>
          </p:nvPr>
        </p:nvGraphicFramePr>
        <p:xfrm>
          <a:off x="395536" y="1340768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467544" y="33265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+mj-lt"/>
              </a:rPr>
              <a:t>Grafikon 7. Prikaz udjela pojedinih ciljeva u Razvojnim </a:t>
            </a:r>
          </a:p>
          <a:p>
            <a:r>
              <a:rPr lang="hr-HR" sz="2000" b="1" dirty="0" smtClean="0">
                <a:latin typeface="+mj-lt"/>
              </a:rPr>
              <a:t>                     </a:t>
            </a:r>
            <a:r>
              <a:rPr lang="hr-HR" sz="2000" b="1" dirty="0" smtClean="0">
                <a:latin typeface="+mj-lt"/>
              </a:rPr>
              <a:t>p</a:t>
            </a:r>
            <a:r>
              <a:rPr lang="hr-HR" sz="2000" b="1" dirty="0" smtClean="0">
                <a:latin typeface="+mj-lt"/>
              </a:rPr>
              <a:t>rojektima u Proračunu ZŽ za 2017. godinu</a:t>
            </a:r>
            <a:endParaRPr lang="hr-HR" sz="2000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 Zadarske županije za 2017. godinu</a:t>
            </a:r>
            <a:br>
              <a:rPr lang="hr-HR" sz="2800" b="1" dirty="0" smtClean="0"/>
            </a:br>
            <a:r>
              <a:rPr lang="hr-HR" sz="2800" b="1" dirty="0" smtClean="0"/>
              <a:t> i projekcije za 2018. i 2019.</a:t>
            </a:r>
            <a:endParaRPr lang="hr-HR" sz="2800" b="1" dirty="0"/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1468197453"/>
              </p:ext>
            </p:extLst>
          </p:nvPr>
        </p:nvGraphicFramePr>
        <p:xfrm>
          <a:off x="4644008" y="1096628"/>
          <a:ext cx="4366191" cy="290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3279665153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Kutni poveznik 14"/>
          <p:cNvCxnSpPr/>
          <p:nvPr/>
        </p:nvCxnSpPr>
        <p:spPr>
          <a:xfrm rot="10800000" flipV="1">
            <a:off x="4644008" y="2708920"/>
            <a:ext cx="288032" cy="14401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788024" y="2852936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4788024" y="3284984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4788024" y="2132856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788024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3264" y="-385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dirty="0"/>
          </a:p>
        </p:txBody>
      </p:sp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734317104"/>
              </p:ext>
            </p:extLst>
          </p:nvPr>
        </p:nvGraphicFramePr>
        <p:xfrm>
          <a:off x="5292080" y="2563740"/>
          <a:ext cx="4104456" cy="429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/>
          <p:cNvSpPr/>
          <p:nvPr/>
        </p:nvSpPr>
        <p:spPr>
          <a:xfrm>
            <a:off x="2113964" y="835839"/>
            <a:ext cx="4888592" cy="1261884"/>
          </a:xfrm>
          <a:prstGeom prst="rect">
            <a:avLst/>
          </a:prstGeom>
          <a:solidFill>
            <a:srgbClr val="E8F7AF"/>
          </a:solidFill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sastoje se od:</a:t>
            </a:r>
            <a:endParaRPr lang="hr-HR" sz="1400" dirty="0" smtClean="0"/>
          </a:p>
          <a:p>
            <a:endParaRPr lang="hr-HR" sz="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</a:t>
            </a: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poslovanja</a:t>
            </a:r>
            <a:r>
              <a:rPr lang="hr-HR" sz="1400" b="1" i="1" u="sng" dirty="0" smtClean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</a:t>
            </a: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financijske imovine i zaduživanja</a:t>
            </a:r>
            <a:endParaRPr lang="hr-H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vlastitih </a:t>
            </a: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izvora</a:t>
            </a:r>
            <a:endParaRPr lang="hr-HR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5436096" y="2164078"/>
            <a:ext cx="30963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prihoda i primitaka</a:t>
            </a:r>
          </a:p>
          <a:p>
            <a:r>
              <a:rPr lang="hr-HR" sz="1100" b="1" dirty="0" smtClean="0">
                <a:cs typeface="Arial" pitchFamily="34" charset="0"/>
              </a:rPr>
              <a:t>u Proračunu Zadarske županije za 2017. godinu</a:t>
            </a:r>
            <a:endParaRPr lang="vi-VN" sz="1100" b="1" dirty="0" smtClean="0">
              <a:cs typeface="Arial" pitchFamily="34" charset="0"/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969603"/>
              </p:ext>
            </p:extLst>
          </p:nvPr>
        </p:nvGraphicFramePr>
        <p:xfrm>
          <a:off x="251520" y="2479640"/>
          <a:ext cx="4896544" cy="346083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68961"/>
                <a:gridCol w="827586"/>
                <a:gridCol w="847869"/>
                <a:gridCol w="685791"/>
                <a:gridCol w="466337"/>
              </a:tblGrid>
              <a:tr h="37960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</a:t>
                      </a:r>
                      <a:r>
                        <a:rPr lang="hr-HR" sz="1000" baseline="0" dirty="0" smtClean="0"/>
                        <a:t> 2016.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2017.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17/16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790.871.144,40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856.005.890,75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108,24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95,64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 OD POREZA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66.297.852,12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65.488.000,00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98,78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7,32</a:t>
                      </a:r>
                      <a:endParaRPr lang="hr-HR" sz="800" dirty="0"/>
                    </a:p>
                  </a:txBody>
                  <a:tcPr anchor="ctr"/>
                </a:tc>
              </a:tr>
              <a:tr h="28896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 IZ INOZ. I OD SUBJEKATA 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150.977.953,96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215.300.600,03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142,60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24,06</a:t>
                      </a:r>
                      <a:endParaRPr lang="hr-HR" sz="8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11.148.725,77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12.140.683,81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108,90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1,36</a:t>
                      </a:r>
                      <a:endParaRPr lang="hr-HR" sz="800" dirty="0"/>
                    </a:p>
                  </a:txBody>
                  <a:tcPr anchor="ctr"/>
                </a:tc>
              </a:tr>
              <a:tr h="27059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 </a:t>
                      </a:r>
                      <a:r>
                        <a:rPr lang="hr-HR" sz="800" dirty="0" smtClean="0"/>
                        <a:t>ADMIN. PRIST.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71.921.164,72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67.845.214,37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94,33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7,58</a:t>
                      </a:r>
                      <a:endParaRPr lang="hr-HR" sz="8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PROIZVODA I ROBE,</a:t>
                      </a:r>
                      <a:endParaRPr lang="hr-HR" sz="800" baseline="0" dirty="0" smtClean="0"/>
                    </a:p>
                    <a:p>
                      <a:r>
                        <a:rPr lang="hr-HR" sz="800" baseline="0" dirty="0" smtClean="0"/>
                        <a:t>      </a:t>
                      </a:r>
                      <a:r>
                        <a:rPr lang="hr-HR" sz="800" dirty="0" smtClean="0"/>
                        <a:t>USLUGA I</a:t>
                      </a:r>
                      <a:r>
                        <a:rPr lang="hr-HR" sz="800" baseline="0" dirty="0" smtClean="0"/>
                        <a:t> </a:t>
                      </a:r>
                      <a:r>
                        <a:rPr lang="hr-HR" sz="800" dirty="0" smtClean="0"/>
                        <a:t>DONACIJA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61.594.933,24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55.284.748,78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89,76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6,18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 PRIHODI</a:t>
                      </a:r>
                      <a:r>
                        <a:rPr lang="hr-HR" sz="800" baseline="0" dirty="0" smtClean="0"/>
                        <a:t> IZ NADLEŽ. PRORAČUNA </a:t>
                      </a:r>
                    </a:p>
                    <a:p>
                      <a:r>
                        <a:rPr lang="hr-HR" sz="800" baseline="0" dirty="0" smtClean="0"/>
                        <a:t>      I OD HZZO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428.680.514,59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439.608.203,76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102,55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49,12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OSTALI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250.000,00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338.440,00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135,38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0,04</a:t>
                      </a:r>
                      <a:endParaRPr lang="hr-HR" sz="8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 PRIHODI OD PRODAJE NEFIN.</a:t>
                      </a:r>
                      <a:r>
                        <a:rPr lang="hr-HR" sz="800" b="1" baseline="0" dirty="0" smtClean="0"/>
                        <a:t>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1.020.386,00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972.600,00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95,32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0,11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 PRIMICI OD FIN. IMOVINE I</a:t>
                      </a:r>
                      <a:r>
                        <a:rPr lang="hr-HR" sz="800" b="1" baseline="0" dirty="0" smtClean="0"/>
                        <a:t>  </a:t>
                      </a:r>
                      <a:r>
                        <a:rPr lang="hr-HR" sz="800" b="1" dirty="0" smtClean="0"/>
                        <a:t>ZADUŽIVANJA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6.700.000,00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21.700.000,00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323,88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2,42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</a:t>
                      </a:r>
                      <a:r>
                        <a:rPr lang="hr-HR" sz="800" b="1" baseline="0" dirty="0" smtClean="0"/>
                        <a:t> VLASTITI IZVORI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9.863.469,60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16.321.509,25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165,47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1,82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251520" y="2215076"/>
            <a:ext cx="48965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prihoda i primitaka Proračuna Zadarske županije za 2017. godinu </a:t>
            </a:r>
            <a:endParaRPr lang="hr-HR" sz="1100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627374"/>
              </p:ext>
            </p:extLst>
          </p:nvPr>
        </p:nvGraphicFramePr>
        <p:xfrm>
          <a:off x="251520" y="5940478"/>
          <a:ext cx="4896544" cy="23346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68961"/>
                <a:gridCol w="827586"/>
                <a:gridCol w="896551"/>
                <a:gridCol w="637109"/>
                <a:gridCol w="466337"/>
              </a:tblGrid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UKUPNO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808.455.000,00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895.000.000,00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192,38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69405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Rashodi i izdaci proračuna Zadarske županije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027555"/>
              </p:ext>
            </p:extLst>
          </p:nvPr>
        </p:nvGraphicFramePr>
        <p:xfrm>
          <a:off x="5220072" y="2924944"/>
          <a:ext cx="38164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2051720" y="1090492"/>
            <a:ext cx="4749096" cy="1046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r-HR" sz="1400" b="1" dirty="0" smtClean="0"/>
              <a:t>Rashodi i izdaci proračuna Zadarske županije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ashoda poslovanja                                                </a:t>
            </a:r>
            <a:r>
              <a:rPr lang="hr-H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796136" y="2485706"/>
            <a:ext cx="3024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3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rashoda i izdataka u Proračunu Zadarske županije za 2017. godinu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75904"/>
              </p:ext>
            </p:extLst>
          </p:nvPr>
        </p:nvGraphicFramePr>
        <p:xfrm>
          <a:off x="428617" y="2940740"/>
          <a:ext cx="4788023" cy="336371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16224"/>
                <a:gridCol w="864096"/>
                <a:gridCol w="864096"/>
                <a:gridCol w="576064"/>
                <a:gridCol w="467543"/>
              </a:tblGrid>
              <a:tr h="441989"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2016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2017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17/16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9801">
                <a:tc>
                  <a:txBody>
                    <a:bodyPr/>
                    <a:lstStyle/>
                    <a:p>
                      <a:pPr algn="l"/>
                      <a:r>
                        <a:rPr lang="hr-HR" sz="800" b="1" dirty="0" smtClean="0"/>
                        <a:t>3 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smtClean="0"/>
                        <a:t>746.079.585,54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738.532.938,47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98,99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82,52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31 RASHODI ZA ZAPOSLENE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342.936.018,43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350.727.560,25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102,27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39,19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32 MATERIJALNI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331.299.076,62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326.141.639,79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98,44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36,44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34 FINANCIJSKI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1.361.320,31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1.356.807,87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smtClean="0"/>
                        <a:t>99,67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0,15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35 SUBVENCIJE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13.166.000,00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3.036.000,00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23,06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0,34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36 POMOĆI DANE</a:t>
                      </a:r>
                      <a:r>
                        <a:rPr lang="hr-HR" sz="800" u="none" strike="noStrike" baseline="0" dirty="0" smtClean="0"/>
                        <a:t> U INOZEMSTVO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14.085.348,27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27.607.398,06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196,00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3,08</a:t>
                      </a:r>
                      <a:endParaRPr lang="hr-HR" sz="800" dirty="0"/>
                    </a:p>
                  </a:txBody>
                  <a:tcPr anchor="ctr"/>
                </a:tc>
              </a:tr>
              <a:tr h="4302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37 NAKNADE GRAĐANIMA I KUĆANSTVIMA</a:t>
                      </a:r>
                    </a:p>
                    <a:p>
                      <a:pPr algn="l" rtl="0" fontAlgn="ctr"/>
                      <a:r>
                        <a:rPr lang="hr-HR" sz="800" u="none" strike="noStrike" baseline="0" dirty="0" smtClean="0"/>
                        <a:t>      </a:t>
                      </a:r>
                      <a:r>
                        <a:rPr lang="hr-HR" sz="800" u="none" strike="noStrike" dirty="0" smtClean="0"/>
                        <a:t>OD</a:t>
                      </a:r>
                      <a:r>
                        <a:rPr lang="hr-HR" sz="800" u="none" strike="noStrike" baseline="0" dirty="0" smtClean="0"/>
                        <a:t> OSIGURANJA I DR. NAKNADE</a:t>
                      </a:r>
                      <a:endParaRPr lang="hr-HR" sz="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15.877.690,65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16.678.432,70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105,04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1,86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27.354.131,26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12.985.099,80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47,47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1,45</a:t>
                      </a:r>
                      <a:endParaRPr lang="hr-HR" sz="800" dirty="0"/>
                    </a:p>
                  </a:txBody>
                  <a:tcPr anchor="ctr"/>
                </a:tc>
              </a:tr>
              <a:tr h="3291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 RASHODI ZA NABAVU</a:t>
                      </a:r>
                    </a:p>
                    <a:p>
                      <a:r>
                        <a:rPr lang="hr-HR" sz="800" b="1" baseline="0" dirty="0" smtClean="0"/>
                        <a:t>    NEFINANCIJSKE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60.935.414,46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154.542.761,53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253,62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17,27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/>
                        <a:t>5  IZDACI ZA FINANCIJSKU</a:t>
                      </a:r>
                      <a:r>
                        <a:rPr lang="pl-PL" sz="800" b="1" u="none" strike="noStrike" baseline="0" dirty="0" smtClean="0"/>
                        <a:t> IMOVINU I</a:t>
                      </a:r>
                    </a:p>
                    <a:p>
                      <a:pPr algn="l" rtl="0" fontAlgn="ctr"/>
                      <a:r>
                        <a:rPr lang="pl-PL" sz="800" b="1" u="none" strike="noStrike" baseline="0" dirty="0" smtClean="0"/>
                        <a:t>    OTPLATU ZAJMOVA</a:t>
                      </a:r>
                      <a:endParaRPr lang="pl-PL" sz="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1.440.000,00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1.924.300,00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133,63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0,22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199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UKUPNO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808.455.000,00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895.000.000,00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110,70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Pravokutnik 9"/>
          <p:cNvSpPr/>
          <p:nvPr/>
        </p:nvSpPr>
        <p:spPr>
          <a:xfrm>
            <a:off x="457200" y="2570344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Proračuna Zadarske županije za 2017. godinu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50" y="35622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17570"/>
              </p:ext>
            </p:extLst>
          </p:nvPr>
        </p:nvGraphicFramePr>
        <p:xfrm>
          <a:off x="1285852" y="1285860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Osnovne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škole osim onih na području grada Zadra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21693"/>
              </p:ext>
            </p:extLst>
          </p:nvPr>
        </p:nvGraphicFramePr>
        <p:xfrm>
          <a:off x="1285852" y="2071678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Ustanove u zdravstvu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515737"/>
              </p:ext>
            </p:extLst>
          </p:nvPr>
        </p:nvGraphicFramePr>
        <p:xfrm>
          <a:off x="1285852" y="1675438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Srednje škole i Đački dom Zadar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01961"/>
              </p:ext>
            </p:extLst>
          </p:nvPr>
        </p:nvGraphicFramePr>
        <p:xfrm>
          <a:off x="1292094" y="2868983"/>
          <a:ext cx="5512154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2154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Kazalište lutaka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092134"/>
              </p:ext>
            </p:extLst>
          </p:nvPr>
        </p:nvGraphicFramePr>
        <p:xfrm>
          <a:off x="1282950" y="3272192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Narodni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muzej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78690"/>
              </p:ext>
            </p:extLst>
          </p:nvPr>
        </p:nvGraphicFramePr>
        <p:xfrm>
          <a:off x="1282950" y="3672950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Zavod za prostorno uređenje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ZŽ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2089"/>
              </p:ext>
            </p:extLst>
          </p:nvPr>
        </p:nvGraphicFramePr>
        <p:xfrm>
          <a:off x="1282950" y="4052635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Natura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Jadera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281234"/>
              </p:ext>
            </p:extLst>
          </p:nvPr>
        </p:nvGraphicFramePr>
        <p:xfrm>
          <a:off x="1282950" y="4460571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25667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Agrra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945564"/>
              </p:ext>
            </p:extLst>
          </p:nvPr>
        </p:nvGraphicFramePr>
        <p:xfrm>
          <a:off x="1282950" y="4868563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INOVAcija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571235"/>
              </p:ext>
            </p:extLst>
          </p:nvPr>
        </p:nvGraphicFramePr>
        <p:xfrm>
          <a:off x="1282950" y="5276500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336836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Zadra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Nova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66261"/>
              </p:ext>
            </p:extLst>
          </p:nvPr>
        </p:nvGraphicFramePr>
        <p:xfrm>
          <a:off x="1293270" y="2472436"/>
          <a:ext cx="551097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097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Dom za stare i nemoćne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Prihodi i primici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211903"/>
              </p:ext>
            </p:extLst>
          </p:nvPr>
        </p:nvGraphicFramePr>
        <p:xfrm>
          <a:off x="179513" y="1844824"/>
          <a:ext cx="4824535" cy="42016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PRIHODA I PRIMITAKA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Proračun 2017.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375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61  PRIHODI</a:t>
                      </a:r>
                      <a:r>
                        <a:rPr lang="hr-HR" sz="900" baseline="0" dirty="0" smtClean="0"/>
                        <a:t> OD POREZA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65.488.000,00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65.488.000,00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63  POMOĆI</a:t>
                      </a:r>
                      <a:r>
                        <a:rPr lang="hr-HR" sz="900" baseline="0" dirty="0" smtClean="0"/>
                        <a:t> IZ INOZEMSTVA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209.386.353,04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5.914.246,99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215.300.600,03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64  PRIHODI OD IMOVINE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12.050.500,00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90.183,81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12.140.683,81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65  PRIHODI OD UPRAVNIH</a:t>
                      </a:r>
                      <a:r>
                        <a:rPr lang="hr-HR" sz="900" baseline="0" dirty="0" smtClean="0"/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ADMIN. PRISTOJBI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21.299.084,85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46.546.129,52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67.845.214,37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66  PRIHODI OD PRODAJE  PROIZV.</a:t>
                      </a:r>
                      <a:r>
                        <a:rPr lang="hr-HR" sz="900" baseline="0" dirty="0" smtClean="0"/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I ROBE, USLUGA I DONACIJA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2.808.325,00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52.476.423,78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55.284.748,78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67  PRIHODI IZ NADL. PRORAČUNA </a:t>
                      </a:r>
                      <a:r>
                        <a:rPr lang="hr-HR" sz="900" dirty="0" smtClean="0"/>
                        <a:t>I OD</a:t>
                      </a: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HZZO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439.608.203,76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439.608.203,76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68  KAZNE, UPRAVNE</a:t>
                      </a:r>
                      <a:r>
                        <a:rPr lang="hr-HR" sz="900" baseline="0" dirty="0" smtClean="0"/>
                        <a:t> MJERE I OSTALI PRIHODI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120.000,00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218.440,00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338.440,00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7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NEFINANCIJSKE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885.000,00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87.600,00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972.600,00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8  PRIMICI OD FINANCIJSKE IMOVINE I ZADUŽIVANJA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21.700.000,00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21.700.000,00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9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</a:t>
                      </a:r>
                      <a:r>
                        <a:rPr lang="hr-HR" sz="900" baseline="0" dirty="0" smtClean="0"/>
                        <a:t> PRETHODNE GODINE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6.000.000,00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10.321.509,25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16.321.509,25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SVEUKUPNO RASPOLOŽIVA SREDSTVA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339.737.262,89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555.262.737,11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895.000.000,00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125443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2.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u  Proračunu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2017.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2.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Rashodi i izdaci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391988"/>
              </p:ext>
            </p:extLst>
          </p:nvPr>
        </p:nvGraphicFramePr>
        <p:xfrm>
          <a:off x="179513" y="1844824"/>
          <a:ext cx="4824535" cy="3642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RASHODA I IZDATAKA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Proračun 2017.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2297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31 RASHODI ZA ZAPOSLENE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18.146.480,90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332.581.079,35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350.727.560,25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32 MATERIJALNI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30.616.348,08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295.525.291,71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326.141.639,79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34 FINANCIJSKI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800.000,00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556.807,87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1.356.807,87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35 SUBVENCIJE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3.036.000,00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3.036.000,00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UNUTAR OPĆEG PRORAČUNA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24.599.547,18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3.007.850,88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27.607.398,06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37 NAKNADE</a:t>
                      </a:r>
                      <a:r>
                        <a:rPr lang="hr-HR" sz="900" baseline="0" dirty="0" smtClean="0"/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KUĆANSTVIMA IZ PRORAČUNA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16.472.807,70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205.625,00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16.678.432,70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38 OSTALI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12.384.903,80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600.196,00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12.985.099,80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NEPROIZVEDENE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180.000,00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180.000,00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42 RASHODI ZA NABAVU PROIZVEDENE DUGOTRAJNE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42.609.577,00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99.614.524,53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142.224.101,53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45 RASHODI ZA DODATNA ULAGANJA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NA NEFINANCIJSKU IMOVINU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12.138.660,00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12.138.660,00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091709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2.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 Proračuna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2017.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2.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389939"/>
              </p:ext>
            </p:extLst>
          </p:nvPr>
        </p:nvGraphicFramePr>
        <p:xfrm>
          <a:off x="179513" y="5764551"/>
          <a:ext cx="4824535" cy="360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148.665.664,66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746.334.335,34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895.000.000,00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0708"/>
              </p:ext>
            </p:extLst>
          </p:nvPr>
        </p:nvGraphicFramePr>
        <p:xfrm>
          <a:off x="180313" y="5481079"/>
          <a:ext cx="4824535" cy="37090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70906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5 IZDACI  ZA FINANCIJSKU</a:t>
                      </a: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OTPLATU ZAJMOVA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1.924.300,00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1.934.300,00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902135"/>
              </p:ext>
            </p:extLst>
          </p:nvPr>
        </p:nvGraphicFramePr>
        <p:xfrm>
          <a:off x="215041" y="1683157"/>
          <a:ext cx="4176463" cy="2952326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16960"/>
                <a:gridCol w="1207541"/>
                <a:gridCol w="1163730"/>
                <a:gridCol w="941175"/>
                <a:gridCol w="647057"/>
              </a:tblGrid>
              <a:tr h="364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RB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600" b="1" u="none" strike="noStrike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za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2017.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24884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 dirty="0" smtClean="0"/>
                        <a:t> </a:t>
                      </a:r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2.265.600,00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2.384.600,00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105,25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2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 </a:t>
                      </a:r>
                      <a:r>
                        <a:rPr lang="pt-BR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financije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22.860.869,11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23.866.410,72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104,40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3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3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Društvene djelatnosti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121.683.117,41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112.231.518,64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92,23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572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4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v-SE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Zdravstvo </a:t>
                      </a:r>
                      <a:r>
                        <a:rPr lang="sv-SE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socijalnu skrb </a:t>
                      </a:r>
                      <a:endParaRPr lang="sv-SE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562.618.006,44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626.099.402,53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111,28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3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5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Prostorno </a:t>
                      </a:r>
                      <a:r>
                        <a:rPr lang="vi-VN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 </a:t>
                      </a:r>
                      <a:endParaRPr lang="vi-VN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8.364.180,41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9.847.930,80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117,74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6.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Gospodarstvo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24.799.194,20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33.504.623,18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135,10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31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7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Poljoprivreda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7.453.898,38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38.928.740,00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522,26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873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8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</a:t>
                      </a:r>
                      <a:r>
                        <a:rPr lang="pt-BR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turizam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7.276.884,00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7.606.884,00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104,53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3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9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Razvoj i europski procesi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42.730.753,76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33.042.470,13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77,33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491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</a:t>
                      </a:r>
                      <a:r>
                        <a:rPr lang="en-US" sz="600" u="none" strike="noStrike" dirty="0" smtClean="0"/>
                        <a:t>10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Pravni </a:t>
                      </a:r>
                      <a:r>
                        <a:rPr lang="pl-PL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zajednički poslovi 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8.402.496,29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7.487.420,00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89,11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4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UKUPNO </a:t>
                      </a:r>
                      <a:r>
                        <a:rPr lang="en-US" sz="600" b="1" u="none" strike="noStrike" dirty="0"/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808.455.000,00</a:t>
                      </a:r>
                      <a:endParaRPr lang="en-US" sz="6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895.000.000,00</a:t>
                      </a:r>
                      <a:endParaRPr lang="en-US" sz="6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110,70</a:t>
                      </a:r>
                      <a:endParaRPr lang="en-US" sz="6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523572933"/>
              </p:ext>
            </p:extLst>
          </p:nvPr>
        </p:nvGraphicFramePr>
        <p:xfrm>
          <a:off x="4606545" y="1674037"/>
          <a:ext cx="4392487" cy="2956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262996288"/>
              </p:ext>
            </p:extLst>
          </p:nvPr>
        </p:nvGraphicFramePr>
        <p:xfrm>
          <a:off x="4283968" y="1946165"/>
          <a:ext cx="4752528" cy="291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04338"/>
              </p:ext>
            </p:extLst>
          </p:nvPr>
        </p:nvGraphicFramePr>
        <p:xfrm>
          <a:off x="107504" y="1945268"/>
          <a:ext cx="4032448" cy="2923892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03235"/>
                <a:gridCol w="1514289"/>
                <a:gridCol w="730747"/>
                <a:gridCol w="936104"/>
                <a:gridCol w="648073"/>
              </a:tblGrid>
              <a:tr h="370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RB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baseline="0" noProof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600" b="1" i="0" u="none" strike="noStrike" baseline="0" noProof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600" b="1" u="none" strike="noStrike" baseline="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za</a:t>
                      </a:r>
                      <a:r>
                        <a:rPr lang="en-US" sz="6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za 2017.</a:t>
                      </a:r>
                      <a:endParaRPr lang="en-US" sz="6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6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da-DK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Opće javne </a:t>
                      </a:r>
                      <a:r>
                        <a:rPr lang="da-DK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usluge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41.504.965,40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41.559.430,72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2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15.880.000,00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48.301.872,00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304,17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3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05 </a:t>
                      </a:r>
                      <a:r>
                        <a:rPr lang="pl-PL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 </a:t>
                      </a:r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okoliša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5.407.041,40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6.429.803,80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118,92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4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06</a:t>
                      </a:r>
                      <a:r>
                        <a:rPr lang="hr-HR" sz="6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Usluge unapređenja stan. i zajednice</a:t>
                      </a:r>
                      <a:endParaRPr lang="vi-VN" sz="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73.665.676,81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65.896.136,90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89,45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5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540.048.387,10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599.568.268,00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111,02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6.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08 Rekreacija, kultura i religija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17.519.732,88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18.549.284,00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105,88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7.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09 Obrazovanje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91.859.577,07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90.100.356,31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98,08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898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8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 </a:t>
                      </a:r>
                      <a:r>
                        <a:rPr lang="pl-PL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Socijalna </a:t>
                      </a:r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22.569.619,34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24.594.848,27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108,97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6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808.455.000,00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895.000.000,00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110,70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13136</TotalTime>
  <Words>1622</Words>
  <Application>Microsoft Office PowerPoint</Application>
  <PresentationFormat>Prikaz na zaslonu (4:3)</PresentationFormat>
  <Paragraphs>538</Paragraphs>
  <Slides>17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Gabriola</vt:lpstr>
      <vt:lpstr>Times New Roman</vt:lpstr>
      <vt:lpstr>Office tema</vt:lpstr>
      <vt:lpstr> REPUBLIKA HRVATSKA ZADARSKA ŽUPANIJA  PRORAČUN ZADARSKE ŽUPANIJE ZA 2017. GODINU I PROJEKCIJE ZA 2018. i 2019. GODINU - vodič za građane - </vt:lpstr>
      <vt:lpstr>Proračun Zadarske županije za 2017. godinu  i projekcije za 2018. i 2019.</vt:lpstr>
      <vt:lpstr>Prihodi i primici Proračuna Zadarske županije</vt:lpstr>
      <vt:lpstr>Rashodi i izdaci proračuna Zadarske županije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 Razvojni projekti u Proračunu Zadarske županije  za 2017. godinu </vt:lpstr>
      <vt:lpstr> Razvojni projekti u Proračunu Zadarske županije  za 2017. godinu  </vt:lpstr>
      <vt:lpstr> Razvojni projekti u Proračunu Zadarske županije  za 2017. godinu  </vt:lpstr>
      <vt:lpstr> Razvojni projekti u Proračunu Zadarske županije  za 2017. godinu  </vt:lpstr>
      <vt:lpstr> Razvojni projekti u Proračunu Zadarske županije  za 2017. godinu  </vt:lpstr>
      <vt:lpstr> Razvojni projekti u Proračunu Zadarske županije  za 2017. godinu  </vt:lpstr>
      <vt:lpstr>  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Jelena Banović</cp:lastModifiedBy>
  <cp:revision>1109</cp:revision>
  <cp:lastPrinted>2016-11-16T07:53:30Z</cp:lastPrinted>
  <dcterms:created xsi:type="dcterms:W3CDTF">2014-10-06T07:52:48Z</dcterms:created>
  <dcterms:modified xsi:type="dcterms:W3CDTF">2016-11-16T07:59:58Z</dcterms:modified>
</cp:coreProperties>
</file>