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10" r:id="rId2"/>
    <p:sldId id="333" r:id="rId3"/>
    <p:sldId id="334" r:id="rId4"/>
    <p:sldId id="335" r:id="rId5"/>
    <p:sldId id="337" r:id="rId6"/>
    <p:sldId id="293" r:id="rId7"/>
    <p:sldId id="316" r:id="rId8"/>
    <p:sldId id="338" r:id="rId9"/>
    <p:sldId id="339" r:id="rId10"/>
    <p:sldId id="324" r:id="rId11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C8A094"/>
    <a:srgbClr val="A2CB9B"/>
    <a:srgbClr val="E8F7AF"/>
    <a:srgbClr val="470999"/>
    <a:srgbClr val="006666"/>
    <a:srgbClr val="567A5F"/>
    <a:srgbClr val="CC66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52" autoAdjust="0"/>
    <p:restoredTop sz="95195" autoAdjust="0"/>
  </p:normalViewPr>
  <p:slideViewPr>
    <p:cSldViewPr>
      <p:cViewPr varScale="1">
        <p:scale>
          <a:sx n="88" d="100"/>
          <a:sy n="88" d="100"/>
        </p:scale>
        <p:origin x="119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Radni_list_programa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Radni_list_programa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865318083565763"/>
          <c:y val="8.3787660737822123E-2"/>
          <c:w val="0.68269363832868468"/>
          <c:h val="0.65251894389254494"/>
        </c:manualLayout>
      </c:layout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47"/>
          <c:dPt>
            <c:idx val="0"/>
            <c:bubble3D val="0"/>
            <c:explosion val="2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0.1423331130849009"/>
                  <c:y val="-5.02764154941712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825943316240167E-2"/>
                  <c:y val="-3.2660980055714073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802867907464472"/>
                  <c:y val="-3.2660061580459328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01433953732236E-2"/>
                  <c:y val="8.872285329719206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List1!$A$2:$A$5</c:f>
              <c:strCache>
                <c:ptCount val="4"/>
                <c:pt idx="0">
                  <c:v>PRIHODI OD POSLOVANJA</c:v>
                </c:pt>
                <c:pt idx="1">
                  <c:v>PRIHODI OD PRODAJE NEFINANCIJSKE IMOVINE</c:v>
                </c:pt>
                <c:pt idx="2">
                  <c:v>PRIMICI OD FINANCIJSKE IMOVINE I ZADUŽIVANJA</c:v>
                </c:pt>
                <c:pt idx="3">
                  <c:v>VLASTITI IZVORI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0.94420000000000004</c:v>
                </c:pt>
                <c:pt idx="1">
                  <c:v>3.1E-2</c:v>
                </c:pt>
                <c:pt idx="2">
                  <c:v>2.2599999999999999E-2</c:v>
                </c:pt>
                <c:pt idx="3">
                  <c:v>2.2000000000000001E-3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1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2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egendEntry>
        <c:idx val="3"/>
        <c:txPr>
          <a:bodyPr/>
          <a:lstStyle/>
          <a:p>
            <a:pPr>
              <a:defRPr sz="1000" b="1">
                <a:latin typeface="Calibri" pitchFamily="34" charset="0"/>
              </a:defRPr>
            </a:pPr>
            <a:endParaRPr lang="sr-Latn-RS"/>
          </a:p>
        </c:txPr>
      </c:legendEntry>
      <c:layout>
        <c:manualLayout>
          <c:xMode val="edge"/>
          <c:yMode val="edge"/>
          <c:x val="6.8267268549108584E-2"/>
          <c:y val="0.7427988968303959"/>
          <c:w val="0.78931556337794828"/>
          <c:h val="0.25679907597583751"/>
        </c:manualLayout>
      </c:layout>
      <c:overlay val="0"/>
      <c:txPr>
        <a:bodyPr/>
        <a:lstStyle/>
        <a:p>
          <a:pPr>
            <a:defRPr sz="1000">
              <a:latin typeface="Calibri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36670800285086E-2"/>
          <c:y val="8.3985377286121668E-2"/>
          <c:w val="0.87866651635326964"/>
          <c:h val="0.62312090984599589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Pt>
            <c:idx val="0"/>
            <c:bubble3D val="0"/>
            <c:explosion val="4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1.0345524216672749E-2"/>
                  <c:y val="1.2597806592918093E-2"/>
                </c:manualLayout>
              </c:layout>
              <c:tx>
                <c:rich>
                  <a:bodyPr/>
                  <a:lstStyle/>
                  <a:p>
                    <a:r>
                      <a:rPr lang="en-US" b="1" u="none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79,04%</a:t>
                    </a:r>
                    <a:endParaRPr lang="en-US" b="1" u="none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8866764370374792E-2"/>
                  <c:y val="2.519561318583649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3.0333370911682649E-3"/>
                  <c:y val="-4.619195750736689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effectLst/>
            </c:spPr>
            <c:txPr>
              <a:bodyPr/>
              <a:lstStyle/>
              <a:p>
                <a:pPr>
                  <a:defRPr sz="1000" b="1" u="none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RASHODI POSLOVANJA</c:v>
                </c:pt>
                <c:pt idx="1">
                  <c:v>RASHODI ZA NABAVU NEFINANCIJSKE IMOVINE</c:v>
                </c:pt>
                <c:pt idx="2">
                  <c:v>IZDACI ZA FINANCIJSKU IMOVINU I OTPLATU ZAJMOVA</c:v>
                </c:pt>
              </c:strCache>
            </c:strRef>
          </c:cat>
          <c:val>
            <c:numRef>
              <c:f>List1!$B$2:$B$4</c:f>
              <c:numCache>
                <c:formatCode>0.00%</c:formatCode>
                <c:ptCount val="3"/>
                <c:pt idx="0">
                  <c:v>0.7903</c:v>
                </c:pt>
                <c:pt idx="1">
                  <c:v>0.2092</c:v>
                </c:pt>
                <c:pt idx="2">
                  <c:v>5.0000000000000001E-4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  <c:txPr>
        <a:bodyPr/>
        <a:lstStyle/>
        <a:p>
          <a:pPr>
            <a:defRPr sz="1000" b="1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860382739892004"/>
          <c:y val="2.9649202649127716E-2"/>
          <c:w val="0.58436166117281618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upr. imovnom </c:v>
                </c:pt>
                <c:pt idx="1">
                  <c:v>9. Pravni i zajednički poslovi </c:v>
                </c:pt>
                <c:pt idx="2">
                  <c:v>8. Pom. dobro, more i promet </c:v>
                </c:pt>
                <c:pt idx="3">
                  <c:v>7. Poljop., ribarstvo, vodno gosp., ruralni i otočni razvoj </c:v>
                </c:pt>
                <c:pt idx="4">
                  <c:v>6. Gosp., turizma, infrastr. i EU fondovi </c:v>
                </c:pt>
                <c:pt idx="5">
                  <c:v>5. Prostorno uređenje, zaštita okol. i kom. poslovi </c:v>
                </c:pt>
                <c:pt idx="6">
                  <c:v>4. Zdravstvo, soc. skrb, udruge i mladi </c:v>
                </c:pt>
                <c:pt idx="7">
                  <c:v>3. Obrazovanje, kult. i šport</c:v>
                </c:pt>
                <c:pt idx="8">
                  <c:v>2. Financije i proračun </c:v>
                </c:pt>
                <c:pt idx="9">
                  <c:v>1. Ured župana 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8.3999999999999995E-3</c:v>
                </c:pt>
                <c:pt idx="1">
                  <c:v>5.7000000000000002E-3</c:v>
                </c:pt>
                <c:pt idx="2">
                  <c:v>6.8999999999999999E-3</c:v>
                </c:pt>
                <c:pt idx="3">
                  <c:v>3.7900000000000003E-2</c:v>
                </c:pt>
                <c:pt idx="4">
                  <c:v>8.1000000000000003E-2</c:v>
                </c:pt>
                <c:pt idx="5">
                  <c:v>1.4800000000000001E-2</c:v>
                </c:pt>
                <c:pt idx="6">
                  <c:v>0.67679999999999996</c:v>
                </c:pt>
                <c:pt idx="7">
                  <c:v>0.1449</c:v>
                </c:pt>
                <c:pt idx="8">
                  <c:v>2.0799999999999999E-2</c:v>
                </c:pt>
                <c:pt idx="9">
                  <c:v>2.8E-3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2924048"/>
        <c:axId val="212924608"/>
        <c:extLst/>
      </c:barChart>
      <c:catAx>
        <c:axId val="21292404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 b="1" baseline="0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212924608"/>
        <c:crosses val="autoZero"/>
        <c:auto val="1"/>
        <c:lblAlgn val="ctr"/>
        <c:lblOffset val="100"/>
        <c:noMultiLvlLbl val="0"/>
      </c:catAx>
      <c:valAx>
        <c:axId val="21292460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212924048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908261876626505"/>
          <c:y val="4.7976009934502614E-2"/>
          <c:w val="0.54091738123373501"/>
          <c:h val="0.904047980130994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baseline="0"/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unapr.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2.9399999999999999E-2</c:v>
                </c:pt>
                <c:pt idx="1">
                  <c:v>0.1201</c:v>
                </c:pt>
                <c:pt idx="2">
                  <c:v>1.83E-2</c:v>
                </c:pt>
                <c:pt idx="3">
                  <c:v>0.64419999999999999</c:v>
                </c:pt>
                <c:pt idx="4">
                  <c:v>9.5600000000000004E-2</c:v>
                </c:pt>
                <c:pt idx="5">
                  <c:v>9.4999999999999998E-3</c:v>
                </c:pt>
                <c:pt idx="6">
                  <c:v>4.3999999999999997E-2</c:v>
                </c:pt>
                <c:pt idx="7">
                  <c:v>8.9999999999999998E-4</c:v>
                </c:pt>
                <c:pt idx="8">
                  <c:v>3.8100000000000002E-2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2926848"/>
        <c:axId val="212927408"/>
      </c:barChart>
      <c:catAx>
        <c:axId val="2129268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 b="1">
                <a:latin typeface="Arial" pitchFamily="34" charset="0"/>
                <a:cs typeface="Arial" pitchFamily="34" charset="0"/>
              </a:defRPr>
            </a:pPr>
            <a:endParaRPr lang="sr-Latn-RS"/>
          </a:p>
        </c:txPr>
        <c:crossAx val="212927408"/>
        <c:crosses val="autoZero"/>
        <c:auto val="1"/>
        <c:lblAlgn val="ctr"/>
        <c:lblOffset val="100"/>
        <c:noMultiLvlLbl val="0"/>
      </c:catAx>
      <c:valAx>
        <c:axId val="21292740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212926848"/>
        <c:crosses val="autoZero"/>
        <c:crossBetween val="between"/>
      </c:valAx>
      <c:spPr>
        <a:solidFill>
          <a:schemeClr val="accent2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54B905-DF12-44A7-97FF-FEADA0BAC1C6}" type="doc">
      <dgm:prSet loTypeId="urn:microsoft.com/office/officeart/2005/8/layout/list1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1DB8DC99-D35A-4223-BD85-F68ED6C62FF2}">
      <dgm:prSet phldrT="[Tekst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hr-HR" b="1" dirty="0" smtClean="0">
              <a:solidFill>
                <a:srgbClr val="002060"/>
              </a:solidFill>
            </a:rPr>
            <a:t>Prihodi i primici </a:t>
          </a:r>
          <a:r>
            <a:rPr lang="hr-HR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 smtClean="0">
              <a:solidFill>
                <a:srgbClr val="002060"/>
              </a:solidFill>
            </a:rPr>
            <a:t> 1.015.679.435,86 kn</a:t>
          </a:r>
          <a:endParaRPr lang="hr-HR" b="1" dirty="0">
            <a:solidFill>
              <a:srgbClr val="002060"/>
            </a:solidFill>
          </a:endParaRPr>
        </a:p>
      </dgm:t>
    </dgm:pt>
    <dgm:pt modelId="{3F7356BB-86DE-4D3A-A420-E7E4E9C92C69}" type="parTrans" cxnId="{EE1C0876-9766-4879-968C-DD25EAC2E36F}">
      <dgm:prSet/>
      <dgm:spPr/>
      <dgm:t>
        <a:bodyPr/>
        <a:lstStyle/>
        <a:p>
          <a:endParaRPr lang="hr-HR"/>
        </a:p>
      </dgm:t>
    </dgm:pt>
    <dgm:pt modelId="{74A7E9DE-96A0-4811-8EBA-D02691DF4983}" type="sibTrans" cxnId="{EE1C0876-9766-4879-968C-DD25EAC2E36F}">
      <dgm:prSet/>
      <dgm:spPr/>
      <dgm:t>
        <a:bodyPr/>
        <a:lstStyle/>
        <a:p>
          <a:endParaRPr lang="hr-HR"/>
        </a:p>
      </dgm:t>
    </dgm:pt>
    <dgm:pt modelId="{6F61644F-3D98-4B0F-ADCC-D6478A21C2F0}">
      <dgm:prSet phldrT="[Teks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hr-HR" b="1" dirty="0" smtClean="0">
              <a:solidFill>
                <a:srgbClr val="002060"/>
              </a:solidFill>
            </a:rPr>
            <a:t>Višak prihoda iz prethodne godine </a:t>
          </a:r>
          <a:r>
            <a:rPr lang="hr-HR" b="1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b="1" dirty="0" smtClean="0">
              <a:solidFill>
                <a:srgbClr val="002060"/>
              </a:solidFill>
            </a:rPr>
            <a:t> 2.320.564,14 kn</a:t>
          </a:r>
          <a:endParaRPr lang="hr-HR" b="1" dirty="0">
            <a:solidFill>
              <a:srgbClr val="002060"/>
            </a:solidFill>
          </a:endParaRPr>
        </a:p>
      </dgm:t>
    </dgm:pt>
    <dgm:pt modelId="{521D4A9A-F822-499A-99A7-3DF6FB4AF6D9}" type="parTrans" cxnId="{1031D352-7D1E-4039-B468-9E45DC4DABB3}">
      <dgm:prSet/>
      <dgm:spPr/>
      <dgm:t>
        <a:bodyPr/>
        <a:lstStyle/>
        <a:p>
          <a:endParaRPr lang="hr-HR"/>
        </a:p>
      </dgm:t>
    </dgm:pt>
    <dgm:pt modelId="{FEED7CBD-8AA1-44AA-95FF-24F0F476B6CE}" type="sibTrans" cxnId="{1031D352-7D1E-4039-B468-9E45DC4DABB3}">
      <dgm:prSet/>
      <dgm:spPr/>
      <dgm:t>
        <a:bodyPr/>
        <a:lstStyle/>
        <a:p>
          <a:endParaRPr lang="hr-HR"/>
        </a:p>
      </dgm:t>
    </dgm:pt>
    <dgm:pt modelId="{E3160682-CCB9-4AF6-880E-2F87ECC66255}">
      <dgm:prSet phldrT="[Teks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hr-HR" b="1" dirty="0" smtClean="0"/>
            <a:t>Rashodi i izdaci </a:t>
          </a:r>
          <a:r>
            <a:rPr lang="hr-HR" b="1" dirty="0" smtClean="0">
              <a:latin typeface="Times New Roman"/>
              <a:cs typeface="Times New Roman"/>
            </a:rPr>
            <a:t>→ </a:t>
          </a:r>
          <a:r>
            <a:rPr lang="hr-HR" b="1" dirty="0" smtClean="0"/>
            <a:t>1.018.000.000,00 kn</a:t>
          </a:r>
          <a:endParaRPr lang="hr-HR" b="1" dirty="0"/>
        </a:p>
      </dgm:t>
    </dgm:pt>
    <dgm:pt modelId="{1090C4C3-3CC2-4D88-80CE-12BBD8EF511A}" type="parTrans" cxnId="{23BA60C3-43D9-4382-98CD-B761217A7C89}">
      <dgm:prSet/>
      <dgm:spPr/>
      <dgm:t>
        <a:bodyPr/>
        <a:lstStyle/>
        <a:p>
          <a:endParaRPr lang="hr-HR"/>
        </a:p>
      </dgm:t>
    </dgm:pt>
    <dgm:pt modelId="{9932B054-E083-4BB4-A81D-7F73A35B037A}" type="sibTrans" cxnId="{23BA60C3-43D9-4382-98CD-B761217A7C89}">
      <dgm:prSet/>
      <dgm:spPr/>
      <dgm:t>
        <a:bodyPr/>
        <a:lstStyle/>
        <a:p>
          <a:endParaRPr lang="hr-HR"/>
        </a:p>
      </dgm:t>
    </dgm:pt>
    <dgm:pt modelId="{AFE17CD3-89E7-438D-9FE0-89070C29B761}" type="pres">
      <dgm:prSet presAssocID="{D954B905-DF12-44A7-97FF-FEADA0BAC1C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414F0C5-DD5C-4066-95F0-4F7FA91A38E9}" type="pres">
      <dgm:prSet presAssocID="{1DB8DC99-D35A-4223-BD85-F68ED6C62FF2}" presName="parentLin" presStyleCnt="0"/>
      <dgm:spPr/>
      <dgm:t>
        <a:bodyPr/>
        <a:lstStyle/>
        <a:p>
          <a:endParaRPr lang="hr-HR"/>
        </a:p>
      </dgm:t>
    </dgm:pt>
    <dgm:pt modelId="{E8196252-B420-43E8-9828-3124379EC670}" type="pres">
      <dgm:prSet presAssocID="{1DB8DC99-D35A-4223-BD85-F68ED6C62FF2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4981C8DB-4C1C-4358-8500-B5F48EC7587F}" type="pres">
      <dgm:prSet presAssocID="{1DB8DC99-D35A-4223-BD85-F68ED6C62FF2}" presName="parentText" presStyleLbl="node1" presStyleIdx="0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E27C463-2134-4CE2-81B9-CBA843123559}" type="pres">
      <dgm:prSet presAssocID="{1DB8DC99-D35A-4223-BD85-F68ED6C62FF2}" presName="negativeSpace" presStyleCnt="0"/>
      <dgm:spPr/>
      <dgm:t>
        <a:bodyPr/>
        <a:lstStyle/>
        <a:p>
          <a:endParaRPr lang="hr-HR"/>
        </a:p>
      </dgm:t>
    </dgm:pt>
    <dgm:pt modelId="{2D8D9B7F-F6B7-4DC9-82B7-BA53D1BBE431}" type="pres">
      <dgm:prSet presAssocID="{1DB8DC99-D35A-4223-BD85-F68ED6C62FF2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1928073-0EDE-46F4-95EC-15E5C6208B1E}" type="pres">
      <dgm:prSet presAssocID="{74A7E9DE-96A0-4811-8EBA-D02691DF4983}" presName="spaceBetweenRectangles" presStyleCnt="0"/>
      <dgm:spPr/>
      <dgm:t>
        <a:bodyPr/>
        <a:lstStyle/>
        <a:p>
          <a:endParaRPr lang="hr-HR"/>
        </a:p>
      </dgm:t>
    </dgm:pt>
    <dgm:pt modelId="{AD8B9457-143E-4330-8237-DAC195152381}" type="pres">
      <dgm:prSet presAssocID="{6F61644F-3D98-4B0F-ADCC-D6478A21C2F0}" presName="parentLin" presStyleCnt="0"/>
      <dgm:spPr/>
      <dgm:t>
        <a:bodyPr/>
        <a:lstStyle/>
        <a:p>
          <a:endParaRPr lang="hr-HR"/>
        </a:p>
      </dgm:t>
    </dgm:pt>
    <dgm:pt modelId="{74F2F1D2-70EE-4570-9EB7-FDCA9A07234C}" type="pres">
      <dgm:prSet presAssocID="{6F61644F-3D98-4B0F-ADCC-D6478A21C2F0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0A3F990C-CC27-4C2E-8773-6EC1427BF3C7}" type="pres">
      <dgm:prSet presAssocID="{6F61644F-3D98-4B0F-ADCC-D6478A21C2F0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C6004EA-D810-466A-8339-9B7C842D2C73}" type="pres">
      <dgm:prSet presAssocID="{6F61644F-3D98-4B0F-ADCC-D6478A21C2F0}" presName="negativeSpace" presStyleCnt="0"/>
      <dgm:spPr/>
      <dgm:t>
        <a:bodyPr/>
        <a:lstStyle/>
        <a:p>
          <a:endParaRPr lang="hr-HR"/>
        </a:p>
      </dgm:t>
    </dgm:pt>
    <dgm:pt modelId="{507187C2-E31E-42BA-9E4A-F0C436947ED1}" type="pres">
      <dgm:prSet presAssocID="{6F61644F-3D98-4B0F-ADCC-D6478A21C2F0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64C7DC4-31BD-405E-88C4-06B674E88CBA}" type="pres">
      <dgm:prSet presAssocID="{FEED7CBD-8AA1-44AA-95FF-24F0F476B6CE}" presName="spaceBetweenRectangles" presStyleCnt="0"/>
      <dgm:spPr/>
      <dgm:t>
        <a:bodyPr/>
        <a:lstStyle/>
        <a:p>
          <a:endParaRPr lang="hr-HR"/>
        </a:p>
      </dgm:t>
    </dgm:pt>
    <dgm:pt modelId="{52E95BF8-B6B9-4E21-8294-434A245A2965}" type="pres">
      <dgm:prSet presAssocID="{E3160682-CCB9-4AF6-880E-2F87ECC66255}" presName="parentLin" presStyleCnt="0"/>
      <dgm:spPr/>
      <dgm:t>
        <a:bodyPr/>
        <a:lstStyle/>
        <a:p>
          <a:endParaRPr lang="hr-HR"/>
        </a:p>
      </dgm:t>
    </dgm:pt>
    <dgm:pt modelId="{67D96E31-69C4-44F9-AAA6-6D4114640D9F}" type="pres">
      <dgm:prSet presAssocID="{E3160682-CCB9-4AF6-880E-2F87ECC66255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45186DC0-E01C-49BC-979F-F37A4A4E2488}" type="pres">
      <dgm:prSet presAssocID="{E3160682-CCB9-4AF6-880E-2F87ECC6625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BD03EC6-1DA2-4128-BC41-7056DDF393FE}" type="pres">
      <dgm:prSet presAssocID="{E3160682-CCB9-4AF6-880E-2F87ECC66255}" presName="negativeSpace" presStyleCnt="0"/>
      <dgm:spPr/>
      <dgm:t>
        <a:bodyPr/>
        <a:lstStyle/>
        <a:p>
          <a:endParaRPr lang="hr-HR"/>
        </a:p>
      </dgm:t>
    </dgm:pt>
    <dgm:pt modelId="{D69C3A2C-23A7-4093-9185-2F5E434868C1}" type="pres">
      <dgm:prSet presAssocID="{E3160682-CCB9-4AF6-880E-2F87ECC6625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0CA0937-BF79-4A5D-86DB-9A8B2CED6723}" type="presOf" srcId="{E3160682-CCB9-4AF6-880E-2F87ECC66255}" destId="{67D96E31-69C4-44F9-AAA6-6D4114640D9F}" srcOrd="0" destOrd="0" presId="urn:microsoft.com/office/officeart/2005/8/layout/list1"/>
    <dgm:cxn modelId="{D5BD553A-C695-4BBE-9EEA-11C8E17A268D}" type="presOf" srcId="{6F61644F-3D98-4B0F-ADCC-D6478A21C2F0}" destId="{0A3F990C-CC27-4C2E-8773-6EC1427BF3C7}" srcOrd="1" destOrd="0" presId="urn:microsoft.com/office/officeart/2005/8/layout/list1"/>
    <dgm:cxn modelId="{52765DD8-C11C-461B-9A1B-9FFFD1D6372E}" type="presOf" srcId="{E3160682-CCB9-4AF6-880E-2F87ECC66255}" destId="{45186DC0-E01C-49BC-979F-F37A4A4E2488}" srcOrd="1" destOrd="0" presId="urn:microsoft.com/office/officeart/2005/8/layout/list1"/>
    <dgm:cxn modelId="{1031D352-7D1E-4039-B468-9E45DC4DABB3}" srcId="{D954B905-DF12-44A7-97FF-FEADA0BAC1C6}" destId="{6F61644F-3D98-4B0F-ADCC-D6478A21C2F0}" srcOrd="1" destOrd="0" parTransId="{521D4A9A-F822-499A-99A7-3DF6FB4AF6D9}" sibTransId="{FEED7CBD-8AA1-44AA-95FF-24F0F476B6CE}"/>
    <dgm:cxn modelId="{EE1C0876-9766-4879-968C-DD25EAC2E36F}" srcId="{D954B905-DF12-44A7-97FF-FEADA0BAC1C6}" destId="{1DB8DC99-D35A-4223-BD85-F68ED6C62FF2}" srcOrd="0" destOrd="0" parTransId="{3F7356BB-86DE-4D3A-A420-E7E4E9C92C69}" sibTransId="{74A7E9DE-96A0-4811-8EBA-D02691DF4983}"/>
    <dgm:cxn modelId="{F7CF89F9-DD34-4A25-88E6-B271F64F3DD6}" type="presOf" srcId="{D954B905-DF12-44A7-97FF-FEADA0BAC1C6}" destId="{AFE17CD3-89E7-438D-9FE0-89070C29B761}" srcOrd="0" destOrd="0" presId="urn:microsoft.com/office/officeart/2005/8/layout/list1"/>
    <dgm:cxn modelId="{6E1176B1-7FB5-4BB8-9932-6A18C533DAE0}" type="presOf" srcId="{1DB8DC99-D35A-4223-BD85-F68ED6C62FF2}" destId="{E8196252-B420-43E8-9828-3124379EC670}" srcOrd="0" destOrd="0" presId="urn:microsoft.com/office/officeart/2005/8/layout/list1"/>
    <dgm:cxn modelId="{FBF3FA19-20E5-4227-BB21-92FC884D245D}" type="presOf" srcId="{1DB8DC99-D35A-4223-BD85-F68ED6C62FF2}" destId="{4981C8DB-4C1C-4358-8500-B5F48EC7587F}" srcOrd="1" destOrd="0" presId="urn:microsoft.com/office/officeart/2005/8/layout/list1"/>
    <dgm:cxn modelId="{23BA60C3-43D9-4382-98CD-B761217A7C89}" srcId="{D954B905-DF12-44A7-97FF-FEADA0BAC1C6}" destId="{E3160682-CCB9-4AF6-880E-2F87ECC66255}" srcOrd="2" destOrd="0" parTransId="{1090C4C3-3CC2-4D88-80CE-12BBD8EF511A}" sibTransId="{9932B054-E083-4BB4-A81D-7F73A35B037A}"/>
    <dgm:cxn modelId="{ADD26B19-4665-4C7F-BE83-5CAE806232BC}" type="presOf" srcId="{6F61644F-3D98-4B0F-ADCC-D6478A21C2F0}" destId="{74F2F1D2-70EE-4570-9EB7-FDCA9A07234C}" srcOrd="0" destOrd="0" presId="urn:microsoft.com/office/officeart/2005/8/layout/list1"/>
    <dgm:cxn modelId="{6F80C0E0-FB8B-42D9-868A-B287D74A65EE}" type="presParOf" srcId="{AFE17CD3-89E7-438D-9FE0-89070C29B761}" destId="{A414F0C5-DD5C-4066-95F0-4F7FA91A38E9}" srcOrd="0" destOrd="0" presId="urn:microsoft.com/office/officeart/2005/8/layout/list1"/>
    <dgm:cxn modelId="{03073899-AB96-4D57-9CE9-B4F2FBCA9E06}" type="presParOf" srcId="{A414F0C5-DD5C-4066-95F0-4F7FA91A38E9}" destId="{E8196252-B420-43E8-9828-3124379EC670}" srcOrd="0" destOrd="0" presId="urn:microsoft.com/office/officeart/2005/8/layout/list1"/>
    <dgm:cxn modelId="{5D0C0EB9-D574-4C48-B701-F470C2069151}" type="presParOf" srcId="{A414F0C5-DD5C-4066-95F0-4F7FA91A38E9}" destId="{4981C8DB-4C1C-4358-8500-B5F48EC7587F}" srcOrd="1" destOrd="0" presId="urn:microsoft.com/office/officeart/2005/8/layout/list1"/>
    <dgm:cxn modelId="{AFB4FD8D-1F7B-422F-9951-781AB30BCE32}" type="presParOf" srcId="{AFE17CD3-89E7-438D-9FE0-89070C29B761}" destId="{3E27C463-2134-4CE2-81B9-CBA843123559}" srcOrd="1" destOrd="0" presId="urn:microsoft.com/office/officeart/2005/8/layout/list1"/>
    <dgm:cxn modelId="{DED122E1-FB1C-42F1-A0E4-2A74721DD953}" type="presParOf" srcId="{AFE17CD3-89E7-438D-9FE0-89070C29B761}" destId="{2D8D9B7F-F6B7-4DC9-82B7-BA53D1BBE431}" srcOrd="2" destOrd="0" presId="urn:microsoft.com/office/officeart/2005/8/layout/list1"/>
    <dgm:cxn modelId="{B5827158-6C83-464D-8011-9BB712339E70}" type="presParOf" srcId="{AFE17CD3-89E7-438D-9FE0-89070C29B761}" destId="{E1928073-0EDE-46F4-95EC-15E5C6208B1E}" srcOrd="3" destOrd="0" presId="urn:microsoft.com/office/officeart/2005/8/layout/list1"/>
    <dgm:cxn modelId="{D1EB5EC8-A1A8-48A3-BDE0-21BC67C5B3EA}" type="presParOf" srcId="{AFE17CD3-89E7-438D-9FE0-89070C29B761}" destId="{AD8B9457-143E-4330-8237-DAC195152381}" srcOrd="4" destOrd="0" presId="urn:microsoft.com/office/officeart/2005/8/layout/list1"/>
    <dgm:cxn modelId="{5D8DA2A8-44A7-4744-8623-1DBFB294BAF8}" type="presParOf" srcId="{AD8B9457-143E-4330-8237-DAC195152381}" destId="{74F2F1D2-70EE-4570-9EB7-FDCA9A07234C}" srcOrd="0" destOrd="0" presId="urn:microsoft.com/office/officeart/2005/8/layout/list1"/>
    <dgm:cxn modelId="{F3DAEE71-AC54-4555-B128-A80F5B783E3C}" type="presParOf" srcId="{AD8B9457-143E-4330-8237-DAC195152381}" destId="{0A3F990C-CC27-4C2E-8773-6EC1427BF3C7}" srcOrd="1" destOrd="0" presId="urn:microsoft.com/office/officeart/2005/8/layout/list1"/>
    <dgm:cxn modelId="{803BAAA1-871A-4442-A649-EDDDA267A5BE}" type="presParOf" srcId="{AFE17CD3-89E7-438D-9FE0-89070C29B761}" destId="{2C6004EA-D810-466A-8339-9B7C842D2C73}" srcOrd="5" destOrd="0" presId="urn:microsoft.com/office/officeart/2005/8/layout/list1"/>
    <dgm:cxn modelId="{A552973B-B23D-411C-B67C-A59889858D8F}" type="presParOf" srcId="{AFE17CD3-89E7-438D-9FE0-89070C29B761}" destId="{507187C2-E31E-42BA-9E4A-F0C436947ED1}" srcOrd="6" destOrd="0" presId="urn:microsoft.com/office/officeart/2005/8/layout/list1"/>
    <dgm:cxn modelId="{491153A6-BB48-460F-9031-B9DBF0E49C76}" type="presParOf" srcId="{AFE17CD3-89E7-438D-9FE0-89070C29B761}" destId="{664C7DC4-31BD-405E-88C4-06B674E88CBA}" srcOrd="7" destOrd="0" presId="urn:microsoft.com/office/officeart/2005/8/layout/list1"/>
    <dgm:cxn modelId="{DEEB42CF-04F5-4FEE-BDE4-E70BA35758D7}" type="presParOf" srcId="{AFE17CD3-89E7-438D-9FE0-89070C29B761}" destId="{52E95BF8-B6B9-4E21-8294-434A245A2965}" srcOrd="8" destOrd="0" presId="urn:microsoft.com/office/officeart/2005/8/layout/list1"/>
    <dgm:cxn modelId="{C5DBC52F-CE35-4624-922F-18961480ABAC}" type="presParOf" srcId="{52E95BF8-B6B9-4E21-8294-434A245A2965}" destId="{67D96E31-69C4-44F9-AAA6-6D4114640D9F}" srcOrd="0" destOrd="0" presId="urn:microsoft.com/office/officeart/2005/8/layout/list1"/>
    <dgm:cxn modelId="{556D206A-1BBB-4901-927B-59E9FBC86877}" type="presParOf" srcId="{52E95BF8-B6B9-4E21-8294-434A245A2965}" destId="{45186DC0-E01C-49BC-979F-F37A4A4E2488}" srcOrd="1" destOrd="0" presId="urn:microsoft.com/office/officeart/2005/8/layout/list1"/>
    <dgm:cxn modelId="{5F11B3C9-2C3E-4660-A28C-074C5E4B7A49}" type="presParOf" srcId="{AFE17CD3-89E7-438D-9FE0-89070C29B761}" destId="{BBD03EC6-1DA2-4128-BC41-7056DDF393FE}" srcOrd="9" destOrd="0" presId="urn:microsoft.com/office/officeart/2005/8/layout/list1"/>
    <dgm:cxn modelId="{16AD6BB0-E23C-4CAB-9E71-E195C24A6585}" type="presParOf" srcId="{AFE17CD3-89E7-438D-9FE0-89070C29B761}" destId="{D69C3A2C-23A7-4093-9185-2F5E434868C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8FD947-5909-462C-8C59-3C5E57F6932F}" type="doc">
      <dgm:prSet loTypeId="urn:microsoft.com/office/officeart/2005/8/layout/process4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04444011-23E9-425C-9481-AF1AC77B8543}">
      <dgm:prSet phldrT="[Tekst]"/>
      <dgm:spPr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2019.</a:t>
          </a:r>
          <a:endParaRPr lang="hr-HR" b="1" u="sng" dirty="0">
            <a:solidFill>
              <a:schemeClr val="accent3">
                <a:lumMod val="20000"/>
                <a:lumOff val="80000"/>
              </a:schemeClr>
            </a:solidFill>
          </a:endParaRPr>
        </a:p>
      </dgm:t>
    </dgm:pt>
    <dgm:pt modelId="{43C7E561-2C0A-496C-AFBC-980A1EA6CCE2}" type="parTrans" cxnId="{AF5F714B-2D9E-4FEE-9053-EE2EDAD4AF69}">
      <dgm:prSet/>
      <dgm:spPr/>
      <dgm:t>
        <a:bodyPr/>
        <a:lstStyle/>
        <a:p>
          <a:endParaRPr lang="hr-HR"/>
        </a:p>
      </dgm:t>
    </dgm:pt>
    <dgm:pt modelId="{C156E61A-CA9E-4C5A-8F5B-F00DCF6D0676}" type="sibTrans" cxnId="{AF5F714B-2D9E-4FEE-9053-EE2EDAD4AF69}">
      <dgm:prSet/>
      <dgm:spPr/>
      <dgm:t>
        <a:bodyPr/>
        <a:lstStyle/>
        <a:p>
          <a:endParaRPr lang="hr-HR"/>
        </a:p>
      </dgm:t>
    </dgm:pt>
    <dgm:pt modelId="{FCA35078-B7D1-41AE-8308-56294D2C6293}">
      <dgm:prSet phldrT="[Tekst]" custT="1"/>
      <dgm:spPr/>
      <dgm:t>
        <a:bodyPr/>
        <a:lstStyle/>
        <a:p>
          <a:r>
            <a:rPr lang="hr-HR" sz="2000" b="1" dirty="0" smtClean="0">
              <a:solidFill>
                <a:srgbClr val="002060"/>
              </a:solidFill>
            </a:rPr>
            <a:t>1.018.000.000,00 kn</a:t>
          </a:r>
          <a:endParaRPr lang="hr-HR" sz="2000" b="1" dirty="0">
            <a:solidFill>
              <a:srgbClr val="002060"/>
            </a:solidFill>
          </a:endParaRPr>
        </a:p>
      </dgm:t>
    </dgm:pt>
    <dgm:pt modelId="{87D0483F-3489-4B83-BF3E-94C9F289EC2C}" type="parTrans" cxnId="{13BA729D-D50D-44B8-A54C-09827263955A}">
      <dgm:prSet/>
      <dgm:spPr/>
      <dgm:t>
        <a:bodyPr/>
        <a:lstStyle/>
        <a:p>
          <a:endParaRPr lang="hr-HR"/>
        </a:p>
      </dgm:t>
    </dgm:pt>
    <dgm:pt modelId="{A1B29A46-2495-440E-9F60-105316ADDDC5}" type="sibTrans" cxnId="{13BA729D-D50D-44B8-A54C-09827263955A}">
      <dgm:prSet/>
      <dgm:spPr/>
      <dgm:t>
        <a:bodyPr/>
        <a:lstStyle/>
        <a:p>
          <a:endParaRPr lang="hr-HR"/>
        </a:p>
      </dgm:t>
    </dgm:pt>
    <dgm:pt modelId="{1F1D8239-A27E-488F-993A-FCF6DE43758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2020.</a:t>
          </a:r>
          <a:endParaRPr lang="hr-HR" b="1" u="sng" dirty="0"/>
        </a:p>
      </dgm:t>
    </dgm:pt>
    <dgm:pt modelId="{519B5AD3-06D5-4221-BE6E-EE6C9D5C5799}" type="parTrans" cxnId="{3CFBD96B-A4F7-42F3-981E-F618A88EA04C}">
      <dgm:prSet/>
      <dgm:spPr/>
      <dgm:t>
        <a:bodyPr/>
        <a:lstStyle/>
        <a:p>
          <a:endParaRPr lang="hr-HR"/>
        </a:p>
      </dgm:t>
    </dgm:pt>
    <dgm:pt modelId="{FCBE4CF1-6F1D-48BB-B7FD-447132D04A58}" type="sibTrans" cxnId="{3CFBD96B-A4F7-42F3-981E-F618A88EA04C}">
      <dgm:prSet/>
      <dgm:spPr/>
      <dgm:t>
        <a:bodyPr/>
        <a:lstStyle/>
        <a:p>
          <a:endParaRPr lang="hr-HR"/>
        </a:p>
      </dgm:t>
    </dgm:pt>
    <dgm:pt modelId="{7FA38D7F-EFDE-4EBD-87DF-254D531562FF}">
      <dgm:prSet phldrT="[Tekst]" custT="1"/>
      <dgm:spPr/>
      <dgm:t>
        <a:bodyPr/>
        <a:lstStyle/>
        <a:p>
          <a:r>
            <a:rPr lang="hr-HR" sz="2000" b="1" dirty="0" smtClean="0">
              <a:solidFill>
                <a:schemeClr val="tx2">
                  <a:lumMod val="75000"/>
                </a:schemeClr>
              </a:solidFill>
            </a:rPr>
            <a:t>963.550.000,00 kn</a:t>
          </a:r>
          <a:endParaRPr lang="hr-HR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02C1E814-CA9B-41A9-BEF7-479F3D2DD106}" type="parTrans" cxnId="{6014E405-A84D-4CC7-B4B4-E341061485A5}">
      <dgm:prSet/>
      <dgm:spPr/>
      <dgm:t>
        <a:bodyPr/>
        <a:lstStyle/>
        <a:p>
          <a:endParaRPr lang="hr-HR"/>
        </a:p>
      </dgm:t>
    </dgm:pt>
    <dgm:pt modelId="{264342A8-9F2C-4991-A893-F45ACCD13CB4}" type="sibTrans" cxnId="{6014E405-A84D-4CC7-B4B4-E341061485A5}">
      <dgm:prSet/>
      <dgm:spPr/>
      <dgm:t>
        <a:bodyPr/>
        <a:lstStyle/>
        <a:p>
          <a:endParaRPr lang="hr-HR"/>
        </a:p>
      </dgm:t>
    </dgm:pt>
    <dgm:pt modelId="{232A567F-04B6-4416-A29E-E0DAAE320021}">
      <dgm:prSet phldrT="[Tekst]"/>
      <dgm:spPr/>
      <dgm:t>
        <a:bodyPr/>
        <a:lstStyle/>
        <a:p>
          <a:r>
            <a:rPr lang="hr-HR" b="1" u="sng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b="1" u="sng" dirty="0" smtClean="0"/>
            <a:t> za 2021.</a:t>
          </a:r>
          <a:endParaRPr lang="hr-HR" b="1" u="sng" dirty="0"/>
        </a:p>
      </dgm:t>
    </dgm:pt>
    <dgm:pt modelId="{65E2B353-DB21-496E-9BD2-F4D2F5587C72}" type="parTrans" cxnId="{5878681A-6A88-4C7B-8EA1-119C4AA3F1FB}">
      <dgm:prSet/>
      <dgm:spPr/>
      <dgm:t>
        <a:bodyPr/>
        <a:lstStyle/>
        <a:p>
          <a:endParaRPr lang="hr-HR"/>
        </a:p>
      </dgm:t>
    </dgm:pt>
    <dgm:pt modelId="{307AB8D8-F22C-4931-B93A-B4B89218F506}" type="sibTrans" cxnId="{5878681A-6A88-4C7B-8EA1-119C4AA3F1FB}">
      <dgm:prSet/>
      <dgm:spPr/>
      <dgm:t>
        <a:bodyPr/>
        <a:lstStyle/>
        <a:p>
          <a:endParaRPr lang="hr-HR"/>
        </a:p>
      </dgm:t>
    </dgm:pt>
    <dgm:pt modelId="{541DBCBF-049F-4193-A469-E64A25B998AD}">
      <dgm:prSet phldrT="[Tekst]" custT="1"/>
      <dgm:spPr/>
      <dgm:t>
        <a:bodyPr/>
        <a:lstStyle/>
        <a:p>
          <a:r>
            <a:rPr lang="hr-HR" sz="2000" b="1" dirty="0" smtClean="0">
              <a:solidFill>
                <a:schemeClr val="tx2">
                  <a:lumMod val="75000"/>
                </a:schemeClr>
              </a:solidFill>
            </a:rPr>
            <a:t>955.830.000,00 kn</a:t>
          </a:r>
          <a:endParaRPr lang="hr-HR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D04FA436-E92D-4566-AA2A-3DB0D87F4746}" type="parTrans" cxnId="{CF31F745-CCC8-4B64-9742-8D3C54BAD52E}">
      <dgm:prSet/>
      <dgm:spPr/>
      <dgm:t>
        <a:bodyPr/>
        <a:lstStyle/>
        <a:p>
          <a:endParaRPr lang="hr-HR"/>
        </a:p>
      </dgm:t>
    </dgm:pt>
    <dgm:pt modelId="{4A4E0A07-1DDA-4178-A2A1-4C1D344E3AB2}" type="sibTrans" cxnId="{CF31F745-CCC8-4B64-9742-8D3C54BAD52E}">
      <dgm:prSet/>
      <dgm:spPr/>
      <dgm:t>
        <a:bodyPr/>
        <a:lstStyle/>
        <a:p>
          <a:endParaRPr lang="hr-HR"/>
        </a:p>
      </dgm:t>
    </dgm:pt>
    <dgm:pt modelId="{A25C7A86-7993-4127-B1E4-E07518E588BA}" type="pres">
      <dgm:prSet presAssocID="{9B8FD947-5909-462C-8C59-3C5E57F6932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DD7A56F5-5E0C-414D-AF2C-FB86E60EA96C}" type="pres">
      <dgm:prSet presAssocID="{232A567F-04B6-4416-A29E-E0DAAE320021}" presName="boxAndChildren" presStyleCnt="0"/>
      <dgm:spPr/>
      <dgm:t>
        <a:bodyPr/>
        <a:lstStyle/>
        <a:p>
          <a:endParaRPr lang="hr-HR"/>
        </a:p>
      </dgm:t>
    </dgm:pt>
    <dgm:pt modelId="{CE43CAE6-7D7C-4C21-9C6E-640373FEAF18}" type="pres">
      <dgm:prSet presAssocID="{232A567F-04B6-4416-A29E-E0DAAE320021}" presName="parentTextBox" presStyleLbl="node1" presStyleIdx="0" presStyleCnt="3"/>
      <dgm:spPr/>
      <dgm:t>
        <a:bodyPr/>
        <a:lstStyle/>
        <a:p>
          <a:endParaRPr lang="hr-HR"/>
        </a:p>
      </dgm:t>
    </dgm:pt>
    <dgm:pt modelId="{C9602C84-F0EE-4D07-BF0F-946FCBF767F4}" type="pres">
      <dgm:prSet presAssocID="{232A567F-04B6-4416-A29E-E0DAAE320021}" presName="entireBox" presStyleLbl="node1" presStyleIdx="0" presStyleCnt="3"/>
      <dgm:spPr/>
      <dgm:t>
        <a:bodyPr/>
        <a:lstStyle/>
        <a:p>
          <a:endParaRPr lang="hr-HR"/>
        </a:p>
      </dgm:t>
    </dgm:pt>
    <dgm:pt modelId="{12985AEB-3E80-4371-9B76-F8EE8D13C1FA}" type="pres">
      <dgm:prSet presAssocID="{232A567F-04B6-4416-A29E-E0DAAE320021}" presName="descendantBox" presStyleCnt="0"/>
      <dgm:spPr/>
      <dgm:t>
        <a:bodyPr/>
        <a:lstStyle/>
        <a:p>
          <a:endParaRPr lang="hr-HR"/>
        </a:p>
      </dgm:t>
    </dgm:pt>
    <dgm:pt modelId="{C0592647-F43B-4F97-9459-C51FD38FECFF}" type="pres">
      <dgm:prSet presAssocID="{541DBCBF-049F-4193-A469-E64A25B998AD}" presName="childTextBox" presStyleLbl="fgAccFollow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D4A5524E-B82A-4E64-9EB0-48CEFE8DB947}" type="pres">
      <dgm:prSet presAssocID="{FCBE4CF1-6F1D-48BB-B7FD-447132D04A58}" presName="sp" presStyleCnt="0"/>
      <dgm:spPr/>
      <dgm:t>
        <a:bodyPr/>
        <a:lstStyle/>
        <a:p>
          <a:endParaRPr lang="hr-HR"/>
        </a:p>
      </dgm:t>
    </dgm:pt>
    <dgm:pt modelId="{70ECF647-3911-4C42-97FC-C2A6913EA2C3}" type="pres">
      <dgm:prSet presAssocID="{1F1D8239-A27E-488F-993A-FCF6DE437581}" presName="arrowAndChildren" presStyleCnt="0"/>
      <dgm:spPr/>
      <dgm:t>
        <a:bodyPr/>
        <a:lstStyle/>
        <a:p>
          <a:endParaRPr lang="hr-HR"/>
        </a:p>
      </dgm:t>
    </dgm:pt>
    <dgm:pt modelId="{BF221DC8-5BA4-4B09-AE6D-ED9E33205BDE}" type="pres">
      <dgm:prSet presAssocID="{1F1D8239-A27E-488F-993A-FCF6DE437581}" presName="parentTextArrow" presStyleLbl="node1" presStyleIdx="0" presStyleCnt="3"/>
      <dgm:spPr/>
      <dgm:t>
        <a:bodyPr/>
        <a:lstStyle/>
        <a:p>
          <a:endParaRPr lang="hr-HR"/>
        </a:p>
      </dgm:t>
    </dgm:pt>
    <dgm:pt modelId="{3F90D2B3-D5D2-48AF-9013-DDA23FA4EEA3}" type="pres">
      <dgm:prSet presAssocID="{1F1D8239-A27E-488F-993A-FCF6DE437581}" presName="arrow" presStyleLbl="node1" presStyleIdx="1" presStyleCnt="3"/>
      <dgm:spPr/>
      <dgm:t>
        <a:bodyPr/>
        <a:lstStyle/>
        <a:p>
          <a:endParaRPr lang="hr-HR"/>
        </a:p>
      </dgm:t>
    </dgm:pt>
    <dgm:pt modelId="{16C05910-2AC7-4266-910D-498A3C796382}" type="pres">
      <dgm:prSet presAssocID="{1F1D8239-A27E-488F-993A-FCF6DE437581}" presName="descendantArrow" presStyleCnt="0"/>
      <dgm:spPr/>
      <dgm:t>
        <a:bodyPr/>
        <a:lstStyle/>
        <a:p>
          <a:endParaRPr lang="hr-HR"/>
        </a:p>
      </dgm:t>
    </dgm:pt>
    <dgm:pt modelId="{FD6BBD5F-4D00-4D8D-A134-A43221E3DEA5}" type="pres">
      <dgm:prSet presAssocID="{7FA38D7F-EFDE-4EBD-87DF-254D531562FF}" presName="childTextArrow" presStyleLbl="fgAccFollowNode1" presStyleIdx="1" presStyleCnt="3" custScaleX="2000000" custLinFactNeighborX="4920" custLinFactNeighborY="-339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7A3ADB0B-B2DF-4C9B-A67C-26FA22CA4A39}" type="pres">
      <dgm:prSet presAssocID="{C156E61A-CA9E-4C5A-8F5B-F00DCF6D0676}" presName="sp" presStyleCnt="0"/>
      <dgm:spPr/>
      <dgm:t>
        <a:bodyPr/>
        <a:lstStyle/>
        <a:p>
          <a:endParaRPr lang="hr-HR"/>
        </a:p>
      </dgm:t>
    </dgm:pt>
    <dgm:pt modelId="{963FF646-2C7A-4AA7-BACC-B0EE8BFAB0B4}" type="pres">
      <dgm:prSet presAssocID="{04444011-23E9-425C-9481-AF1AC77B8543}" presName="arrowAndChildren" presStyleCnt="0"/>
      <dgm:spPr/>
      <dgm:t>
        <a:bodyPr/>
        <a:lstStyle/>
        <a:p>
          <a:endParaRPr lang="hr-HR"/>
        </a:p>
      </dgm:t>
    </dgm:pt>
    <dgm:pt modelId="{B267DC42-6CA6-4D04-A3FB-C867C8B5913B}" type="pres">
      <dgm:prSet presAssocID="{04444011-23E9-425C-9481-AF1AC77B8543}" presName="parentTextArrow" presStyleLbl="node1" presStyleIdx="1" presStyleCnt="3"/>
      <dgm:spPr/>
      <dgm:t>
        <a:bodyPr/>
        <a:lstStyle/>
        <a:p>
          <a:endParaRPr lang="hr-HR"/>
        </a:p>
      </dgm:t>
    </dgm:pt>
    <dgm:pt modelId="{78B5DC7C-F5D5-47BC-85DF-8C8A624444AF}" type="pres">
      <dgm:prSet presAssocID="{04444011-23E9-425C-9481-AF1AC77B8543}" presName="arrow" presStyleLbl="node1" presStyleIdx="2" presStyleCnt="3" custLinFactNeighborY="-4567"/>
      <dgm:spPr/>
      <dgm:t>
        <a:bodyPr/>
        <a:lstStyle/>
        <a:p>
          <a:endParaRPr lang="hr-HR"/>
        </a:p>
      </dgm:t>
    </dgm:pt>
    <dgm:pt modelId="{78E80564-152F-404D-B7B5-38FB07E022D8}" type="pres">
      <dgm:prSet presAssocID="{04444011-23E9-425C-9481-AF1AC77B8543}" presName="descendantArrow" presStyleCnt="0"/>
      <dgm:spPr/>
      <dgm:t>
        <a:bodyPr/>
        <a:lstStyle/>
        <a:p>
          <a:endParaRPr lang="hr-HR"/>
        </a:p>
      </dgm:t>
    </dgm:pt>
    <dgm:pt modelId="{98FF8CC7-AE5E-42D1-9C81-CD1D23024AF6}" type="pres">
      <dgm:prSet presAssocID="{FCA35078-B7D1-41AE-8308-56294D2C6293}" presName="childTextArrow" presStyleLbl="fgAccFollow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F4C662EE-ED89-432F-8E87-E212823B7063}" type="presOf" srcId="{232A567F-04B6-4416-A29E-E0DAAE320021}" destId="{C9602C84-F0EE-4D07-BF0F-946FCBF767F4}" srcOrd="1" destOrd="0" presId="urn:microsoft.com/office/officeart/2005/8/layout/process4"/>
    <dgm:cxn modelId="{13BA729D-D50D-44B8-A54C-09827263955A}" srcId="{04444011-23E9-425C-9481-AF1AC77B8543}" destId="{FCA35078-B7D1-41AE-8308-56294D2C6293}" srcOrd="0" destOrd="0" parTransId="{87D0483F-3489-4B83-BF3E-94C9F289EC2C}" sibTransId="{A1B29A46-2495-440E-9F60-105316ADDDC5}"/>
    <dgm:cxn modelId="{CF31F745-CCC8-4B64-9742-8D3C54BAD52E}" srcId="{232A567F-04B6-4416-A29E-E0DAAE320021}" destId="{541DBCBF-049F-4193-A469-E64A25B998AD}" srcOrd="0" destOrd="0" parTransId="{D04FA436-E92D-4566-AA2A-3DB0D87F4746}" sibTransId="{4A4E0A07-1DDA-4178-A2A1-4C1D344E3AB2}"/>
    <dgm:cxn modelId="{E45BEA82-215D-4486-9D45-EE36A659364E}" type="presOf" srcId="{FCA35078-B7D1-41AE-8308-56294D2C6293}" destId="{98FF8CC7-AE5E-42D1-9C81-CD1D23024AF6}" srcOrd="0" destOrd="0" presId="urn:microsoft.com/office/officeart/2005/8/layout/process4"/>
    <dgm:cxn modelId="{BDE95F5A-3F7E-436D-81C4-550FA41E82D2}" type="presOf" srcId="{1F1D8239-A27E-488F-993A-FCF6DE437581}" destId="{3F90D2B3-D5D2-48AF-9013-DDA23FA4EEA3}" srcOrd="1" destOrd="0" presId="urn:microsoft.com/office/officeart/2005/8/layout/process4"/>
    <dgm:cxn modelId="{2187DB2A-8DE8-4263-B90B-20D0105C6B29}" type="presOf" srcId="{1F1D8239-A27E-488F-993A-FCF6DE437581}" destId="{BF221DC8-5BA4-4B09-AE6D-ED9E33205BDE}" srcOrd="0" destOrd="0" presId="urn:microsoft.com/office/officeart/2005/8/layout/process4"/>
    <dgm:cxn modelId="{269F9F86-5DEC-496F-9657-620755E29A21}" type="presOf" srcId="{541DBCBF-049F-4193-A469-E64A25B998AD}" destId="{C0592647-F43B-4F97-9459-C51FD38FECFF}" srcOrd="0" destOrd="0" presId="urn:microsoft.com/office/officeart/2005/8/layout/process4"/>
    <dgm:cxn modelId="{6014E405-A84D-4CC7-B4B4-E341061485A5}" srcId="{1F1D8239-A27E-488F-993A-FCF6DE437581}" destId="{7FA38D7F-EFDE-4EBD-87DF-254D531562FF}" srcOrd="0" destOrd="0" parTransId="{02C1E814-CA9B-41A9-BEF7-479F3D2DD106}" sibTransId="{264342A8-9F2C-4991-A893-F45ACCD13CB4}"/>
    <dgm:cxn modelId="{E220DBF9-D737-47AC-8989-273BDD67E4CC}" type="presOf" srcId="{9B8FD947-5909-462C-8C59-3C5E57F6932F}" destId="{A25C7A86-7993-4127-B1E4-E07518E588BA}" srcOrd="0" destOrd="0" presId="urn:microsoft.com/office/officeart/2005/8/layout/process4"/>
    <dgm:cxn modelId="{5878681A-6A88-4C7B-8EA1-119C4AA3F1FB}" srcId="{9B8FD947-5909-462C-8C59-3C5E57F6932F}" destId="{232A567F-04B6-4416-A29E-E0DAAE320021}" srcOrd="2" destOrd="0" parTransId="{65E2B353-DB21-496E-9BD2-F4D2F5587C72}" sibTransId="{307AB8D8-F22C-4931-B93A-B4B89218F506}"/>
    <dgm:cxn modelId="{3CFBD96B-A4F7-42F3-981E-F618A88EA04C}" srcId="{9B8FD947-5909-462C-8C59-3C5E57F6932F}" destId="{1F1D8239-A27E-488F-993A-FCF6DE437581}" srcOrd="1" destOrd="0" parTransId="{519B5AD3-06D5-4221-BE6E-EE6C9D5C5799}" sibTransId="{FCBE4CF1-6F1D-48BB-B7FD-447132D04A58}"/>
    <dgm:cxn modelId="{40784065-477A-4787-80EB-E1B20CB20E58}" type="presOf" srcId="{232A567F-04B6-4416-A29E-E0DAAE320021}" destId="{CE43CAE6-7D7C-4C21-9C6E-640373FEAF18}" srcOrd="0" destOrd="0" presId="urn:microsoft.com/office/officeart/2005/8/layout/process4"/>
    <dgm:cxn modelId="{0A4989DB-E693-4833-AB62-0CB1C43318C4}" type="presOf" srcId="{04444011-23E9-425C-9481-AF1AC77B8543}" destId="{78B5DC7C-F5D5-47BC-85DF-8C8A624444AF}" srcOrd="1" destOrd="0" presId="urn:microsoft.com/office/officeart/2005/8/layout/process4"/>
    <dgm:cxn modelId="{757CEBFE-5CB1-4DA3-9969-33D10D83A494}" type="presOf" srcId="{04444011-23E9-425C-9481-AF1AC77B8543}" destId="{B267DC42-6CA6-4D04-A3FB-C867C8B5913B}" srcOrd="0" destOrd="0" presId="urn:microsoft.com/office/officeart/2005/8/layout/process4"/>
    <dgm:cxn modelId="{AF5F714B-2D9E-4FEE-9053-EE2EDAD4AF69}" srcId="{9B8FD947-5909-462C-8C59-3C5E57F6932F}" destId="{04444011-23E9-425C-9481-AF1AC77B8543}" srcOrd="0" destOrd="0" parTransId="{43C7E561-2C0A-496C-AFBC-980A1EA6CCE2}" sibTransId="{C156E61A-CA9E-4C5A-8F5B-F00DCF6D0676}"/>
    <dgm:cxn modelId="{4DBFE27C-C789-4D61-9985-EE29D9E31C0B}" type="presOf" srcId="{7FA38D7F-EFDE-4EBD-87DF-254D531562FF}" destId="{FD6BBD5F-4D00-4D8D-A134-A43221E3DEA5}" srcOrd="0" destOrd="0" presId="urn:microsoft.com/office/officeart/2005/8/layout/process4"/>
    <dgm:cxn modelId="{83BE4327-DB74-40FC-AD07-65A5E8DD5814}" type="presParOf" srcId="{A25C7A86-7993-4127-B1E4-E07518E588BA}" destId="{DD7A56F5-5E0C-414D-AF2C-FB86E60EA96C}" srcOrd="0" destOrd="0" presId="urn:microsoft.com/office/officeart/2005/8/layout/process4"/>
    <dgm:cxn modelId="{36A56079-6530-4894-B2C0-AD7188D2E7C8}" type="presParOf" srcId="{DD7A56F5-5E0C-414D-AF2C-FB86E60EA96C}" destId="{CE43CAE6-7D7C-4C21-9C6E-640373FEAF18}" srcOrd="0" destOrd="0" presId="urn:microsoft.com/office/officeart/2005/8/layout/process4"/>
    <dgm:cxn modelId="{3DA287DC-F4D1-4498-8224-75B76B4FCE3D}" type="presParOf" srcId="{DD7A56F5-5E0C-414D-AF2C-FB86E60EA96C}" destId="{C9602C84-F0EE-4D07-BF0F-946FCBF767F4}" srcOrd="1" destOrd="0" presId="urn:microsoft.com/office/officeart/2005/8/layout/process4"/>
    <dgm:cxn modelId="{312F52F9-D2CE-4E51-9BA7-F6F8E01C279D}" type="presParOf" srcId="{DD7A56F5-5E0C-414D-AF2C-FB86E60EA96C}" destId="{12985AEB-3E80-4371-9B76-F8EE8D13C1FA}" srcOrd="2" destOrd="0" presId="urn:microsoft.com/office/officeart/2005/8/layout/process4"/>
    <dgm:cxn modelId="{08148859-64E2-49A1-8002-65A9F6462CC3}" type="presParOf" srcId="{12985AEB-3E80-4371-9B76-F8EE8D13C1FA}" destId="{C0592647-F43B-4F97-9459-C51FD38FECFF}" srcOrd="0" destOrd="0" presId="urn:microsoft.com/office/officeart/2005/8/layout/process4"/>
    <dgm:cxn modelId="{9CD39B0F-0273-4E40-92A5-676F0CC6D2E7}" type="presParOf" srcId="{A25C7A86-7993-4127-B1E4-E07518E588BA}" destId="{D4A5524E-B82A-4E64-9EB0-48CEFE8DB947}" srcOrd="1" destOrd="0" presId="urn:microsoft.com/office/officeart/2005/8/layout/process4"/>
    <dgm:cxn modelId="{3924209F-C76C-4071-8ADA-800474F2333D}" type="presParOf" srcId="{A25C7A86-7993-4127-B1E4-E07518E588BA}" destId="{70ECF647-3911-4C42-97FC-C2A6913EA2C3}" srcOrd="2" destOrd="0" presId="urn:microsoft.com/office/officeart/2005/8/layout/process4"/>
    <dgm:cxn modelId="{1888B11F-EF3A-45CF-89A3-1F755C2F7FEF}" type="presParOf" srcId="{70ECF647-3911-4C42-97FC-C2A6913EA2C3}" destId="{BF221DC8-5BA4-4B09-AE6D-ED9E33205BDE}" srcOrd="0" destOrd="0" presId="urn:microsoft.com/office/officeart/2005/8/layout/process4"/>
    <dgm:cxn modelId="{C62C630F-2F39-4E70-9301-12B043A8165A}" type="presParOf" srcId="{70ECF647-3911-4C42-97FC-C2A6913EA2C3}" destId="{3F90D2B3-D5D2-48AF-9013-DDA23FA4EEA3}" srcOrd="1" destOrd="0" presId="urn:microsoft.com/office/officeart/2005/8/layout/process4"/>
    <dgm:cxn modelId="{B78BA03A-60A5-475A-9FFC-D71ED1E10377}" type="presParOf" srcId="{70ECF647-3911-4C42-97FC-C2A6913EA2C3}" destId="{16C05910-2AC7-4266-910D-498A3C796382}" srcOrd="2" destOrd="0" presId="urn:microsoft.com/office/officeart/2005/8/layout/process4"/>
    <dgm:cxn modelId="{8889ADC5-DA96-45BD-A589-1B0A55736351}" type="presParOf" srcId="{16C05910-2AC7-4266-910D-498A3C796382}" destId="{FD6BBD5F-4D00-4D8D-A134-A43221E3DEA5}" srcOrd="0" destOrd="0" presId="urn:microsoft.com/office/officeart/2005/8/layout/process4"/>
    <dgm:cxn modelId="{3BAEECFF-828E-40A9-A60C-8089D1110810}" type="presParOf" srcId="{A25C7A86-7993-4127-B1E4-E07518E588BA}" destId="{7A3ADB0B-B2DF-4C9B-A67C-26FA22CA4A39}" srcOrd="3" destOrd="0" presId="urn:microsoft.com/office/officeart/2005/8/layout/process4"/>
    <dgm:cxn modelId="{E9717C31-F5C7-4917-A9CC-1C05F04BE477}" type="presParOf" srcId="{A25C7A86-7993-4127-B1E4-E07518E588BA}" destId="{963FF646-2C7A-4AA7-BACC-B0EE8BFAB0B4}" srcOrd="4" destOrd="0" presId="urn:microsoft.com/office/officeart/2005/8/layout/process4"/>
    <dgm:cxn modelId="{2BFA701E-4945-4424-93D4-C05333CA9E56}" type="presParOf" srcId="{963FF646-2C7A-4AA7-BACC-B0EE8BFAB0B4}" destId="{B267DC42-6CA6-4D04-A3FB-C867C8B5913B}" srcOrd="0" destOrd="0" presId="urn:microsoft.com/office/officeart/2005/8/layout/process4"/>
    <dgm:cxn modelId="{9D88C871-ED33-4F88-BAD3-FE4F499CEEBF}" type="presParOf" srcId="{963FF646-2C7A-4AA7-BACC-B0EE8BFAB0B4}" destId="{78B5DC7C-F5D5-47BC-85DF-8C8A624444AF}" srcOrd="1" destOrd="0" presId="urn:microsoft.com/office/officeart/2005/8/layout/process4"/>
    <dgm:cxn modelId="{02F44D7B-92F0-4EF9-BD4C-E59D4608006E}" type="presParOf" srcId="{963FF646-2C7A-4AA7-BACC-B0EE8BFAB0B4}" destId="{78E80564-152F-404D-B7B5-38FB07E022D8}" srcOrd="2" destOrd="0" presId="urn:microsoft.com/office/officeart/2005/8/layout/process4"/>
    <dgm:cxn modelId="{4B0863F7-1062-4791-B3AF-A5007BB62AAF}" type="presParOf" srcId="{78E80564-152F-404D-B7B5-38FB07E022D8}" destId="{98FF8CC7-AE5E-42D1-9C81-CD1D23024AF6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8D9B7F-F6B7-4DC9-82B7-BA53D1BBE431}">
      <dsp:nvSpPr>
        <dsp:cNvPr id="0" name=""/>
        <dsp:cNvSpPr/>
      </dsp:nvSpPr>
      <dsp:spPr>
        <a:xfrm>
          <a:off x="0" y="796677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81C8DB-4C1C-4358-8500-B5F48EC7587F}">
      <dsp:nvSpPr>
        <dsp:cNvPr id="0" name=""/>
        <dsp:cNvSpPr/>
      </dsp:nvSpPr>
      <dsp:spPr>
        <a:xfrm>
          <a:off x="207863" y="604797"/>
          <a:ext cx="4157257" cy="383760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>
              <a:solidFill>
                <a:srgbClr val="002060"/>
              </a:solidFill>
            </a:rPr>
            <a:t>Prihodi i primici </a:t>
          </a:r>
          <a:r>
            <a:rPr lang="hr-HR" sz="13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300" b="1" kern="1200" dirty="0" smtClean="0">
              <a:solidFill>
                <a:srgbClr val="002060"/>
              </a:solidFill>
            </a:rPr>
            <a:t> 1.015.679.435,86 kn</a:t>
          </a:r>
          <a:endParaRPr lang="hr-HR" sz="1300" b="1" kern="1200" dirty="0">
            <a:solidFill>
              <a:srgbClr val="002060"/>
            </a:solidFill>
          </a:endParaRPr>
        </a:p>
      </dsp:txBody>
      <dsp:txXfrm>
        <a:off x="226597" y="623531"/>
        <a:ext cx="4119789" cy="346292"/>
      </dsp:txXfrm>
    </dsp:sp>
    <dsp:sp modelId="{507187C2-E31E-42BA-9E4A-F0C436947ED1}">
      <dsp:nvSpPr>
        <dsp:cNvPr id="0" name=""/>
        <dsp:cNvSpPr/>
      </dsp:nvSpPr>
      <dsp:spPr>
        <a:xfrm>
          <a:off x="0" y="1386358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F990C-CC27-4C2E-8773-6EC1427BF3C7}">
      <dsp:nvSpPr>
        <dsp:cNvPr id="0" name=""/>
        <dsp:cNvSpPr/>
      </dsp:nvSpPr>
      <dsp:spPr>
        <a:xfrm>
          <a:off x="207863" y="1194478"/>
          <a:ext cx="4157257" cy="38376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>
              <a:solidFill>
                <a:srgbClr val="002060"/>
              </a:solidFill>
            </a:rPr>
            <a:t>Višak prihoda iz prethodne godine </a:t>
          </a:r>
          <a:r>
            <a:rPr lang="hr-HR" sz="1300" b="1" kern="1200" dirty="0" smtClean="0">
              <a:solidFill>
                <a:srgbClr val="002060"/>
              </a:solidFill>
              <a:latin typeface="Times New Roman"/>
              <a:cs typeface="Times New Roman"/>
            </a:rPr>
            <a:t>→</a:t>
          </a:r>
          <a:r>
            <a:rPr lang="hr-HR" sz="1300" b="1" kern="1200" dirty="0" smtClean="0">
              <a:solidFill>
                <a:srgbClr val="002060"/>
              </a:solidFill>
            </a:rPr>
            <a:t> 2.320.564,14 kn</a:t>
          </a:r>
          <a:endParaRPr lang="hr-HR" sz="1300" b="1" kern="1200" dirty="0">
            <a:solidFill>
              <a:srgbClr val="002060"/>
            </a:solidFill>
          </a:endParaRPr>
        </a:p>
      </dsp:txBody>
      <dsp:txXfrm>
        <a:off x="226597" y="1213212"/>
        <a:ext cx="4119789" cy="346292"/>
      </dsp:txXfrm>
    </dsp:sp>
    <dsp:sp modelId="{D69C3A2C-23A7-4093-9185-2F5E434868C1}">
      <dsp:nvSpPr>
        <dsp:cNvPr id="0" name=""/>
        <dsp:cNvSpPr/>
      </dsp:nvSpPr>
      <dsp:spPr>
        <a:xfrm>
          <a:off x="0" y="1976037"/>
          <a:ext cx="4366191" cy="32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86DC0-E01C-49BC-979F-F37A4A4E2488}">
      <dsp:nvSpPr>
        <dsp:cNvPr id="0" name=""/>
        <dsp:cNvSpPr/>
      </dsp:nvSpPr>
      <dsp:spPr>
        <a:xfrm>
          <a:off x="207863" y="1784158"/>
          <a:ext cx="4157257" cy="383760"/>
        </a:xfrm>
        <a:prstGeom prst="roundRect">
          <a:avLst/>
        </a:prstGeom>
        <a:solidFill>
          <a:schemeClr val="accent1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15522" tIns="0" rIns="115522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300" b="1" kern="1200" dirty="0" smtClean="0"/>
            <a:t>Rashodi i izdaci </a:t>
          </a:r>
          <a:r>
            <a:rPr lang="hr-HR" sz="1300" b="1" kern="1200" dirty="0" smtClean="0">
              <a:latin typeface="Times New Roman"/>
              <a:cs typeface="Times New Roman"/>
            </a:rPr>
            <a:t>→ </a:t>
          </a:r>
          <a:r>
            <a:rPr lang="hr-HR" sz="1300" b="1" kern="1200" dirty="0" smtClean="0"/>
            <a:t>1.018.000.000,00 kn</a:t>
          </a:r>
          <a:endParaRPr lang="hr-HR" sz="1300" b="1" kern="1200" dirty="0"/>
        </a:p>
      </dsp:txBody>
      <dsp:txXfrm>
        <a:off x="226597" y="1802892"/>
        <a:ext cx="4119789" cy="346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602C84-F0EE-4D07-BF0F-946FCBF767F4}">
      <dsp:nvSpPr>
        <dsp:cNvPr id="0" name=""/>
        <dsp:cNvSpPr/>
      </dsp:nvSpPr>
      <dsp:spPr>
        <a:xfrm>
          <a:off x="0" y="3535150"/>
          <a:ext cx="4427984" cy="116031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2021.</a:t>
          </a:r>
          <a:endParaRPr lang="hr-HR" sz="2200" b="1" u="sng" kern="1200" dirty="0"/>
        </a:p>
      </dsp:txBody>
      <dsp:txXfrm>
        <a:off x="0" y="3535150"/>
        <a:ext cx="4427984" cy="626570"/>
      </dsp:txXfrm>
    </dsp:sp>
    <dsp:sp modelId="{C0592647-F43B-4F97-9459-C51FD38FECFF}">
      <dsp:nvSpPr>
        <dsp:cNvPr id="0" name=""/>
        <dsp:cNvSpPr/>
      </dsp:nvSpPr>
      <dsp:spPr>
        <a:xfrm>
          <a:off x="540" y="4138514"/>
          <a:ext cx="4426902" cy="5337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2">
                  <a:lumMod val="75000"/>
                </a:schemeClr>
              </a:solidFill>
            </a:rPr>
            <a:t>955.830.000,00 kn</a:t>
          </a:r>
          <a:endParaRPr lang="hr-HR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0" y="4138514"/>
        <a:ext cx="4426902" cy="533745"/>
      </dsp:txXfrm>
    </dsp:sp>
    <dsp:sp modelId="{3F90D2B3-D5D2-48AF-9013-DDA23FA4EEA3}">
      <dsp:nvSpPr>
        <dsp:cNvPr id="0" name=""/>
        <dsp:cNvSpPr/>
      </dsp:nvSpPr>
      <dsp:spPr>
        <a:xfrm rot="10800000">
          <a:off x="0" y="1767990"/>
          <a:ext cx="4427984" cy="178456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Projekcija</a:t>
          </a:r>
          <a:r>
            <a:rPr lang="hr-HR" sz="2200" b="1" u="sng" kern="1200" dirty="0" smtClean="0"/>
            <a:t> za 2020.</a:t>
          </a:r>
          <a:endParaRPr lang="hr-HR" sz="2200" b="1" u="sng" kern="1200" dirty="0"/>
        </a:p>
      </dsp:txBody>
      <dsp:txXfrm rot="-10800000">
        <a:off x="0" y="1767990"/>
        <a:ext cx="4427984" cy="626382"/>
      </dsp:txXfrm>
    </dsp:sp>
    <dsp:sp modelId="{FD6BBD5F-4D00-4D8D-A134-A43221E3DEA5}">
      <dsp:nvSpPr>
        <dsp:cNvPr id="0" name=""/>
        <dsp:cNvSpPr/>
      </dsp:nvSpPr>
      <dsp:spPr>
        <a:xfrm>
          <a:off x="1081" y="237626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chemeClr val="tx2">
                  <a:lumMod val="75000"/>
                </a:schemeClr>
              </a:solidFill>
            </a:rPr>
            <a:t>963.550.000,00 kn</a:t>
          </a:r>
          <a:endParaRPr lang="hr-HR" sz="20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081" y="2376262"/>
        <a:ext cx="4426902" cy="533584"/>
      </dsp:txXfrm>
    </dsp:sp>
    <dsp:sp modelId="{78B5DC7C-F5D5-47BC-85DF-8C8A624444AF}">
      <dsp:nvSpPr>
        <dsp:cNvPr id="0" name=""/>
        <dsp:cNvSpPr/>
      </dsp:nvSpPr>
      <dsp:spPr>
        <a:xfrm rot="10800000">
          <a:off x="0" y="0"/>
          <a:ext cx="4427984" cy="1784564"/>
        </a:xfrm>
        <a:prstGeom prst="upArrowCallout">
          <a:avLst/>
        </a:prstGeom>
        <a:gradFill rotWithShape="0">
          <a:gsLst>
            <a:gs pos="0">
              <a:schemeClr val="accent2">
                <a:lumMod val="20000"/>
                <a:lumOff val="8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200" b="1" u="sng" kern="1200" dirty="0" smtClean="0">
              <a:solidFill>
                <a:schemeClr val="accent3">
                  <a:lumMod val="20000"/>
                  <a:lumOff val="80000"/>
                </a:schemeClr>
              </a:solidFill>
            </a:rPr>
            <a:t>Proračun za 2019.</a:t>
          </a:r>
          <a:endParaRPr lang="hr-HR" sz="2200" b="1" u="sng" kern="1200" dirty="0">
            <a:solidFill>
              <a:schemeClr val="accent3">
                <a:lumMod val="20000"/>
                <a:lumOff val="80000"/>
              </a:schemeClr>
            </a:solidFill>
          </a:endParaRPr>
        </a:p>
      </dsp:txBody>
      <dsp:txXfrm rot="-10800000">
        <a:off x="0" y="0"/>
        <a:ext cx="4427984" cy="626382"/>
      </dsp:txXfrm>
    </dsp:sp>
    <dsp:sp modelId="{98FF8CC7-AE5E-42D1-9C81-CD1D23024AF6}">
      <dsp:nvSpPr>
        <dsp:cNvPr id="0" name=""/>
        <dsp:cNvSpPr/>
      </dsp:nvSpPr>
      <dsp:spPr>
        <a:xfrm>
          <a:off x="540" y="627212"/>
          <a:ext cx="4426902" cy="53358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 dirty="0" smtClean="0">
              <a:solidFill>
                <a:srgbClr val="002060"/>
              </a:solidFill>
            </a:rPr>
            <a:t>1.018.000.000,00 kn</a:t>
          </a:r>
          <a:endParaRPr lang="hr-HR" sz="2000" b="1" kern="1200" dirty="0">
            <a:solidFill>
              <a:srgbClr val="002060"/>
            </a:solidFill>
          </a:endParaRPr>
        </a:p>
      </dsp:txBody>
      <dsp:txXfrm>
        <a:off x="540" y="627212"/>
        <a:ext cx="4426902" cy="533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0.07427</cdr:y>
    </cdr:from>
    <cdr:to>
      <cdr:x>0.60606</cdr:x>
      <cdr:y>0.12319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2376264" y="218645"/>
          <a:ext cx="50405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  <cdr:relSizeAnchor xmlns:cdr="http://schemas.openxmlformats.org/drawingml/2006/chartDrawing">
    <cdr:from>
      <cdr:x>0.46327</cdr:x>
      <cdr:y>0.06764</cdr:y>
    </cdr:from>
    <cdr:to>
      <cdr:x>0.6351</cdr:x>
      <cdr:y>0.14102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201722" y="221694"/>
          <a:ext cx="816627" cy="240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r-HR" sz="900" b="1" dirty="0" smtClean="0"/>
            <a:t> 3,81%</a:t>
          </a:r>
          <a:endParaRPr lang="hr-HR" sz="9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8" tIns="45685" rIns="91368" bIns="4568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1"/>
          </a:xfrm>
          <a:prstGeom prst="rect">
            <a:avLst/>
          </a:prstGeom>
        </p:spPr>
        <p:txBody>
          <a:bodyPr vert="horz" lIns="91368" tIns="45685" rIns="91368" bIns="45685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368" tIns="45685" rIns="91368" bIns="45685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15.11.18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zadarska-zupanija.hr/component/k2/item/540-proracun-vodic-za-gradane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530" y="908720"/>
            <a:ext cx="8608470" cy="1420210"/>
          </a:xfrm>
        </p:spPr>
        <p:txBody>
          <a:bodyPr>
            <a:normAutofit fontScale="90000"/>
          </a:bodyPr>
          <a:lstStyle/>
          <a:p>
            <a:r>
              <a:rPr lang="hr-HR" sz="1400" b="1" dirty="0" smtClean="0">
                <a:solidFill>
                  <a:srgbClr val="121284"/>
                </a:solidFill>
              </a:rPr>
              <a:t/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REPUBLIKA HRVATSKA</a:t>
            </a:r>
            <a:br>
              <a:rPr lang="hr-HR" sz="1400" b="1" dirty="0" smtClean="0">
                <a:solidFill>
                  <a:srgbClr val="121284"/>
                </a:solidFill>
              </a:rPr>
            </a:br>
            <a:r>
              <a:rPr lang="hr-HR" sz="1400" b="1" dirty="0" smtClean="0">
                <a:solidFill>
                  <a:srgbClr val="121284"/>
                </a:solidFill>
              </a:rPr>
              <a:t>ZADARSKA ŽUPANIJA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r>
              <a:rPr lang="hr-HR" sz="3100" b="1" dirty="0" smtClean="0">
                <a:solidFill>
                  <a:srgbClr val="121284"/>
                </a:solidFill>
              </a:rPr>
              <a:t>PRORAČUN ZADARSKE ŽUPANIJE ZA 2019. GODINU I PROJEKCIJA ZA 2020. </a:t>
            </a:r>
            <a:r>
              <a:rPr lang="hr-HR" sz="3100" b="1" dirty="0">
                <a:solidFill>
                  <a:srgbClr val="121284"/>
                </a:solidFill>
              </a:rPr>
              <a:t>i</a:t>
            </a:r>
            <a:r>
              <a:rPr lang="hr-HR" sz="3100" b="1" dirty="0" smtClean="0">
                <a:solidFill>
                  <a:srgbClr val="121284"/>
                </a:solidFill>
              </a:rPr>
              <a:t> 2021. GODINU</a:t>
            </a:r>
            <a:br>
              <a:rPr lang="hr-HR" sz="3100" b="1" dirty="0" smtClean="0">
                <a:solidFill>
                  <a:srgbClr val="121284"/>
                </a:solidFill>
              </a:rPr>
            </a:br>
            <a:r>
              <a:rPr lang="hr-HR" sz="2900" dirty="0" smtClean="0">
                <a:solidFill>
                  <a:srgbClr val="121284"/>
                </a:solidFill>
              </a:rPr>
              <a:t>-</a:t>
            </a:r>
            <a:r>
              <a:rPr lang="hr-HR" sz="3100" dirty="0" smtClean="0">
                <a:solidFill>
                  <a:srgbClr val="121284"/>
                </a:solidFill>
              </a:rPr>
              <a:t> </a:t>
            </a:r>
            <a:r>
              <a:rPr lang="hr-HR" sz="2900" dirty="0" smtClean="0">
                <a:solidFill>
                  <a:srgbClr val="121284"/>
                </a:solidFill>
              </a:rPr>
              <a:t>vodič za građane -</a:t>
            </a:r>
            <a:r>
              <a:rPr lang="hr-HR" b="1" dirty="0" smtClean="0">
                <a:solidFill>
                  <a:srgbClr val="121284"/>
                </a:solidFill>
              </a:rPr>
              <a:t/>
            </a:r>
            <a:br>
              <a:rPr lang="hr-HR" b="1" dirty="0" smtClean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840760" cy="1270489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Nacrt prijedloga Proračuna Zadarske županije za 2019. godinu i projekcije za 2020. i 2021. godinu </a:t>
            </a:r>
            <a:r>
              <a:rPr lang="hr-HR" sz="2400" b="1" dirty="0" smtClean="0"/>
              <a:t>razmatran je na 12. sjednici Kolegija župana Zadarske županije održanoj dana 15. studenog 2018. godine i poslan Županijskoj skupštini na donošenje.</a:t>
            </a: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2400" b="1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 smtClean="0">
                <a:solidFill>
                  <a:srgbClr val="002060"/>
                </a:solidFill>
              </a:rPr>
              <a:t>Zadar, studeni 2018.</a:t>
            </a:r>
            <a:endParaRPr lang="hr-HR" sz="2400" b="1" dirty="0">
              <a:solidFill>
                <a:srgbClr val="002060"/>
              </a:solidFill>
            </a:endParaRP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  <a:endParaRPr lang="hr-H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684076" y="378904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/>
              <a:t>http://</a:t>
            </a:r>
            <a:r>
              <a:rPr lang="hr-HR" dirty="0">
                <a:hlinkClick r:id="rId3"/>
              </a:rPr>
              <a:t>zadarska-zupanija.hr/component/k2/item/540-proracun-vodic-za-gradane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2320" y="194373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 Zadarske županije za 2019. godinu</a:t>
            </a:r>
            <a:br>
              <a:rPr lang="hr-HR" sz="2800" b="1" dirty="0" smtClean="0"/>
            </a:br>
            <a:r>
              <a:rPr lang="hr-HR" sz="2800" b="1" dirty="0" smtClean="0"/>
              <a:t> i projekcija za 2020. i 2021. godinu</a:t>
            </a:r>
            <a:endParaRPr lang="hr-HR" sz="2800" b="1" dirty="0"/>
          </a:p>
        </p:txBody>
      </p:sp>
      <p:graphicFrame>
        <p:nvGraphicFramePr>
          <p:cNvPr id="6" name="Dijagram 5"/>
          <p:cNvGraphicFramePr/>
          <p:nvPr>
            <p:extLst>
              <p:ext uri="{D42A27DB-BD31-4B8C-83A1-F6EECF244321}">
                <p14:modId xmlns:p14="http://schemas.microsoft.com/office/powerpoint/2010/main" val="2669284456"/>
              </p:ext>
            </p:extLst>
          </p:nvPr>
        </p:nvGraphicFramePr>
        <p:xfrm>
          <a:off x="4644008" y="1096628"/>
          <a:ext cx="4366191" cy="2908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231744845"/>
              </p:ext>
            </p:extLst>
          </p:nvPr>
        </p:nvGraphicFramePr>
        <p:xfrm>
          <a:off x="96073" y="1844824"/>
          <a:ext cx="4427984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5" name="Kutni poveznik 14"/>
          <p:cNvCxnSpPr/>
          <p:nvPr/>
        </p:nvCxnSpPr>
        <p:spPr>
          <a:xfrm rot="10800000" flipV="1">
            <a:off x="4644008" y="2708920"/>
            <a:ext cx="288032" cy="14401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ni poveznik 30"/>
          <p:cNvCxnSpPr/>
          <p:nvPr/>
        </p:nvCxnSpPr>
        <p:spPr>
          <a:xfrm>
            <a:off x="4788024" y="2852936"/>
            <a:ext cx="0" cy="43204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flipH="1">
            <a:off x="4788024" y="3284984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flipV="1">
            <a:off x="4788024" y="2132856"/>
            <a:ext cx="0" cy="57606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>
            <a:off x="4788024" y="2132856"/>
            <a:ext cx="14401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Slika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64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33264" y="-3858"/>
            <a:ext cx="8229600" cy="922114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 smtClean="0"/>
              <a:t>Prihodi i primici Proračuna Zadarske županije</a:t>
            </a:r>
            <a:endParaRPr lang="hr-HR" sz="2800" dirty="0"/>
          </a:p>
        </p:txBody>
      </p:sp>
      <p:graphicFrame>
        <p:nvGraphicFramePr>
          <p:cNvPr id="3" name="Grafikon 2"/>
          <p:cNvGraphicFramePr/>
          <p:nvPr>
            <p:extLst>
              <p:ext uri="{D42A27DB-BD31-4B8C-83A1-F6EECF244321}">
                <p14:modId xmlns:p14="http://schemas.microsoft.com/office/powerpoint/2010/main" val="2448420421"/>
              </p:ext>
            </p:extLst>
          </p:nvPr>
        </p:nvGraphicFramePr>
        <p:xfrm>
          <a:off x="5292080" y="2563740"/>
          <a:ext cx="4104456" cy="42942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avokutnik 3"/>
          <p:cNvSpPr/>
          <p:nvPr/>
        </p:nvSpPr>
        <p:spPr>
          <a:xfrm>
            <a:off x="2113964" y="835839"/>
            <a:ext cx="4888592" cy="1261884"/>
          </a:xfrm>
          <a:prstGeom prst="rect">
            <a:avLst/>
          </a:prstGeom>
          <a:solidFill>
            <a:srgbClr val="E8F7AF"/>
          </a:solidFill>
        </p:spPr>
        <p:txBody>
          <a:bodyPr wrap="square">
            <a:spAutoFit/>
          </a:bodyPr>
          <a:lstStyle/>
          <a:p>
            <a:r>
              <a:rPr lang="hr-HR" sz="1400" b="1" dirty="0" smtClean="0"/>
              <a:t>Prihodi i primici Proračuna Zadarske županije sastoje se od:</a:t>
            </a:r>
            <a:endParaRPr lang="hr-HR" sz="1400" dirty="0" smtClean="0"/>
          </a:p>
          <a:p>
            <a:endParaRPr lang="hr-HR" sz="6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poslovanja</a:t>
            </a:r>
            <a:r>
              <a:rPr lang="hr-HR" sz="1400" b="1" i="1" u="sng" dirty="0" smtClean="0"/>
              <a:t>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prihoda od prodaje nefinancijske imovine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primitaka od financijske imovine i zaduživanja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vlastitih izvora</a:t>
            </a:r>
            <a:endParaRPr lang="hr-HR" sz="1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6" name="Pravokutnik 5"/>
          <p:cNvSpPr/>
          <p:nvPr/>
        </p:nvSpPr>
        <p:spPr>
          <a:xfrm>
            <a:off x="5436096" y="2164078"/>
            <a:ext cx="30963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1. Prikaz udjela prihoda i primitaka</a:t>
            </a:r>
          </a:p>
          <a:p>
            <a:r>
              <a:rPr lang="hr-HR" sz="1100" b="1" dirty="0" smtClean="0">
                <a:cs typeface="Arial" pitchFamily="34" charset="0"/>
              </a:rPr>
              <a:t>u Proračunu Zadarske županije za 2019. godinu</a:t>
            </a:r>
            <a:endParaRPr lang="vi-VN" sz="1100" b="1" dirty="0" smtClean="0">
              <a:cs typeface="Arial" pitchFamily="34" charset="0"/>
            </a:endParaRPr>
          </a:p>
        </p:txBody>
      </p:sp>
      <p:graphicFrame>
        <p:nvGraphicFramePr>
          <p:cNvPr id="7" name="Tablic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491697"/>
              </p:ext>
            </p:extLst>
          </p:nvPr>
        </p:nvGraphicFramePr>
        <p:xfrm>
          <a:off x="251520" y="2479640"/>
          <a:ext cx="4896544" cy="346083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919877"/>
                <a:gridCol w="613783"/>
                <a:gridCol w="466337"/>
              </a:tblGrid>
              <a:tr h="379606">
                <a:tc>
                  <a:txBody>
                    <a:bodyPr/>
                    <a:lstStyle/>
                    <a:p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</a:t>
                      </a:r>
                      <a:r>
                        <a:rPr lang="hr-HR" sz="1000" baseline="0" dirty="0" smtClean="0"/>
                        <a:t> 2018.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2019.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19/18</a:t>
                      </a:r>
                      <a:endParaRPr lang="hr-H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6  PRIHODI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879.004.332,61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961.149.658,74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109,35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94,42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61 PRIHODI OD POREZA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74.175.650,00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87.943.880,00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118,56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8,64</a:t>
                      </a:r>
                      <a:endParaRPr lang="hr-HR" sz="800" dirty="0"/>
                    </a:p>
                  </a:txBody>
                  <a:tcPr anchor="ctr"/>
                </a:tc>
              </a:tr>
              <a:tr h="28896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63 POMOĆI IZ INOZ. I OD SUBJEKATA 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199.698.796,14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239.246.474,10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119,80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23,50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64 PRIHODI OD IMOVINE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12.032.960,78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13.375.075,00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111,15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1,31</a:t>
                      </a:r>
                      <a:endParaRPr lang="hr-HR" sz="800" dirty="0"/>
                    </a:p>
                  </a:txBody>
                  <a:tcPr anchor="ctr"/>
                </a:tc>
              </a:tr>
              <a:tr h="270594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65 PRIHODI OD UPRAVNIH</a:t>
                      </a:r>
                      <a:r>
                        <a:rPr lang="hr-HR" sz="800" baseline="0" dirty="0" smtClean="0"/>
                        <a:t> I </a:t>
                      </a:r>
                      <a:r>
                        <a:rPr lang="hr-HR" sz="800" dirty="0" smtClean="0"/>
                        <a:t>ADMIN. PRIST.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72.737.514,12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46.740.428,56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64,26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4,59</a:t>
                      </a:r>
                      <a:endParaRPr lang="hr-HR" sz="800" dirty="0"/>
                    </a:p>
                  </a:txBody>
                  <a:tcPr anchor="ctr"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66 PRIHODI OD PRODAJE PROIZVODA I ROBE,</a:t>
                      </a:r>
                      <a:endParaRPr lang="hr-HR" sz="800" baseline="0" dirty="0" smtClean="0"/>
                    </a:p>
                    <a:p>
                      <a:r>
                        <a:rPr lang="hr-HR" sz="800" baseline="0" dirty="0" smtClean="0"/>
                        <a:t>      </a:t>
                      </a:r>
                      <a:r>
                        <a:rPr lang="hr-HR" sz="800" dirty="0" smtClean="0"/>
                        <a:t>USLUGA I</a:t>
                      </a:r>
                      <a:r>
                        <a:rPr lang="hr-HR" sz="800" baseline="0" dirty="0" smtClean="0"/>
                        <a:t> </a:t>
                      </a:r>
                      <a:r>
                        <a:rPr lang="hr-HR" sz="800" dirty="0" smtClean="0"/>
                        <a:t>DONACIJA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57.714.160,45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62.174.911,43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107,73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6,11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67 PRIHODI</a:t>
                      </a:r>
                      <a:r>
                        <a:rPr lang="hr-HR" sz="800" baseline="0" dirty="0" smtClean="0"/>
                        <a:t> IZ NADLEŽ. PRORAČUNA </a:t>
                      </a:r>
                    </a:p>
                    <a:p>
                      <a:r>
                        <a:rPr lang="hr-HR" sz="800" baseline="0" dirty="0" smtClean="0"/>
                        <a:t>      I OD HZZO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461.612.327,12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509.556.389,65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110,39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50,05</a:t>
                      </a:r>
                      <a:endParaRPr lang="hr-HR" sz="800" dirty="0"/>
                    </a:p>
                  </a:txBody>
                  <a:tcPr anchor="ctr"/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68 OSTALI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1.032.924,00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2.112.500,00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204,52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0,21</a:t>
                      </a:r>
                      <a:endParaRPr lang="hr-HR" sz="800" dirty="0"/>
                    </a:p>
                  </a:txBody>
                  <a:tcPr anchor="ctr"/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7  PRIHODI OD PRODAJE NEFIN.</a:t>
                      </a:r>
                      <a:r>
                        <a:rPr lang="hr-HR" sz="800" b="1" baseline="0" dirty="0" smtClean="0"/>
                        <a:t>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869.559,32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31.529.777,12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625,95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3,10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21205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8  PRIMICI OD FIN. IMOVINE I</a:t>
                      </a:r>
                      <a:r>
                        <a:rPr lang="hr-HR" sz="800" b="1" baseline="0" dirty="0" smtClean="0"/>
                        <a:t>  </a:t>
                      </a:r>
                      <a:r>
                        <a:rPr lang="hr-HR" sz="800" b="1" dirty="0" smtClean="0"/>
                        <a:t>ZADUŽIVANJA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18.400.000,00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23.000.000,00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125,00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2,26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9</a:t>
                      </a:r>
                      <a:r>
                        <a:rPr lang="hr-HR" sz="800" b="1" baseline="0" dirty="0" smtClean="0"/>
                        <a:t> VLASTITI IZVORI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2.826.108,07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2.320.564,14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82,11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0,22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251520" y="2215076"/>
            <a:ext cx="489654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1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prihoda i primitaka Proračuna Zadarske županije za 2019. godinu </a:t>
            </a:r>
            <a:endParaRPr lang="hr-HR" sz="1100" dirty="0"/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2027186"/>
              </p:ext>
            </p:extLst>
          </p:nvPr>
        </p:nvGraphicFramePr>
        <p:xfrm>
          <a:off x="251520" y="5940478"/>
          <a:ext cx="4896544" cy="23346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068961"/>
                <a:gridCol w="827586"/>
                <a:gridCol w="991885"/>
                <a:gridCol w="541775"/>
                <a:gridCol w="466337"/>
              </a:tblGrid>
              <a:tr h="233462">
                <a:tc>
                  <a:txBody>
                    <a:bodyPr/>
                    <a:lstStyle/>
                    <a:p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UKUPNO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901.100.000,00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1.018.000.000,00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112,97</a:t>
                      </a:r>
                      <a:endParaRPr lang="hr-HR" sz="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>
                          <a:solidFill>
                            <a:schemeClr val="tx1"/>
                          </a:solidFill>
                        </a:rPr>
                        <a:t>100,00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2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169405"/>
            <a:ext cx="8229600" cy="922114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Rashodi i izdaci proračuna Zadarske županije</a:t>
            </a:r>
            <a:endParaRPr lang="hr-HR" sz="2800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163305"/>
              </p:ext>
            </p:extLst>
          </p:nvPr>
        </p:nvGraphicFramePr>
        <p:xfrm>
          <a:off x="5220072" y="2924944"/>
          <a:ext cx="3816424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Slik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2" y="188640"/>
            <a:ext cx="504056" cy="633001"/>
          </a:xfrm>
          <a:prstGeom prst="rect">
            <a:avLst/>
          </a:prstGeom>
        </p:spPr>
      </p:pic>
      <p:sp>
        <p:nvSpPr>
          <p:cNvPr id="7" name="Pravokutnik 6"/>
          <p:cNvSpPr/>
          <p:nvPr/>
        </p:nvSpPr>
        <p:spPr>
          <a:xfrm>
            <a:off x="2051720" y="1090492"/>
            <a:ext cx="4749096" cy="10464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hr-HR" sz="1400" b="1" dirty="0" smtClean="0"/>
              <a:t>Rashodi i izdaci proračuna Zadarske županije sastoje se od: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hr-HR" sz="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ashoda poslovanja                                                </a:t>
            </a:r>
            <a:r>
              <a:rPr lang="hr-HR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rashoda za nabavu nefinancijske imovine</a:t>
            </a:r>
            <a:endParaRPr lang="hr-HR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izdataka za financijsku imovinu i otplatu zajmova</a:t>
            </a:r>
            <a:endParaRPr lang="hr-H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5796136" y="2485706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u Proračunu Zadarske županije za 2019. godinu</a:t>
            </a:r>
          </a:p>
        </p:txBody>
      </p:sp>
      <p:graphicFrame>
        <p:nvGraphicFramePr>
          <p:cNvPr id="9" name="Tablic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6458129"/>
              </p:ext>
            </p:extLst>
          </p:nvPr>
        </p:nvGraphicFramePr>
        <p:xfrm>
          <a:off x="428617" y="2940740"/>
          <a:ext cx="4788023" cy="336371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16224"/>
                <a:gridCol w="864096"/>
                <a:gridCol w="903023"/>
                <a:gridCol w="537137"/>
                <a:gridCol w="467543"/>
              </a:tblGrid>
              <a:tr h="441989">
                <a:tc>
                  <a:txBody>
                    <a:bodyPr/>
                    <a:lstStyle/>
                    <a:p>
                      <a:pPr algn="l"/>
                      <a:r>
                        <a:rPr lang="hr-HR" sz="1000" dirty="0" smtClean="0"/>
                        <a:t>(u</a:t>
                      </a:r>
                      <a:r>
                        <a:rPr lang="hr-HR" sz="1000" baseline="0" dirty="0" smtClean="0"/>
                        <a:t> kn)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2018.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Plan 2019.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Indeks 19/18</a:t>
                      </a:r>
                      <a:endParaRPr lang="hr-HR" sz="1000" b="1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 smtClean="0"/>
                        <a:t>Udio %</a:t>
                      </a:r>
                      <a:endParaRPr lang="hr-HR" sz="1000" dirty="0"/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279801">
                <a:tc>
                  <a:txBody>
                    <a:bodyPr/>
                    <a:lstStyle/>
                    <a:p>
                      <a:pPr algn="l"/>
                      <a:r>
                        <a:rPr lang="hr-HR" sz="800" b="1" dirty="0" smtClean="0"/>
                        <a:t>3 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752.251.193,66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804.621.881,48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106,96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79,04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31 RASHODI ZA ZAPOSLENE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363.055.466,35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386.344.928,12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106,41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37,94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32 MATERIJALNI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327.453.839,92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345.185.102,23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105,41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33,91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pPr algn="l"/>
                      <a:r>
                        <a:rPr lang="hr-HR" sz="800" u="none" strike="noStrike" dirty="0" smtClean="0"/>
                        <a:t>34 FINANCIJSKI RASHODI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1.255.632,12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801.318,00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63,82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0,08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35 SUBVENCIJE 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3.406.000,00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3.477.000,00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102,08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0,34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u="none" strike="noStrike" dirty="0" smtClean="0"/>
                        <a:t>36 POMOĆI DANE</a:t>
                      </a:r>
                      <a:r>
                        <a:rPr lang="hr-HR" sz="800" u="none" strike="noStrike" baseline="0" dirty="0" smtClean="0"/>
                        <a:t> U INOZEMSTVO</a:t>
                      </a:r>
                      <a:endParaRPr lang="hr-HR" sz="800" b="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22.396.127,04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30.300.366,78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135,29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2,98</a:t>
                      </a:r>
                      <a:endParaRPr lang="hr-HR" sz="800" dirty="0"/>
                    </a:p>
                  </a:txBody>
                  <a:tcPr anchor="ctr"/>
                </a:tc>
              </a:tr>
              <a:tr h="43024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u="none" strike="noStrike" dirty="0" smtClean="0"/>
                        <a:t>37 NAKNADE GRAĐANIMA I KUĆANSTVIMA</a:t>
                      </a:r>
                    </a:p>
                    <a:p>
                      <a:pPr algn="l" rtl="0" fontAlgn="ctr"/>
                      <a:r>
                        <a:rPr lang="hr-HR" sz="800" u="none" strike="noStrike" baseline="0" dirty="0" smtClean="0"/>
                        <a:t>      </a:t>
                      </a:r>
                      <a:r>
                        <a:rPr lang="hr-HR" sz="800" u="none" strike="noStrike" dirty="0" smtClean="0"/>
                        <a:t>OD</a:t>
                      </a:r>
                      <a:r>
                        <a:rPr lang="hr-HR" sz="800" u="none" strike="noStrike" baseline="0" dirty="0" smtClean="0"/>
                        <a:t> OSIGURANJA I DR. NAKNADE</a:t>
                      </a:r>
                      <a:endParaRPr lang="hr-HR" sz="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19.912.880,23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18.805.031,75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94,44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1,85</a:t>
                      </a:r>
                      <a:endParaRPr lang="hr-HR" sz="800" dirty="0"/>
                    </a:p>
                  </a:txBody>
                  <a:tcPr anchor="ctr"/>
                </a:tc>
              </a:tr>
              <a:tr h="214821">
                <a:tc>
                  <a:txBody>
                    <a:bodyPr/>
                    <a:lstStyle/>
                    <a:p>
                      <a:r>
                        <a:rPr lang="hr-HR" sz="800" dirty="0" smtClean="0"/>
                        <a:t>38 OSTALI RASHODI</a:t>
                      </a:r>
                      <a:endParaRPr lang="hr-HR" sz="800" dirty="0">
                        <a:latin typeface="+mn-lt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14.771.248,00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 smtClean="0"/>
                        <a:t>19.708.134,60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133,42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dirty="0" smtClean="0"/>
                        <a:t>1,94</a:t>
                      </a:r>
                      <a:endParaRPr lang="hr-HR" sz="800" dirty="0"/>
                    </a:p>
                  </a:txBody>
                  <a:tcPr anchor="ctr"/>
                </a:tc>
              </a:tr>
              <a:tr h="329140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4  RASHODI ZA NABAVU</a:t>
                      </a:r>
                    </a:p>
                    <a:p>
                      <a:r>
                        <a:rPr lang="hr-HR" sz="800" b="1" baseline="0" dirty="0" smtClean="0"/>
                        <a:t>    NEFINANCIJSKE IMOVINE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147.404.506,34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212.988.118,52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144,49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20,92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5513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800" b="1" u="none" strike="noStrike" dirty="0" smtClean="0"/>
                        <a:t>5  IZDACI ZA FINANCIJSKU</a:t>
                      </a:r>
                      <a:r>
                        <a:rPr lang="pl-PL" sz="800" b="1" u="none" strike="noStrike" baseline="0" dirty="0" smtClean="0"/>
                        <a:t> IMOVINU I</a:t>
                      </a:r>
                    </a:p>
                    <a:p>
                      <a:pPr algn="l" rtl="0" fontAlgn="ctr"/>
                      <a:r>
                        <a:rPr lang="pl-PL" sz="800" b="1" u="none" strike="noStrike" baseline="0" dirty="0" smtClean="0"/>
                        <a:t>    OTPLATU ZAJMOVA</a:t>
                      </a:r>
                      <a:endParaRPr lang="pl-PL" sz="8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1.444.300,00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390.000,00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27,00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0,04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52199">
                <a:tc>
                  <a:txBody>
                    <a:bodyPr/>
                    <a:lstStyle/>
                    <a:p>
                      <a:r>
                        <a:rPr lang="hr-HR" sz="800" b="1" dirty="0" smtClean="0"/>
                        <a:t>UKUPNO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901.100.000,00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 smtClean="0"/>
                        <a:t>1.018.000.000,00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1,13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 smtClean="0"/>
                        <a:t>100,00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0" name="Pravokutnik 9"/>
          <p:cNvSpPr/>
          <p:nvPr/>
        </p:nvSpPr>
        <p:spPr>
          <a:xfrm>
            <a:off x="457200" y="2570344"/>
            <a:ext cx="47525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2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Proračuna Zadarske županije za 2019. godinu</a:t>
            </a:r>
            <a:endParaRPr lang="hr-HR" sz="1100" dirty="0"/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50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r>
              <a:rPr lang="hr-HR" sz="2800" b="1" dirty="0" smtClean="0"/>
              <a:t>Proračunski korisnici Zadarske županije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2180986"/>
          </a:xfr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r-HR" sz="2000" b="1" u="sng" dirty="0" smtClean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 smtClean="0">
              <a:solidFill>
                <a:schemeClr val="bg1"/>
              </a:solidFill>
            </a:endParaRPr>
          </a:p>
          <a:p>
            <a:r>
              <a:rPr lang="hr-HR" sz="2000" b="1" dirty="0" smtClean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Sve srednje škole – 19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Srednjoškolski đački dom Zadar - 1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Sve ustanove u zdravstvu i Dom za stare i nemoćne - 7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Zavod za prostorno uređenje, JU Natura </a:t>
            </a:r>
            <a:r>
              <a:rPr lang="hr-HR" sz="2000" b="1" dirty="0" err="1" smtClean="0">
                <a:solidFill>
                  <a:schemeClr val="bg1"/>
                </a:solidFill>
              </a:rPr>
              <a:t>jadera</a:t>
            </a:r>
            <a:r>
              <a:rPr lang="hr-HR" sz="2000" b="1" dirty="0" smtClean="0">
                <a:solidFill>
                  <a:schemeClr val="bg1"/>
                </a:solidFill>
              </a:rPr>
              <a:t> - 2 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2000" b="1" dirty="0" smtClean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2000" dirty="0" smtClean="0"/>
          </a:p>
          <a:p>
            <a:pPr>
              <a:buNone/>
            </a:pPr>
            <a:endParaRPr lang="hr-HR" sz="20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 smtClean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 smtClean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prstClr val="black"/>
                </a:solidFill>
              </a:rPr>
              <a:t>Zadarska županija ima 64 proračunska korisnika.</a:t>
            </a:r>
            <a:endParaRPr lang="hr-HR" b="1" dirty="0">
              <a:solidFill>
                <a:prstClr val="black"/>
              </a:solidFill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78235" y="3861048"/>
            <a:ext cx="819822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Od ukupno planiranih prihoda i primitaka (bez vlastitih izvora/viška),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709,0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ili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69%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odnosi se na proračunske korisnike Zadarske županije: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ustanove u zdravstvu 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642,7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(7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srednje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škole i srednjoškolski đački dom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32,6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(20 korisnika),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osnovne škole 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6,6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(27 korisnika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),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pPr marL="342900" indent="-342900" algn="just">
              <a:buFont typeface="Symbol"/>
              <a:buChar char=""/>
            </a:pP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ostali korisnici Sustava riznice –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27,1 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mil. kuna (AGRRA, Inovacija, Natura </a:t>
            </a:r>
            <a:r>
              <a:rPr lang="hr-HR" sz="1400" b="1" dirty="0" err="1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Jadera</a:t>
            </a:r>
            <a:r>
              <a:rPr lang="hr-HR" sz="1400" b="1" dirty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, Zavod za prostorno uređenje, Zadra </a:t>
            </a:r>
            <a:r>
              <a:rPr lang="hr-HR" sz="1400" b="1" dirty="0" smtClean="0">
                <a:solidFill>
                  <a:srgbClr val="000000"/>
                </a:solidFill>
                <a:ea typeface="Times New Roman"/>
                <a:cs typeface="Calibri" panose="020F0502020204030204" pitchFamily="34" charset="0"/>
              </a:rPr>
              <a:t>Nova, Narodni muzej i Kazalište lutaka).</a:t>
            </a:r>
            <a:endParaRPr lang="hr-HR" sz="1400" b="1" dirty="0">
              <a:solidFill>
                <a:prstClr val="black"/>
              </a:solidFill>
              <a:ea typeface="Times New Roman"/>
              <a:cs typeface="Calibri" panose="020F0502020204030204" pitchFamily="34" charset="0"/>
            </a:endParaRPr>
          </a:p>
          <a:p>
            <a:endParaRPr lang="hr-H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3949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527457"/>
              </p:ext>
            </p:extLst>
          </p:nvPr>
        </p:nvGraphicFramePr>
        <p:xfrm>
          <a:off x="132762" y="1874210"/>
          <a:ext cx="4392488" cy="3494701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62774"/>
                <a:gridCol w="1584176"/>
                <a:gridCol w="1080120"/>
                <a:gridCol w="936104"/>
                <a:gridCol w="529314"/>
              </a:tblGrid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 smtClean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2018.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Plan za 2019. 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7A5F"/>
                    </a:solidFill>
                  </a:tcPr>
                </a:tc>
              </a:tr>
              <a:tr h="2521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1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/>
                        <a:t>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2.423.100,00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2.891.970,00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119,35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2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20.188.084,02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21.182.232,23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104,93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9171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3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baseline="0" noProof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kultura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136.182.512,66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147.496.829,79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108,31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842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4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sv-SE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Zdravstvo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sv-SE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socijaln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sv-SE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skrb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udruge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608.296.132,99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688.974.916,05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113,26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5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Prostorno uređenje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 okoliša i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komunalni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11.308.207,00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15.086.298,70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133,41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09193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noProof="0" dirty="0" smtClean="0"/>
                        <a:t>  6.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Gospodarstvo, turizam,</a:t>
                      </a:r>
                      <a:r>
                        <a:rPr lang="hr-HR" sz="900" b="1" u="none" strike="noStrike" baseline="0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infrastruktura i  EU fondovi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65.542.084,93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82.432.007,64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125,77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35361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7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Poljoprivreda, ribarstvo, </a:t>
                      </a:r>
                      <a:r>
                        <a:rPr lang="hr-HR" sz="900" b="1" u="none" strike="noStrike" noProof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ribarstvo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ruralni i otočni razvoj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41.980.157,40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38.568.650,59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91,87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62134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8</a:t>
                      </a:r>
                      <a:r>
                        <a:rPr lang="en-US" sz="900" b="1" u="none" strike="noStrike" dirty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Pomorsko dobro, more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6.085.000,00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7.040.000,00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115,69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915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Pravni i zajednički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5.605.721,00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5.800.000,00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103,47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217737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 smtClean="0"/>
                        <a:t> </a:t>
                      </a:r>
                      <a:r>
                        <a:rPr lang="en-US" sz="900" b="1" u="none" strike="noStrike" dirty="0" smtClean="0"/>
                        <a:t>1</a:t>
                      </a:r>
                      <a:r>
                        <a:rPr lang="hr-HR" sz="900" b="1" u="none" strike="noStrike" dirty="0" smtClean="0"/>
                        <a:t>0</a:t>
                      </a:r>
                      <a:r>
                        <a:rPr lang="en-US" sz="900" b="1" u="none" strike="noStrike" dirty="0" smtClean="0"/>
                        <a:t>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Javna nabava i upravljanje</a:t>
                      </a:r>
                      <a:r>
                        <a:rPr lang="pl-PL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3.489.000,00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8.527.095,00</a:t>
                      </a:r>
                      <a:endParaRPr lang="hr-HR" sz="9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244,40</a:t>
                      </a:r>
                      <a:endParaRPr lang="hr-HR" sz="9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972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/>
                        <a:t>  </a:t>
                      </a:r>
                      <a:r>
                        <a:rPr lang="en-US" sz="900" b="1" u="none" strike="noStrike" dirty="0" smtClean="0"/>
                        <a:t>UKUPNO </a:t>
                      </a:r>
                      <a:r>
                        <a:rPr lang="en-US" sz="900" b="1" u="none" strike="noStrike" dirty="0"/>
                        <a:t>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901.100.000,00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1.018.000.000,00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112,97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2CB9B"/>
                    </a:solidFill>
                  </a:tcPr>
                </a:tc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 smtClean="0">
                <a:cs typeface="Arial" pitchFamily="34" charset="0"/>
              </a:rPr>
              <a:t>   </a:t>
            </a:r>
            <a:endParaRPr lang="hr-HR" sz="1100" b="1" dirty="0" smtClean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411464" y="501423"/>
            <a:ext cx="8229600" cy="654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19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3810176214"/>
              </p:ext>
            </p:extLst>
          </p:nvPr>
        </p:nvGraphicFramePr>
        <p:xfrm>
          <a:off x="4658012" y="1893368"/>
          <a:ext cx="4392487" cy="34563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0" name="Pravokutnik 109"/>
          <p:cNvSpPr/>
          <p:nvPr/>
        </p:nvSpPr>
        <p:spPr>
          <a:xfrm>
            <a:off x="132762" y="1356202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po upravnim odjelima Proračuna Zadarske županije za 2019. godinu</a:t>
            </a:r>
            <a:endParaRPr lang="hr-HR" sz="1100" dirty="0"/>
          </a:p>
        </p:txBody>
      </p:sp>
      <p:sp>
        <p:nvSpPr>
          <p:cNvPr id="111" name="Pravokutnik 110"/>
          <p:cNvSpPr/>
          <p:nvPr/>
        </p:nvSpPr>
        <p:spPr>
          <a:xfrm>
            <a:off x="5436096" y="1240065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</a:t>
            </a:r>
            <a:r>
              <a:rPr lang="hr-HR" sz="1100" b="1" dirty="0">
                <a:cs typeface="Arial" pitchFamily="34" charset="0"/>
              </a:rPr>
              <a:t>3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po upravnim odjelima u Proračunu Zadarske županije za 2019. godinu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51520" y="508991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 smtClean="0">
                <a:latin typeface="+mj-lt"/>
                <a:ea typeface="+mj-ea"/>
                <a:cs typeface="+mj-cs"/>
              </a:rPr>
              <a:t>klasifikaciji</a:t>
            </a:r>
            <a: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hr-HR" sz="9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618236455"/>
              </p:ext>
            </p:extLst>
          </p:nvPr>
        </p:nvGraphicFramePr>
        <p:xfrm>
          <a:off x="4355976" y="1914210"/>
          <a:ext cx="4680520" cy="3747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095941"/>
              </p:ext>
            </p:extLst>
          </p:nvPr>
        </p:nvGraphicFramePr>
        <p:xfrm>
          <a:off x="107504" y="1945268"/>
          <a:ext cx="4176464" cy="3246317"/>
        </p:xfrm>
        <a:graphic>
          <a:graphicData uri="http://schemas.openxmlformats.org/drawingml/2006/table">
            <a:tbl>
              <a:tblPr>
                <a:effectLst/>
                <a:tableStyleId>{8799B23B-EC83-4686-B30A-512413B5E67A}</a:tableStyleId>
              </a:tblPr>
              <a:tblGrid>
                <a:gridCol w="288032"/>
                <a:gridCol w="1490832"/>
                <a:gridCol w="932174"/>
                <a:gridCol w="952527"/>
                <a:gridCol w="512899"/>
              </a:tblGrid>
              <a:tr h="37073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/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baseline="0" noProof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Opis</a:t>
                      </a:r>
                      <a:endParaRPr lang="hr-HR" sz="900" b="1" i="0" u="none" strike="noStrike" baseline="0" noProof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2018.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0" u="none" strike="noStrike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Plan 2019.</a:t>
                      </a:r>
                      <a:endParaRPr lang="en-US" sz="900" b="0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  <a:endParaRPr lang="en-US" sz="900" b="1" i="0" u="none" strike="noStrike" baseline="0" dirty="0">
                        <a:solidFill>
                          <a:schemeClr val="bg1">
                            <a:lumMod val="9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1.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</a:t>
                      </a:r>
                      <a:r>
                        <a:rPr lang="da-DK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Opće javne </a:t>
                      </a:r>
                      <a:r>
                        <a:rPr lang="da-DK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usluge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32.487.705,02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38.775.697,23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119,36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242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2.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da-DK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Javni red i sigurnost</a:t>
                      </a:r>
                      <a:endParaRPr lang="da-DK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550.000,00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860.000,00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156,36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3.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49.226.500,00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44.772.725,00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90,95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4.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05 </a:t>
                      </a:r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 </a:t>
                      </a:r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okoliša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5.992.697,00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9.636.084,70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160,79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5.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06</a:t>
                      </a:r>
                      <a:r>
                        <a:rPr lang="hr-HR" sz="900" b="1" u="none" strike="noStrik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Usluge unapređenja stan. i zajednice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84.706.159,83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97.365.694,45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114,95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6.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575.451.737,87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655.833.925,78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113,97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7.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08 Rekreacija, kultura i religija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19.557.058,00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18.620.016,80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95,21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noProof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8.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09 Obrazovanje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104.972.629,01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122.209.545,77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116,42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986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9.</a:t>
                      </a:r>
                      <a:endParaRPr lang="en-US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10 </a:t>
                      </a:r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Socijalna </a:t>
                      </a:r>
                      <a:r>
                        <a:rPr lang="pl-PL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zaštita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0" i="0" u="none" strike="noStrike" dirty="0">
                          <a:effectLst/>
                          <a:latin typeface="Arial"/>
                        </a:rPr>
                        <a:t>28.155.513,27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29.926.346,27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0" i="0" u="none" strike="noStrike" dirty="0" smtClean="0">
                          <a:effectLst/>
                          <a:latin typeface="Arial"/>
                        </a:rPr>
                        <a:t>106,29</a:t>
                      </a:r>
                      <a:endParaRPr lang="hr-HR" sz="9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72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u="none" strike="noStrike" dirty="0"/>
                        <a:t> 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900" b="1" u="none" strike="noStrik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>
                          <a:effectLst/>
                          <a:latin typeface="Arial"/>
                        </a:rPr>
                        <a:t>901.100.000,00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1.018.000.000,00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900" b="1" i="0" u="none" strike="noStrike" dirty="0" smtClean="0">
                          <a:effectLst/>
                          <a:latin typeface="Arial"/>
                        </a:rPr>
                        <a:t>112,97</a:t>
                      </a:r>
                      <a:endParaRPr lang="hr-HR" sz="9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Pravokutnik 12"/>
          <p:cNvSpPr/>
          <p:nvPr/>
        </p:nvSpPr>
        <p:spPr>
          <a:xfrm>
            <a:off x="132762" y="1356202"/>
            <a:ext cx="475252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Tablica </a:t>
            </a:r>
            <a:r>
              <a:rPr lang="hr-HR" sz="1100" b="1" dirty="0">
                <a:cs typeface="Arial" pitchFamily="34" charset="0"/>
              </a:rPr>
              <a:t>4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Plan rashoda i izdataka po funkcijskoj klasifikaciji Proračuna Zadarske županije za 2019. godinu</a:t>
            </a:r>
            <a:endParaRPr lang="hr-HR" sz="1100" dirty="0"/>
          </a:p>
        </p:txBody>
      </p:sp>
      <p:sp>
        <p:nvSpPr>
          <p:cNvPr id="14" name="Pravokutnik 13"/>
          <p:cNvSpPr/>
          <p:nvPr/>
        </p:nvSpPr>
        <p:spPr>
          <a:xfrm>
            <a:off x="5381836" y="1279662"/>
            <a:ext cx="302433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 smtClean="0">
                <a:cs typeface="Arial" pitchFamily="34" charset="0"/>
              </a:rPr>
              <a:t>Grafikon 4</a:t>
            </a:r>
            <a:r>
              <a:rPr lang="hr-HR" sz="1100" dirty="0" smtClean="0">
                <a:cs typeface="Arial" pitchFamily="34" charset="0"/>
              </a:rPr>
              <a:t>. </a:t>
            </a:r>
            <a:r>
              <a:rPr lang="hr-HR" sz="1100" b="1" dirty="0" smtClean="0">
                <a:cs typeface="Arial" pitchFamily="34" charset="0"/>
              </a:rPr>
              <a:t>Prikaz udjela rashoda i izdataka po funkcijskoj klasifikaciji u Proračunu Zadarske županije za 2019. godinu</a:t>
            </a: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686962"/>
              </p:ext>
            </p:extLst>
          </p:nvPr>
        </p:nvGraphicFramePr>
        <p:xfrm>
          <a:off x="1979712" y="836722"/>
          <a:ext cx="4608512" cy="5608926"/>
        </p:xfrm>
        <a:graphic>
          <a:graphicData uri="http://schemas.openxmlformats.org/drawingml/2006/table">
            <a:tbl>
              <a:tblPr firstRow="1" firstCol="1" bandRow="1"/>
              <a:tblGrid>
                <a:gridCol w="871541"/>
                <a:gridCol w="2689866"/>
                <a:gridCol w="1047105"/>
              </a:tblGrid>
              <a:tr h="2454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KORISNIK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ZA 2019.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</a:t>
                      </a:r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272.031,31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Blue Smart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Count me in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Alternet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56.162,50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92.462,50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163.000,00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5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Plavo-zeleni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48.500,00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20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5.153.782,72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4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RI2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156.207,55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Networld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205.511,54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4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18.600,08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130.409,19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4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edukaciju i razvoj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232.056,00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9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Stronger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216.490,61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232.000,00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Bird </a:t>
                      </a: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watching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124.051,80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Zero Waste Blue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147.486,78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SOS-Surađuj i ostvaruj sebe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1.290.053,47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Urban Green </a:t>
                      </a: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Belts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386.335,80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Učinkovito upravljanje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28.440,00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Coworkmed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8.041,00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Mobilitas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871.786,60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Chestnut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605.918,53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Irene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7.271.034,75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182.500,10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</a:t>
                      </a: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Commuting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264.791,80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Bastini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12.139,54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</a:t>
                      </a: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Canyoning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414.487,45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467.724,56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333.519,48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 </a:t>
                      </a: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Senses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328.328,07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2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</a:t>
                      </a:r>
                      <a:endParaRPr lang="hr-H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1.948.575,03</a:t>
                      </a:r>
                      <a:endParaRPr lang="hr-H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Pravokutnik 4"/>
          <p:cNvSpPr/>
          <p:nvPr/>
        </p:nvSpPr>
        <p:spPr>
          <a:xfrm>
            <a:off x="107504" y="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Projekti financirani od inozemnih vlada, međunarodnih organizacija, institucija </a:t>
            </a:r>
            <a:br>
              <a:rPr lang="hr-HR" b="1" dirty="0"/>
            </a:br>
            <a:r>
              <a:rPr lang="hr-HR" b="1" dirty="0"/>
              <a:t>i tijela EU i iz državnog proračuna temeljem prijenosa EU sredstava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59799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27233"/>
              </p:ext>
            </p:extLst>
          </p:nvPr>
        </p:nvGraphicFramePr>
        <p:xfrm>
          <a:off x="1815716" y="946644"/>
          <a:ext cx="5400601" cy="5654023"/>
        </p:xfrm>
        <a:graphic>
          <a:graphicData uri="http://schemas.openxmlformats.org/drawingml/2006/table">
            <a:tbl>
              <a:tblPr firstRow="1" firstCol="1" bandRow="1"/>
              <a:tblGrid>
                <a:gridCol w="1021339"/>
                <a:gridCol w="3152187"/>
                <a:gridCol w="1227075"/>
              </a:tblGrid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 V. Nazor -Abu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Dhabi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UAE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125.348,80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K201 OŠ Nin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KA219 OŠ Nin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KA101+ OŠ Nin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2017/18 - OŠ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2.396.797,37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- OŠ Pag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249.174,58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OŠ Gračac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2.754.034,13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OŠ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Škabrnja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2.633.527,92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171.908,00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649.630,05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KA219 - GVN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KA219 - HTU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Medicinska škola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+ KA102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V.Vlatković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43.580,16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2017/18 - SŠ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613.084,44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Kako smo isprav.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Pisin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toranj - SŠ Benkovac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405.000,00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530.000,00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Healthy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future - HTU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100.000,00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Cooking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Tour@Zadar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1.203.299,00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Energetska obnova -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V.Nazor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2.929.085,56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Post.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finan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i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digit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. pismeni -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V.Vlatković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675.662,90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Perma </a:t>
                      </a: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Horti</a:t>
                      </a: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-SŠ S. Ožanić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634.486,24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ZZJZ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MELAdetect 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126.584,45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Poboljšanje pristupa PZZ na otocima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431.864,96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Direct Zadar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120.600,00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novih tehnologija (CENT)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12.813.837,74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Kulturna baština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3.420.120,00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Hercultour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7.412.424,01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809.258,60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160.000,00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For Bio Energy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1.024.987,03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Pescar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2.340.398,08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Dory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474.410,53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51.613,35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113.112,00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CGO Biljane Donje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141.374,65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Mazing zelena škola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139.981,50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Sparc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883.704,00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27.207.818,03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ZŽ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900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Zadar Bike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300.000,00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03">
                <a:tc>
                  <a:txBody>
                    <a:bodyPr/>
                    <a:lstStyle/>
                    <a:p>
                      <a:endParaRPr lang="hr-HR" sz="900" baseline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5159" marR="451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baseline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900" baseline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96.280.136,84</a:t>
                      </a:r>
                      <a:endParaRPr lang="hr-HR" sz="900" baseline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5159" marR="45159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4" name="Pravokutnik 3"/>
          <p:cNvSpPr/>
          <p:nvPr/>
        </p:nvSpPr>
        <p:spPr>
          <a:xfrm>
            <a:off x="107504" y="0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/>
              <a:t>Projekti financirani od inozemnih vlada, međunarodnih organizacija, institucija </a:t>
            </a:r>
            <a:br>
              <a:rPr lang="hr-HR" b="1" dirty="0"/>
            </a:br>
            <a:r>
              <a:rPr lang="hr-HR" b="1" dirty="0"/>
              <a:t>i tijela EU i iz državnog proračuna temeljem prijenosa EU sredstava</a:t>
            </a:r>
            <a:endParaRPr lang="hr-HR" dirty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832019"/>
              </p:ext>
            </p:extLst>
          </p:nvPr>
        </p:nvGraphicFramePr>
        <p:xfrm>
          <a:off x="1815717" y="659319"/>
          <a:ext cx="5400600" cy="274320"/>
        </p:xfrm>
        <a:graphic>
          <a:graphicData uri="http://schemas.openxmlformats.org/drawingml/2006/table">
            <a:tbl>
              <a:tblPr firstRow="1" firstCol="1" bandRow="1"/>
              <a:tblGrid>
                <a:gridCol w="1021337"/>
                <a:gridCol w="3152187"/>
                <a:gridCol w="1227076"/>
              </a:tblGrid>
              <a:tr h="274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KORISNIK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ZA 2019.</a:t>
                      </a:r>
                      <a:endParaRPr lang="hr-HR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24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14240</TotalTime>
  <Words>1473</Words>
  <Application>Microsoft Office PowerPoint</Application>
  <PresentationFormat>Prikaz na zaslonu (4:3)</PresentationFormat>
  <Paragraphs>570</Paragraphs>
  <Slides>10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Gabriola</vt:lpstr>
      <vt:lpstr>Symbol</vt:lpstr>
      <vt:lpstr>Times New Roman</vt:lpstr>
      <vt:lpstr>Office tema</vt:lpstr>
      <vt:lpstr> REPUBLIKA HRVATSKA ZADARSKA ŽUPANIJA  PRORAČUN ZADARSKE ŽUPANIJE ZA 2019. GODINU I PROJEKCIJA ZA 2020. i 2021. GODINU - vodič za građane - </vt:lpstr>
      <vt:lpstr>Proračun Zadarske županije za 2019. godinu  i projekcija za 2020. i 2021. godinu</vt:lpstr>
      <vt:lpstr>Prihodi i primici Proračuna Zadarske županije</vt:lpstr>
      <vt:lpstr>Rashodi i izdaci proračuna Zadarske županije</vt:lpstr>
      <vt:lpstr>Proračunski korisnici Zadarske županije</vt:lpstr>
      <vt:lpstr>  </vt:lpstr>
      <vt:lpstr>  </vt:lpstr>
      <vt:lpstr>PowerPointova prezentacija</vt:lpstr>
      <vt:lpstr>PowerPointova prezentacija</vt:lpstr>
      <vt:lpstr>PowerPointova prezentacija</vt:lpstr>
    </vt:vector>
  </TitlesOfParts>
  <Company>ZADARSKA ŽUPANIJA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REPUBLIKA HRVATSKA ZADARSKA ŽUPANIJA  PRORAČUN ZADARSKE ŽUPANIJE ZA 2018. GODINU I PROJEKCIJE ZA 2019. i 2020. GODINU - vodič za građane - </dc:title>
  <dc:creator>Katarina</dc:creator>
  <cp:lastModifiedBy>Roko</cp:lastModifiedBy>
  <cp:revision>1276</cp:revision>
  <cp:lastPrinted>2018-11-14T14:45:20Z</cp:lastPrinted>
  <dcterms:created xsi:type="dcterms:W3CDTF">2014-10-06T07:52:48Z</dcterms:created>
  <dcterms:modified xsi:type="dcterms:W3CDTF">2018-11-15T09:48:37Z</dcterms:modified>
</cp:coreProperties>
</file>