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0" r:id="rId2"/>
    <p:sldId id="333" r:id="rId3"/>
    <p:sldId id="340" r:id="rId4"/>
    <p:sldId id="334" r:id="rId5"/>
    <p:sldId id="335" r:id="rId6"/>
    <p:sldId id="337" r:id="rId7"/>
    <p:sldId id="293" r:id="rId8"/>
    <p:sldId id="316" r:id="rId9"/>
    <p:sldId id="338" r:id="rId10"/>
    <p:sldId id="339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24" r:id="rId20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7AF"/>
    <a:srgbClr val="FFFF99"/>
    <a:srgbClr val="FFFFCC"/>
    <a:srgbClr val="C8A094"/>
    <a:srgbClr val="A2CB9B"/>
    <a:srgbClr val="470999"/>
    <a:srgbClr val="006666"/>
    <a:srgbClr val="567A5F"/>
    <a:srgbClr val="CC66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7292A2E-F333-43FB-9621-5CBBE7FDCDCB}" styleName="Svijetli stil 2 - Isticanj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Svijetli stil 1 - Isticanj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ijetli stil 3 - Isticanj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2" autoAdjust="0"/>
    <p:restoredTop sz="96374" autoAdjust="0"/>
  </p:normalViewPr>
  <p:slideViewPr>
    <p:cSldViewPr>
      <p:cViewPr varScale="1">
        <p:scale>
          <a:sx n="84" d="100"/>
          <a:sy n="84" d="100"/>
        </p:scale>
        <p:origin x="10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87775627269486"/>
          <c:y val="0"/>
          <c:w val="0.68269363832868468"/>
          <c:h val="0.6525189438925449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7C-4519-9AF0-322FA3C62744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7C-4519-9AF0-322FA3C62744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7C-4519-9AF0-322FA3C62744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3242-485A-9758-31E7D1C43546}"/>
              </c:ext>
            </c:extLst>
          </c:dPt>
          <c:dLbls>
            <c:dLbl>
              <c:idx val="0"/>
              <c:layout>
                <c:manualLayout>
                  <c:x val="0.1423331130849009"/>
                  <c:y val="-5.0276415494171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7C-4519-9AF0-322FA3C62744}"/>
                </c:ext>
              </c:extLst>
            </c:dLbl>
            <c:dLbl>
              <c:idx val="1"/>
              <c:layout>
                <c:manualLayout>
                  <c:x val="-0.1423331130849009"/>
                  <c:y val="-7.72018927591715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7C-4519-9AF0-322FA3C62744}"/>
                </c:ext>
              </c:extLst>
            </c:dLbl>
            <c:dLbl>
              <c:idx val="2"/>
              <c:layout>
                <c:manualLayout>
                  <c:x val="-1.2376792442165295E-2"/>
                  <c:y val="-8.01593289647110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7C-4519-9AF0-322FA3C6274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42-485A-9758-31E7D1C43546}"/>
                </c:ext>
              </c:extLst>
            </c:dLbl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PRIHODI OD POSLOVANJA</c:v>
                </c:pt>
                <c:pt idx="1">
                  <c:v>PRIHODI OD PRODAJE NEFINANCIJSKE IMOVINE</c:v>
                </c:pt>
                <c:pt idx="2">
                  <c:v>PRIMICI OD FINANCIJSKE IMOVINE I ZADUŽIVANJA</c:v>
                </c:pt>
                <c:pt idx="3">
                  <c:v>VLASTITI IZVORI (VIŠAK/MANJAK)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0.96579999999999999</c:v>
                </c:pt>
                <c:pt idx="1">
                  <c:v>6.3E-3</c:v>
                </c:pt>
                <c:pt idx="2">
                  <c:v>2.7900000000000001E-2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7C-4519-9AF0-322FA3C62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15667484314608318"/>
          <c:y val="0.66021479835873931"/>
          <c:w val="0.79804144568732127"/>
          <c:h val="0.19581349332183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36670800285086E-2"/>
          <c:y val="8.3985377286121668E-2"/>
          <c:w val="0.92525463627731086"/>
          <c:h val="0.65379390212681687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ln>
              <a:solidFill>
                <a:schemeClr val="bg2">
                  <a:lumMod val="10000"/>
                </a:schemeClr>
              </a:solidFill>
            </a:ln>
          </c:spPr>
          <c:dPt>
            <c:idx val="0"/>
            <c:bubble3D val="0"/>
            <c:explosion val="12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CE7-4DF2-992F-97C155D97791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CE7-4DF2-992F-97C155D97791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CE7-4DF2-992F-97C155D97791}"/>
              </c:ext>
            </c:extLst>
          </c:dPt>
          <c:dLbls>
            <c:dLbl>
              <c:idx val="0"/>
              <c:layout>
                <c:manualLayout>
                  <c:x val="-1.0345524216672749E-2"/>
                  <c:y val="1.2597806592918093E-2"/>
                </c:manualLayout>
              </c:layout>
              <c:tx>
                <c:rich>
                  <a:bodyPr/>
                  <a:lstStyle/>
                  <a:p>
                    <a:r>
                      <a: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84,39%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E7-4DF2-992F-97C155D97791}"/>
                </c:ext>
              </c:extLst>
            </c:dLbl>
            <c:dLbl>
              <c:idx val="1"/>
              <c:layout>
                <c:manualLayout>
                  <c:x val="-7.8866764370374792E-2"/>
                  <c:y val="2.51956131858364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E7-4DF2-992F-97C155D97791}"/>
                </c:ext>
              </c:extLst>
            </c:dLbl>
            <c:dLbl>
              <c:idx val="2"/>
              <c:layout>
                <c:manualLayout>
                  <c:x val="-3.0331832787810521E-3"/>
                  <c:y val="-4.805617072443278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0,22%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34291275328378"/>
                      <c:h val="5.4569654469492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CE7-4DF2-992F-97C155D97791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000" b="1" u="none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FINANCIJSKU IMOVINU I OTPLATU ZAJMOVA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0.84389999999999998</c:v>
                </c:pt>
                <c:pt idx="1">
                  <c:v>0.15390000000000001</c:v>
                </c:pt>
                <c:pt idx="2">
                  <c:v>2.2000000000000001E-3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E7-4DF2-992F-97C155D97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60382739892004"/>
          <c:y val="2.9649202649127716E-2"/>
          <c:w val="0.58436166117281618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2,39%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B6-490A-90E0-78672F671D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1,43%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B6-490A-90E0-78672F671DF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0,52%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B6-490A-90E0-78672F671DF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0,55%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B6-490A-90E0-78672F671DF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6,35%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B6-490A-90E0-78672F671DF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0,33%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B6-490A-90E0-78672F671DF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1,24%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B6-490A-90E0-78672F671DF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46,85%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B6-490A-90E0-78672F671DF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37,22%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B6-490A-90E0-78672F671DF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2,97%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B6-490A-90E0-78672F671D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List1!$A$2:$A$12</c:f>
              <c:strCache>
                <c:ptCount val="11"/>
                <c:pt idx="0">
                  <c:v>11. Hrv. Branitelji, udruge, demografija i soc. Politika</c:v>
                </c:pt>
                <c:pt idx="1">
                  <c:v>10. Javna nabava i upr. imovnom </c:v>
                </c:pt>
                <c:pt idx="2">
                  <c:v>9. Pravni i zajednički poslovi </c:v>
                </c:pt>
                <c:pt idx="3">
                  <c:v>8. Pom. dobro, more i promet </c:v>
                </c:pt>
                <c:pt idx="4">
                  <c:v>7. Poljop., ribarstvo, vodno gosp., ruralni i otočni razvoj </c:v>
                </c:pt>
                <c:pt idx="5">
                  <c:v>6. Gosp., turizma, infrastr. i EU fondovi </c:v>
                </c:pt>
                <c:pt idx="6">
                  <c:v>5. Prostorno uređenje, zaštita okol. i kom. poslovi </c:v>
                </c:pt>
                <c:pt idx="7">
                  <c:v>4. Zdravstvo, soc. skrb, udruge i mladi </c:v>
                </c:pt>
                <c:pt idx="8">
                  <c:v>3. Obrazovanje, kult. i šport</c:v>
                </c:pt>
                <c:pt idx="9">
                  <c:v>2. Financije i proračun </c:v>
                </c:pt>
                <c:pt idx="10">
                  <c:v>1. Ured župana </c:v>
                </c:pt>
              </c:strCache>
            </c:strRef>
          </c:cat>
          <c:val>
            <c:numRef>
              <c:f>List1!$B$2:$B$12</c:f>
              <c:numCache>
                <c:formatCode>0.00%</c:formatCode>
                <c:ptCount val="11"/>
                <c:pt idx="0">
                  <c:v>2.3900000000000001E-2</c:v>
                </c:pt>
                <c:pt idx="1">
                  <c:v>1.43E-2</c:v>
                </c:pt>
                <c:pt idx="2">
                  <c:v>5.1999999999999998E-3</c:v>
                </c:pt>
                <c:pt idx="3">
                  <c:v>5.4999999999999997E-3</c:v>
                </c:pt>
                <c:pt idx="4">
                  <c:v>6.3500000000000001E-2</c:v>
                </c:pt>
                <c:pt idx="5">
                  <c:v>3.3E-3</c:v>
                </c:pt>
                <c:pt idx="6">
                  <c:v>1.24E-2</c:v>
                </c:pt>
                <c:pt idx="7">
                  <c:v>0.46850000000000003</c:v>
                </c:pt>
                <c:pt idx="8">
                  <c:v>0.37219999999999998</c:v>
                </c:pt>
                <c:pt idx="9">
                  <c:v>2.9700000000000001E-2</c:v>
                </c:pt>
                <c:pt idx="10">
                  <c:v>1.5E-3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6-490A-90E0-78672F671D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89778800"/>
        <c:axId val="1989771728"/>
        <c:extLst/>
      </c:barChart>
      <c:catAx>
        <c:axId val="198977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989771728"/>
        <c:crosses val="autoZero"/>
        <c:auto val="1"/>
        <c:lblAlgn val="ctr"/>
        <c:lblOffset val="100"/>
        <c:noMultiLvlLbl val="0"/>
      </c:catAx>
      <c:valAx>
        <c:axId val="198977172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989778800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08261876626505"/>
          <c:y val="4.7976009934502614E-2"/>
          <c:w val="0.54091738123373501"/>
          <c:h val="0.904047980130994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67-4FF1-96CB-50E3E41D34F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67-4FF1-96CB-50E3E41D34F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67-4FF1-96CB-50E3E41D34F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67-4FF1-96CB-50E3E41D34F8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67-4FF1-96CB-50E3E41D34F8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67-4FF1-96CB-50E3E41D34F8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67-4FF1-96CB-50E3E41D34F8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67-4FF1-96CB-50E3E41D34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unapr.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2.3099999999999999E-2</c:v>
                </c:pt>
                <c:pt idx="1">
                  <c:v>0.36280000000000001</c:v>
                </c:pt>
                <c:pt idx="2">
                  <c:v>1.17E-2</c:v>
                </c:pt>
                <c:pt idx="3">
                  <c:v>0.46779999999999999</c:v>
                </c:pt>
                <c:pt idx="4">
                  <c:v>3.3999999999999998E-3</c:v>
                </c:pt>
                <c:pt idx="5">
                  <c:v>1.21E-2</c:v>
                </c:pt>
                <c:pt idx="6">
                  <c:v>5.7700000000000001E-2</c:v>
                </c:pt>
                <c:pt idx="7">
                  <c:v>1.9E-3</c:v>
                </c:pt>
                <c:pt idx="8">
                  <c:v>5.9499999999999997E-2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67-4FF1-96CB-50E3E41D34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89783696"/>
        <c:axId val="1989784240"/>
      </c:barChart>
      <c:catAx>
        <c:axId val="1989783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1989784240"/>
        <c:crosses val="autoZero"/>
        <c:auto val="1"/>
        <c:lblAlgn val="ctr"/>
        <c:lblOffset val="100"/>
        <c:noMultiLvlLbl val="0"/>
      </c:catAx>
      <c:valAx>
        <c:axId val="1989784240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1989783696"/>
        <c:crosses val="autoZero"/>
        <c:crossBetween val="between"/>
      </c:valAx>
      <c:spPr>
        <a:solidFill>
          <a:schemeClr val="accent4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 custT="1"/>
      <dgm:spPr/>
      <dgm:t>
        <a:bodyPr/>
        <a:lstStyle/>
        <a:p>
          <a:r>
            <a:rPr lang="hr-HR" sz="1400" b="1" dirty="0"/>
            <a:t>Prihodi i primici </a:t>
          </a:r>
          <a:r>
            <a:rPr lang="hr-HR" sz="1400" b="1" dirty="0">
              <a:latin typeface="Times New Roman"/>
              <a:cs typeface="Times New Roman"/>
            </a:rPr>
            <a:t>→ 234.983.541,87 EUR</a:t>
          </a:r>
          <a:endParaRPr lang="hr-HR" sz="1400" b="1" dirty="0"/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6F61644F-3D98-4B0F-ADCC-D6478A21C2F0}">
      <dgm:prSet phldrT="[Tekst]" custT="1"/>
      <dgm:spPr/>
      <dgm:t>
        <a:bodyPr/>
        <a:lstStyle/>
        <a:p>
          <a:r>
            <a:rPr lang="hr-HR" sz="1400" b="1" dirty="0"/>
            <a:t>Vlastiti izvori (višak/manjak) prihoda iz prethodne godine </a:t>
          </a:r>
          <a:r>
            <a:rPr lang="hr-HR" sz="1400" b="1" dirty="0">
              <a:latin typeface="Times New Roman"/>
              <a:cs typeface="Times New Roman"/>
            </a:rPr>
            <a:t>→ -5.883.541,87 EUR</a:t>
          </a:r>
          <a:endParaRPr lang="hr-HR" sz="1400" b="1" dirty="0"/>
        </a:p>
      </dgm:t>
    </dgm:pt>
    <dgm:pt modelId="{521D4A9A-F822-499A-99A7-3DF6FB4AF6D9}" type="parTrans" cxnId="{1031D352-7D1E-4039-B468-9E45DC4DABB3}">
      <dgm:prSet/>
      <dgm:spPr/>
      <dgm:t>
        <a:bodyPr/>
        <a:lstStyle/>
        <a:p>
          <a:endParaRPr lang="hr-HR"/>
        </a:p>
      </dgm:t>
    </dgm:pt>
    <dgm:pt modelId="{FEED7CBD-8AA1-44AA-95FF-24F0F476B6CE}" type="sibTrans" cxnId="{1031D352-7D1E-4039-B468-9E45DC4DABB3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 custT="1"/>
      <dgm:spPr/>
      <dgm:t>
        <a:bodyPr/>
        <a:lstStyle/>
        <a:p>
          <a:r>
            <a:rPr lang="hr-HR" sz="1400" b="1" dirty="0"/>
            <a:t>Rashodi i izdaci </a:t>
          </a:r>
          <a:r>
            <a:rPr lang="hr-HR" sz="1400" b="1" dirty="0">
              <a:latin typeface="Times New Roman"/>
              <a:cs typeface="Times New Roman"/>
            </a:rPr>
            <a:t>→ 229.100.000,00 EUR</a:t>
          </a:r>
          <a:endParaRPr lang="hr-HR" sz="1400" b="1" dirty="0"/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</dgm:pt>
    <dgm:pt modelId="{A414F0C5-DD5C-4066-95F0-4F7FA91A38E9}" type="pres">
      <dgm:prSet presAssocID="{1DB8DC99-D35A-4223-BD85-F68ED6C62FF2}" presName="parentLin" presStyleCnt="0"/>
      <dgm:spPr/>
    </dgm:pt>
    <dgm:pt modelId="{E8196252-B420-43E8-9828-3124379EC670}" type="pres">
      <dgm:prSet presAssocID="{1DB8DC99-D35A-4223-BD85-F68ED6C62FF2}" presName="parentLeftMargin" presStyleLbl="node1" presStyleIdx="0" presStyleCnt="3"/>
      <dgm:spPr/>
    </dgm:pt>
    <dgm:pt modelId="{4981C8DB-4C1C-4358-8500-B5F48EC7587F}" type="pres">
      <dgm:prSet presAssocID="{1DB8DC99-D35A-4223-BD85-F68ED6C62FF2}" presName="parentText" presStyleLbl="node1" presStyleIdx="0" presStyleCnt="3" custScaleX="142857" custScaleY="224864">
        <dgm:presLayoutVars>
          <dgm:chMax val="0"/>
          <dgm:bulletEnabled val="1"/>
        </dgm:presLayoutVars>
      </dgm:prSet>
      <dgm:spPr/>
    </dgm:pt>
    <dgm:pt modelId="{3E27C463-2134-4CE2-81B9-CBA843123559}" type="pres">
      <dgm:prSet presAssocID="{1DB8DC99-D35A-4223-BD85-F68ED6C62FF2}" presName="negativeSpace" presStyleCnt="0"/>
      <dgm:spPr/>
    </dgm:pt>
    <dgm:pt modelId="{2D8D9B7F-F6B7-4DC9-82B7-BA53D1BBE431}" type="pres">
      <dgm:prSet presAssocID="{1DB8DC99-D35A-4223-BD85-F68ED6C62FF2}" presName="childText" presStyleLbl="conFgAcc1" presStyleIdx="0" presStyleCnt="3">
        <dgm:presLayoutVars>
          <dgm:bulletEnabled val="1"/>
        </dgm:presLayoutVars>
      </dgm:prSet>
      <dgm:spPr/>
    </dgm:pt>
    <dgm:pt modelId="{E1928073-0EDE-46F4-95EC-15E5C6208B1E}" type="pres">
      <dgm:prSet presAssocID="{74A7E9DE-96A0-4811-8EBA-D02691DF4983}" presName="spaceBetweenRectangles" presStyleCnt="0"/>
      <dgm:spPr/>
    </dgm:pt>
    <dgm:pt modelId="{AD8B9457-143E-4330-8237-DAC195152381}" type="pres">
      <dgm:prSet presAssocID="{6F61644F-3D98-4B0F-ADCC-D6478A21C2F0}" presName="parentLin" presStyleCnt="0"/>
      <dgm:spPr/>
    </dgm:pt>
    <dgm:pt modelId="{74F2F1D2-70EE-4570-9EB7-FDCA9A07234C}" type="pres">
      <dgm:prSet presAssocID="{6F61644F-3D98-4B0F-ADCC-D6478A21C2F0}" presName="parentLeftMargin" presStyleLbl="node1" presStyleIdx="0" presStyleCnt="3"/>
      <dgm:spPr/>
    </dgm:pt>
    <dgm:pt modelId="{0A3F990C-CC27-4C2E-8773-6EC1427BF3C7}" type="pres">
      <dgm:prSet presAssocID="{6F61644F-3D98-4B0F-ADCC-D6478A21C2F0}" presName="parentText" presStyleLbl="node1" presStyleIdx="1" presStyleCnt="3" custScaleX="142857" custScaleY="210260">
        <dgm:presLayoutVars>
          <dgm:chMax val="0"/>
          <dgm:bulletEnabled val="1"/>
        </dgm:presLayoutVars>
      </dgm:prSet>
      <dgm:spPr/>
    </dgm:pt>
    <dgm:pt modelId="{2C6004EA-D810-466A-8339-9B7C842D2C73}" type="pres">
      <dgm:prSet presAssocID="{6F61644F-3D98-4B0F-ADCC-D6478A21C2F0}" presName="negativeSpace" presStyleCnt="0"/>
      <dgm:spPr/>
    </dgm:pt>
    <dgm:pt modelId="{507187C2-E31E-42BA-9E4A-F0C436947ED1}" type="pres">
      <dgm:prSet presAssocID="{6F61644F-3D98-4B0F-ADCC-D6478A21C2F0}" presName="childText" presStyleLbl="conFgAcc1" presStyleIdx="1" presStyleCnt="3">
        <dgm:presLayoutVars>
          <dgm:bulletEnabled val="1"/>
        </dgm:presLayoutVars>
      </dgm:prSet>
      <dgm:spPr/>
    </dgm:pt>
    <dgm:pt modelId="{664C7DC4-31BD-405E-88C4-06B674E88CBA}" type="pres">
      <dgm:prSet presAssocID="{FEED7CBD-8AA1-44AA-95FF-24F0F476B6CE}" presName="spaceBetweenRectangles" presStyleCnt="0"/>
      <dgm:spPr/>
    </dgm:pt>
    <dgm:pt modelId="{52E95BF8-B6B9-4E21-8294-434A245A2965}" type="pres">
      <dgm:prSet presAssocID="{E3160682-CCB9-4AF6-880E-2F87ECC66255}" presName="parentLin" presStyleCnt="0"/>
      <dgm:spPr/>
    </dgm:pt>
    <dgm:pt modelId="{67D96E31-69C4-44F9-AAA6-6D4114640D9F}" type="pres">
      <dgm:prSet presAssocID="{E3160682-CCB9-4AF6-880E-2F87ECC66255}" presName="parentLeftMargin" presStyleLbl="node1" presStyleIdx="1" presStyleCnt="3"/>
      <dgm:spPr/>
    </dgm:pt>
    <dgm:pt modelId="{45186DC0-E01C-49BC-979F-F37A4A4E2488}" type="pres">
      <dgm:prSet presAssocID="{E3160682-CCB9-4AF6-880E-2F87ECC66255}" presName="parentText" presStyleLbl="node1" presStyleIdx="2" presStyleCnt="3" custScaleX="142857" custScaleY="212670">
        <dgm:presLayoutVars>
          <dgm:chMax val="0"/>
          <dgm:bulletEnabled val="1"/>
        </dgm:presLayoutVars>
      </dgm:prSet>
      <dgm:spPr/>
    </dgm:pt>
    <dgm:pt modelId="{BBD03EC6-1DA2-4128-BC41-7056DDF393FE}" type="pres">
      <dgm:prSet presAssocID="{E3160682-CCB9-4AF6-880E-2F87ECC66255}" presName="negativeSpace" presStyleCnt="0"/>
      <dgm:spPr/>
    </dgm:pt>
    <dgm:pt modelId="{D69C3A2C-23A7-4093-9185-2F5E434868C1}" type="pres">
      <dgm:prSet presAssocID="{E3160682-CCB9-4AF6-880E-2F87ECC6625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D26B19-4665-4C7F-BE83-5CAE806232BC}" type="presOf" srcId="{6F61644F-3D98-4B0F-ADCC-D6478A21C2F0}" destId="{74F2F1D2-70EE-4570-9EB7-FDCA9A07234C}" srcOrd="0" destOrd="0" presId="urn:microsoft.com/office/officeart/2005/8/layout/list1"/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D5BD553A-C695-4BBE-9EEA-11C8E17A268D}" type="presOf" srcId="{6F61644F-3D98-4B0F-ADCC-D6478A21C2F0}" destId="{0A3F990C-CC27-4C2E-8773-6EC1427BF3C7}" srcOrd="1" destOrd="0" presId="urn:microsoft.com/office/officeart/2005/8/layout/list1"/>
    <dgm:cxn modelId="{1031D352-7D1E-4039-B468-9E45DC4DABB3}" srcId="{D954B905-DF12-44A7-97FF-FEADA0BAC1C6}" destId="{6F61644F-3D98-4B0F-ADCC-D6478A21C2F0}" srcOrd="1" destOrd="0" parTransId="{521D4A9A-F822-499A-99A7-3DF6FB4AF6D9}" sibTransId="{FEED7CBD-8AA1-44AA-95FF-24F0F476B6CE}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23BA60C3-43D9-4382-98CD-B761217A7C89}" srcId="{D954B905-DF12-44A7-97FF-FEADA0BAC1C6}" destId="{E3160682-CCB9-4AF6-880E-2F87ECC66255}" srcOrd="2" destOrd="0" parTransId="{1090C4C3-3CC2-4D88-80CE-12BBD8EF511A}" sibTransId="{9932B054-E083-4BB4-A81D-7F73A35B037A}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1EB5EC8-A1A8-48A3-BDE0-21BC67C5B3EA}" type="presParOf" srcId="{AFE17CD3-89E7-438D-9FE0-89070C29B761}" destId="{AD8B9457-143E-4330-8237-DAC195152381}" srcOrd="4" destOrd="0" presId="urn:microsoft.com/office/officeart/2005/8/layout/list1"/>
    <dgm:cxn modelId="{5D8DA2A8-44A7-4744-8623-1DBFB294BAF8}" type="presParOf" srcId="{AD8B9457-143E-4330-8237-DAC195152381}" destId="{74F2F1D2-70EE-4570-9EB7-FDCA9A07234C}" srcOrd="0" destOrd="0" presId="urn:microsoft.com/office/officeart/2005/8/layout/list1"/>
    <dgm:cxn modelId="{F3DAEE71-AC54-4555-B128-A80F5B783E3C}" type="presParOf" srcId="{AD8B9457-143E-4330-8237-DAC195152381}" destId="{0A3F990C-CC27-4C2E-8773-6EC1427BF3C7}" srcOrd="1" destOrd="0" presId="urn:microsoft.com/office/officeart/2005/8/layout/list1"/>
    <dgm:cxn modelId="{803BAAA1-871A-4442-A649-EDDDA267A5BE}" type="presParOf" srcId="{AFE17CD3-89E7-438D-9FE0-89070C29B761}" destId="{2C6004EA-D810-466A-8339-9B7C842D2C73}" srcOrd="5" destOrd="0" presId="urn:microsoft.com/office/officeart/2005/8/layout/list1"/>
    <dgm:cxn modelId="{A552973B-B23D-411C-B67C-A59889858D8F}" type="presParOf" srcId="{AFE17CD3-89E7-438D-9FE0-89070C29B761}" destId="{507187C2-E31E-42BA-9E4A-F0C436947ED1}" srcOrd="6" destOrd="0" presId="urn:microsoft.com/office/officeart/2005/8/layout/list1"/>
    <dgm:cxn modelId="{491153A6-BB48-460F-9031-B9DBF0E49C76}" type="presParOf" srcId="{AFE17CD3-89E7-438D-9FE0-89070C29B761}" destId="{664C7DC4-31BD-405E-88C4-06B674E88CBA}" srcOrd="7" destOrd="0" presId="urn:microsoft.com/office/officeart/2005/8/layout/list1"/>
    <dgm:cxn modelId="{DEEB42CF-04F5-4FEE-BDE4-E70BA35758D7}" type="presParOf" srcId="{AFE17CD3-89E7-438D-9FE0-89070C29B761}" destId="{52E95BF8-B6B9-4E21-8294-434A245A2965}" srcOrd="8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9" destOrd="0" presId="urn:microsoft.com/office/officeart/2005/8/layout/list1"/>
    <dgm:cxn modelId="{16AD6BB0-E23C-4CAB-9E71-E195C24A6585}" type="presParOf" srcId="{AFE17CD3-89E7-438D-9FE0-89070C29B761}" destId="{D69C3A2C-23A7-4093-9185-2F5E434868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/>
      <dgm:t>
        <a:bodyPr/>
        <a:lstStyle/>
        <a:p>
          <a:r>
            <a:rPr lang="hr-HR" b="1" u="sng" dirty="0"/>
            <a:t>Proračun za 2023.</a:t>
          </a: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/>
            <a:t>229.100.000,00  EUR</a:t>
          </a: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/>
      <dgm:t>
        <a:bodyPr/>
        <a:lstStyle/>
        <a:p>
          <a:r>
            <a:rPr lang="hr-HR" b="1" u="sng" dirty="0"/>
            <a:t>Projekcija za 2024.</a:t>
          </a:r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/>
      <dgm:t>
        <a:bodyPr/>
        <a:lstStyle/>
        <a:p>
          <a:r>
            <a:rPr lang="hr-HR" sz="2000" b="1" dirty="0">
              <a:effectLst/>
              <a:latin typeface="+mn-lt"/>
            </a:rPr>
            <a:t>191.210.000,00 </a:t>
          </a:r>
          <a:r>
            <a:rPr lang="hr-H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EUR</a:t>
          </a:r>
          <a:endParaRPr lang="hr-HR" sz="2000" b="1" dirty="0"/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/>
      <dgm:t>
        <a:bodyPr/>
        <a:lstStyle/>
        <a:p>
          <a:r>
            <a:rPr lang="hr-HR" b="1" u="sng" dirty="0"/>
            <a:t>Projekcija za 2025.</a:t>
          </a:r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/>
      <dgm:t>
        <a:bodyPr/>
        <a:lstStyle/>
        <a:p>
          <a:r>
            <a:rPr lang="hr-HR" sz="2000" b="1" dirty="0">
              <a:effectLst/>
              <a:latin typeface="+mn-lt"/>
            </a:rPr>
            <a:t>189.220.000,00 </a:t>
          </a:r>
          <a:r>
            <a:rPr lang="hr-H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EUR</a:t>
          </a:r>
          <a:endParaRPr lang="hr-HR" sz="2000" b="1" dirty="0"/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</dgm:pt>
    <dgm:pt modelId="{DD7A56F5-5E0C-414D-AF2C-FB86E60EA96C}" type="pres">
      <dgm:prSet presAssocID="{232A567F-04B6-4416-A29E-E0DAAE320021}" presName="boxAndChildren" presStyleCnt="0"/>
      <dgm:spPr/>
    </dgm:pt>
    <dgm:pt modelId="{CE43CAE6-7D7C-4C21-9C6E-640373FEAF18}" type="pres">
      <dgm:prSet presAssocID="{232A567F-04B6-4416-A29E-E0DAAE320021}" presName="parentTextBox" presStyleLbl="node1" presStyleIdx="0" presStyleCnt="3"/>
      <dgm:spPr/>
    </dgm:pt>
    <dgm:pt modelId="{C9602C84-F0EE-4D07-BF0F-946FCBF767F4}" type="pres">
      <dgm:prSet presAssocID="{232A567F-04B6-4416-A29E-E0DAAE320021}" presName="entireBox" presStyleLbl="node1" presStyleIdx="0" presStyleCnt="3"/>
      <dgm:spPr/>
    </dgm:pt>
    <dgm:pt modelId="{12985AEB-3E80-4371-9B76-F8EE8D13C1FA}" type="pres">
      <dgm:prSet presAssocID="{232A567F-04B6-4416-A29E-E0DAAE320021}" presName="descendantBox" presStyleCnt="0"/>
      <dgm:spPr/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</dgm:pt>
    <dgm:pt modelId="{D4A5524E-B82A-4E64-9EB0-48CEFE8DB947}" type="pres">
      <dgm:prSet presAssocID="{FCBE4CF1-6F1D-48BB-B7FD-447132D04A58}" presName="sp" presStyleCnt="0"/>
      <dgm:spPr/>
    </dgm:pt>
    <dgm:pt modelId="{70ECF647-3911-4C42-97FC-C2A6913EA2C3}" type="pres">
      <dgm:prSet presAssocID="{1F1D8239-A27E-488F-993A-FCF6DE437581}" presName="arrowAndChildren" presStyleCnt="0"/>
      <dgm:spPr/>
    </dgm:pt>
    <dgm:pt modelId="{BF221DC8-5BA4-4B09-AE6D-ED9E33205BDE}" type="pres">
      <dgm:prSet presAssocID="{1F1D8239-A27E-488F-993A-FCF6DE437581}" presName="parentTextArrow" presStyleLbl="node1" presStyleIdx="0" presStyleCnt="3"/>
      <dgm:spPr/>
    </dgm:pt>
    <dgm:pt modelId="{3F90D2B3-D5D2-48AF-9013-DDA23FA4EEA3}" type="pres">
      <dgm:prSet presAssocID="{1F1D8239-A27E-488F-993A-FCF6DE437581}" presName="arrow" presStyleLbl="node1" presStyleIdx="1" presStyleCnt="3"/>
      <dgm:spPr/>
    </dgm:pt>
    <dgm:pt modelId="{16C05910-2AC7-4266-910D-498A3C796382}" type="pres">
      <dgm:prSet presAssocID="{1F1D8239-A27E-488F-993A-FCF6DE437581}" presName="descendantArrow" presStyleCnt="0"/>
      <dgm:spPr/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71234" custLinFactNeighborY="-3394">
        <dgm:presLayoutVars>
          <dgm:bulletEnabled val="1"/>
        </dgm:presLayoutVars>
      </dgm:prSet>
      <dgm:spPr/>
    </dgm:pt>
    <dgm:pt modelId="{7A3ADB0B-B2DF-4C9B-A67C-26FA22CA4A39}" type="pres">
      <dgm:prSet presAssocID="{C156E61A-CA9E-4C5A-8F5B-F00DCF6D0676}" presName="sp" presStyleCnt="0"/>
      <dgm:spPr/>
    </dgm:pt>
    <dgm:pt modelId="{963FF646-2C7A-4AA7-BACC-B0EE8BFAB0B4}" type="pres">
      <dgm:prSet presAssocID="{04444011-23E9-425C-9481-AF1AC77B8543}" presName="arrowAndChildren" presStyleCnt="0"/>
      <dgm:spPr/>
    </dgm:pt>
    <dgm:pt modelId="{B267DC42-6CA6-4D04-A3FB-C867C8B5913B}" type="pres">
      <dgm:prSet presAssocID="{04444011-23E9-425C-9481-AF1AC77B8543}" presName="parentTextArrow" presStyleLbl="node1" presStyleIdx="1" presStyleCnt="3"/>
      <dgm:spPr/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</dgm:pt>
    <dgm:pt modelId="{78E80564-152F-404D-B7B5-38FB07E022D8}" type="pres">
      <dgm:prSet presAssocID="{04444011-23E9-425C-9481-AF1AC77B8543}" presName="descendantArrow" presStyleCnt="0"/>
      <dgm:spPr/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</dgm:pt>
  </dgm:ptLst>
  <dgm:cxnLst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 custT="1"/>
      <dgm:spPr/>
      <dgm:t>
        <a:bodyPr/>
        <a:lstStyle/>
        <a:p>
          <a:r>
            <a:rPr lang="hr-HR" sz="2000" b="1" u="sng" dirty="0">
              <a:latin typeface="+mn-lt"/>
              <a:cs typeface="Arial" panose="020B0604020202020204" pitchFamily="34" charset="0"/>
            </a:rPr>
            <a:t>Prihodi i primici</a:t>
          </a: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>
              <a:latin typeface="+mn-lt"/>
            </a:rPr>
            <a:t>42.760.381,38 EUR</a:t>
          </a: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 custT="1"/>
      <dgm:spPr/>
      <dgm:t>
        <a:bodyPr/>
        <a:lstStyle/>
        <a:p>
          <a:r>
            <a:rPr lang="hr-HR" sz="2000" b="1" u="sng" dirty="0">
              <a:latin typeface="+mn-lt"/>
              <a:cs typeface="Arial" panose="020B0604020202020204" pitchFamily="34" charset="0"/>
            </a:rPr>
            <a:t>Višak prihoda iz prethodne godine</a:t>
          </a:r>
        </a:p>
        <a:p>
          <a:r>
            <a:rPr lang="hr-HR" sz="2000" b="1" dirty="0">
              <a:latin typeface="+mn-lt"/>
            </a:rPr>
            <a:t>633.979,62 EUR</a:t>
          </a:r>
          <a:endParaRPr lang="hr-HR" sz="2000" b="1" u="sng" dirty="0">
            <a:latin typeface="+mn-lt"/>
          </a:endParaRPr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 custT="1"/>
      <dgm:spPr/>
      <dgm:t>
        <a:bodyPr/>
        <a:lstStyle/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dirty="0">
              <a:latin typeface="+mn-lt"/>
              <a:cs typeface="Arial" panose="020B0604020202020204" pitchFamily="34" charset="0"/>
            </a:rPr>
            <a:t>Rashodi i izdaci</a:t>
          </a: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dirty="0">
              <a:latin typeface="+mn-lt"/>
            </a:rPr>
            <a:t>43.394.361,00 EUR</a:t>
          </a:r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6D6E3F36-E3B5-4E8C-A5FB-E123BEB4EB78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r-HR" sz="2000" b="1" dirty="0"/>
        </a:p>
      </dgm:t>
    </dgm:pt>
    <dgm:pt modelId="{77409329-E2A7-4270-8D67-266E41EB8F2B}" type="parTrans" cxnId="{3627CAD9-8FCE-4A8C-840F-ABD5FF690F13}">
      <dgm:prSet/>
      <dgm:spPr/>
      <dgm:t>
        <a:bodyPr/>
        <a:lstStyle/>
        <a:p>
          <a:endParaRPr lang="hr-HR"/>
        </a:p>
      </dgm:t>
    </dgm:pt>
    <dgm:pt modelId="{DDA01C1A-6D50-49AE-BA80-1B50B61E3E61}" type="sibTrans" cxnId="{3627CAD9-8FCE-4A8C-840F-ABD5FF690F13}">
      <dgm:prSet/>
      <dgm:spPr/>
      <dgm:t>
        <a:bodyPr/>
        <a:lstStyle/>
        <a:p>
          <a:endParaRPr lang="hr-HR"/>
        </a:p>
      </dgm:t>
    </dgm:pt>
    <dgm:pt modelId="{2ECC4D86-E670-433D-BF4E-61302DFB2FAE}" type="pres">
      <dgm:prSet presAssocID="{9B8FD947-5909-462C-8C59-3C5E57F6932F}" presName="Name0" presStyleCnt="0">
        <dgm:presLayoutVars>
          <dgm:chMax val="7"/>
          <dgm:chPref val="7"/>
          <dgm:dir/>
        </dgm:presLayoutVars>
      </dgm:prSet>
      <dgm:spPr/>
    </dgm:pt>
    <dgm:pt modelId="{4B94B288-2F8C-43FB-9B2F-9C206A6CB2EB}" type="pres">
      <dgm:prSet presAssocID="{9B8FD947-5909-462C-8C59-3C5E57F6932F}" presName="Name1" presStyleCnt="0"/>
      <dgm:spPr/>
    </dgm:pt>
    <dgm:pt modelId="{4A76F28E-97F9-483E-BC6E-B784B0B2094F}" type="pres">
      <dgm:prSet presAssocID="{9B8FD947-5909-462C-8C59-3C5E57F6932F}" presName="cycle" presStyleCnt="0"/>
      <dgm:spPr/>
    </dgm:pt>
    <dgm:pt modelId="{4238C99E-5A0C-4923-BD1F-4E03FA8FDBAD}" type="pres">
      <dgm:prSet presAssocID="{9B8FD947-5909-462C-8C59-3C5E57F6932F}" presName="srcNode" presStyleLbl="node1" presStyleIdx="0" presStyleCnt="3"/>
      <dgm:spPr/>
    </dgm:pt>
    <dgm:pt modelId="{B42DB774-F8DA-4058-893F-5E32B919AF4E}" type="pres">
      <dgm:prSet presAssocID="{9B8FD947-5909-462C-8C59-3C5E57F6932F}" presName="conn" presStyleLbl="parChTrans1D2" presStyleIdx="0" presStyleCnt="1"/>
      <dgm:spPr/>
    </dgm:pt>
    <dgm:pt modelId="{6731B73A-D851-400F-8682-8CB23A3A4996}" type="pres">
      <dgm:prSet presAssocID="{9B8FD947-5909-462C-8C59-3C5E57F6932F}" presName="extraNode" presStyleLbl="node1" presStyleIdx="0" presStyleCnt="3"/>
      <dgm:spPr/>
    </dgm:pt>
    <dgm:pt modelId="{4FEB6AD2-E473-4772-8032-87C2B5570ACE}" type="pres">
      <dgm:prSet presAssocID="{9B8FD947-5909-462C-8C59-3C5E57F6932F}" presName="dstNode" presStyleLbl="node1" presStyleIdx="0" presStyleCnt="3"/>
      <dgm:spPr/>
    </dgm:pt>
    <dgm:pt modelId="{9D2D1D59-D5DD-4C6B-8B00-39042649AA97}" type="pres">
      <dgm:prSet presAssocID="{04444011-23E9-425C-9481-AF1AC77B8543}" presName="text_1" presStyleLbl="node1" presStyleIdx="0" presStyleCnt="3" custLinFactNeighborX="1316" custLinFactNeighborY="2017">
        <dgm:presLayoutVars>
          <dgm:bulletEnabled val="1"/>
        </dgm:presLayoutVars>
      </dgm:prSet>
      <dgm:spPr/>
    </dgm:pt>
    <dgm:pt modelId="{D872C60B-812F-4887-BD26-8B72089FC964}" type="pres">
      <dgm:prSet presAssocID="{04444011-23E9-425C-9481-AF1AC77B8543}" presName="accent_1" presStyleCnt="0"/>
      <dgm:spPr/>
    </dgm:pt>
    <dgm:pt modelId="{321999CD-0770-4521-97D0-926033E14C17}" type="pres">
      <dgm:prSet presAssocID="{04444011-23E9-425C-9481-AF1AC77B8543}" presName="accentRepeatNode" presStyleLbl="solidFgAcc1" presStyleIdx="0" presStyleCnt="3"/>
      <dgm:spPr/>
    </dgm:pt>
    <dgm:pt modelId="{75B763E4-DDCA-4662-AABE-14B5ADD80B98}" type="pres">
      <dgm:prSet presAssocID="{1F1D8239-A27E-488F-993A-FCF6DE437581}" presName="text_2" presStyleLbl="node1" presStyleIdx="1" presStyleCnt="3" custLinFactNeighborX="1702" custLinFactNeighborY="-134">
        <dgm:presLayoutVars>
          <dgm:bulletEnabled val="1"/>
        </dgm:presLayoutVars>
      </dgm:prSet>
      <dgm:spPr/>
    </dgm:pt>
    <dgm:pt modelId="{29D3CD79-4E5C-44EF-8272-EDAF3CE3E45E}" type="pres">
      <dgm:prSet presAssocID="{1F1D8239-A27E-488F-993A-FCF6DE437581}" presName="accent_2" presStyleCnt="0"/>
      <dgm:spPr/>
    </dgm:pt>
    <dgm:pt modelId="{87B9F30E-A931-406D-90EB-8E4D718C2BD2}" type="pres">
      <dgm:prSet presAssocID="{1F1D8239-A27E-488F-993A-FCF6DE437581}" presName="accentRepeatNode" presStyleLbl="solidFgAcc1" presStyleIdx="1" presStyleCnt="3"/>
      <dgm:spPr/>
    </dgm:pt>
    <dgm:pt modelId="{FFD8329A-C50D-4628-9EB4-B3C637381D46}" type="pres">
      <dgm:prSet presAssocID="{232A567F-04B6-4416-A29E-E0DAAE320021}" presName="text_3" presStyleLbl="node1" presStyleIdx="2" presStyleCnt="3">
        <dgm:presLayoutVars>
          <dgm:bulletEnabled val="1"/>
        </dgm:presLayoutVars>
      </dgm:prSet>
      <dgm:spPr/>
    </dgm:pt>
    <dgm:pt modelId="{5A4ECD48-16D2-442E-AB8B-3C4BF5C25763}" type="pres">
      <dgm:prSet presAssocID="{232A567F-04B6-4416-A29E-E0DAAE320021}" presName="accent_3" presStyleCnt="0"/>
      <dgm:spPr/>
    </dgm:pt>
    <dgm:pt modelId="{B22AF4B9-B258-43C2-8256-6FEA7367F868}" type="pres">
      <dgm:prSet presAssocID="{232A567F-04B6-4416-A29E-E0DAAE320021}" presName="accentRepeatNode" presStyleLbl="solidFgAcc1" presStyleIdx="2" presStyleCnt="3"/>
      <dgm:spPr/>
    </dgm:pt>
  </dgm:ptLst>
  <dgm:cxnLst>
    <dgm:cxn modelId="{F4EB0915-3028-4CDF-9EC8-A7EAFAA03E4F}" type="presOf" srcId="{04444011-23E9-425C-9481-AF1AC77B8543}" destId="{9D2D1D59-D5DD-4C6B-8B00-39042649AA97}" srcOrd="0" destOrd="0" presId="urn:microsoft.com/office/officeart/2008/layout/VerticalCurvedList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5DC44729-A711-465D-814C-974D7E99EE0E}" type="presOf" srcId="{9B8FD947-5909-462C-8C59-3C5E57F6932F}" destId="{2ECC4D86-E670-433D-BF4E-61302DFB2FAE}" srcOrd="0" destOrd="0" presId="urn:microsoft.com/office/officeart/2008/layout/VerticalCurvedList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0725B7A0-1EFB-4A6E-A22F-736FAEDF660A}" type="presOf" srcId="{A1B29A46-2495-440E-9F60-105316ADDDC5}" destId="{B42DB774-F8DA-4058-893F-5E32B919AF4E}" srcOrd="0" destOrd="0" presId="urn:microsoft.com/office/officeart/2008/layout/VerticalCurvedList"/>
    <dgm:cxn modelId="{153729A1-02BD-410F-A59B-23928A69B486}" type="presOf" srcId="{1F1D8239-A27E-488F-993A-FCF6DE437581}" destId="{75B763E4-DDCA-4662-AABE-14B5ADD80B98}" srcOrd="0" destOrd="0" presId="urn:microsoft.com/office/officeart/2008/layout/VerticalCurvedList"/>
    <dgm:cxn modelId="{EFAD2EB6-12C3-49B2-8CC6-5A6DAE2C6558}" type="presOf" srcId="{6D6E3F36-E3B5-4E8C-A5FB-E123BEB4EB78}" destId="{FFD8329A-C50D-4628-9EB4-B3C637381D46}" srcOrd="0" destOrd="1" presId="urn:microsoft.com/office/officeart/2008/layout/VerticalCurvedList"/>
    <dgm:cxn modelId="{10E8A4CC-EE28-4975-8D80-8CF2EEE4838D}" type="presOf" srcId="{232A567F-04B6-4416-A29E-E0DAAE320021}" destId="{FFD8329A-C50D-4628-9EB4-B3C637381D46}" srcOrd="0" destOrd="0" presId="urn:microsoft.com/office/officeart/2008/layout/VerticalCurvedList"/>
    <dgm:cxn modelId="{3627CAD9-8FCE-4A8C-840F-ABD5FF690F13}" srcId="{232A567F-04B6-4416-A29E-E0DAAE320021}" destId="{6D6E3F36-E3B5-4E8C-A5FB-E123BEB4EB78}" srcOrd="0" destOrd="0" parTransId="{77409329-E2A7-4270-8D67-266E41EB8F2B}" sibTransId="{DDA01C1A-6D50-49AE-BA80-1B50B61E3E61}"/>
    <dgm:cxn modelId="{BF1350E9-580C-40D2-A720-5A7681101252}" type="presOf" srcId="{FCA35078-B7D1-41AE-8308-56294D2C6293}" destId="{9D2D1D59-D5DD-4C6B-8B00-39042649AA97}" srcOrd="0" destOrd="1" presId="urn:microsoft.com/office/officeart/2008/layout/VerticalCurvedList"/>
    <dgm:cxn modelId="{2A2A514D-D19B-4483-92D5-9DCA4D8856A0}" type="presParOf" srcId="{2ECC4D86-E670-433D-BF4E-61302DFB2FAE}" destId="{4B94B288-2F8C-43FB-9B2F-9C206A6CB2EB}" srcOrd="0" destOrd="0" presId="urn:microsoft.com/office/officeart/2008/layout/VerticalCurvedList"/>
    <dgm:cxn modelId="{2DBFF31A-02C7-43C9-8728-90C0966790D4}" type="presParOf" srcId="{4B94B288-2F8C-43FB-9B2F-9C206A6CB2EB}" destId="{4A76F28E-97F9-483E-BC6E-B784B0B2094F}" srcOrd="0" destOrd="0" presId="urn:microsoft.com/office/officeart/2008/layout/VerticalCurvedList"/>
    <dgm:cxn modelId="{070CC9E1-E488-4E2D-B492-771B2E89931A}" type="presParOf" srcId="{4A76F28E-97F9-483E-BC6E-B784B0B2094F}" destId="{4238C99E-5A0C-4923-BD1F-4E03FA8FDBAD}" srcOrd="0" destOrd="0" presId="urn:microsoft.com/office/officeart/2008/layout/VerticalCurvedList"/>
    <dgm:cxn modelId="{79E1061E-1B2D-49FE-B189-9D8AB5A4438B}" type="presParOf" srcId="{4A76F28E-97F9-483E-BC6E-B784B0B2094F}" destId="{B42DB774-F8DA-4058-893F-5E32B919AF4E}" srcOrd="1" destOrd="0" presId="urn:microsoft.com/office/officeart/2008/layout/VerticalCurvedList"/>
    <dgm:cxn modelId="{53F06B88-B53D-4226-B7DE-E16CFA5377D5}" type="presParOf" srcId="{4A76F28E-97F9-483E-BC6E-B784B0B2094F}" destId="{6731B73A-D851-400F-8682-8CB23A3A4996}" srcOrd="2" destOrd="0" presId="urn:microsoft.com/office/officeart/2008/layout/VerticalCurvedList"/>
    <dgm:cxn modelId="{3DC79E9E-6F76-4F4E-A69A-336B8C269B4C}" type="presParOf" srcId="{4A76F28E-97F9-483E-BC6E-B784B0B2094F}" destId="{4FEB6AD2-E473-4772-8032-87C2B5570ACE}" srcOrd="3" destOrd="0" presId="urn:microsoft.com/office/officeart/2008/layout/VerticalCurvedList"/>
    <dgm:cxn modelId="{7D7B5588-4C8C-451D-8AF7-F5869F395DAA}" type="presParOf" srcId="{4B94B288-2F8C-43FB-9B2F-9C206A6CB2EB}" destId="{9D2D1D59-D5DD-4C6B-8B00-39042649AA97}" srcOrd="1" destOrd="0" presId="urn:microsoft.com/office/officeart/2008/layout/VerticalCurvedList"/>
    <dgm:cxn modelId="{F4EC628C-086A-4AE2-80AE-041882BD964B}" type="presParOf" srcId="{4B94B288-2F8C-43FB-9B2F-9C206A6CB2EB}" destId="{D872C60B-812F-4887-BD26-8B72089FC964}" srcOrd="2" destOrd="0" presId="urn:microsoft.com/office/officeart/2008/layout/VerticalCurvedList"/>
    <dgm:cxn modelId="{6EDB2860-F35D-446E-BA9F-CA2510FD6040}" type="presParOf" srcId="{D872C60B-812F-4887-BD26-8B72089FC964}" destId="{321999CD-0770-4521-97D0-926033E14C17}" srcOrd="0" destOrd="0" presId="urn:microsoft.com/office/officeart/2008/layout/VerticalCurvedList"/>
    <dgm:cxn modelId="{7B047754-168A-48A1-9E2F-BD1C99E02D02}" type="presParOf" srcId="{4B94B288-2F8C-43FB-9B2F-9C206A6CB2EB}" destId="{75B763E4-DDCA-4662-AABE-14B5ADD80B98}" srcOrd="3" destOrd="0" presId="urn:microsoft.com/office/officeart/2008/layout/VerticalCurvedList"/>
    <dgm:cxn modelId="{F9007D89-05AB-464A-B75F-A5A7007689B0}" type="presParOf" srcId="{4B94B288-2F8C-43FB-9B2F-9C206A6CB2EB}" destId="{29D3CD79-4E5C-44EF-8272-EDAF3CE3E45E}" srcOrd="4" destOrd="0" presId="urn:microsoft.com/office/officeart/2008/layout/VerticalCurvedList"/>
    <dgm:cxn modelId="{00186F00-6AE8-46B8-A80F-16E297148318}" type="presParOf" srcId="{29D3CD79-4E5C-44EF-8272-EDAF3CE3E45E}" destId="{87B9F30E-A931-406D-90EB-8E4D718C2BD2}" srcOrd="0" destOrd="0" presId="urn:microsoft.com/office/officeart/2008/layout/VerticalCurvedList"/>
    <dgm:cxn modelId="{A4511A35-9F9C-485E-8F8E-05EB51185129}" type="presParOf" srcId="{4B94B288-2F8C-43FB-9B2F-9C206A6CB2EB}" destId="{FFD8329A-C50D-4628-9EB4-B3C637381D46}" srcOrd="5" destOrd="0" presId="urn:microsoft.com/office/officeart/2008/layout/VerticalCurvedList"/>
    <dgm:cxn modelId="{0FFD4D9D-B1F8-441D-988B-E186A2F55E66}" type="presParOf" srcId="{4B94B288-2F8C-43FB-9B2F-9C206A6CB2EB}" destId="{5A4ECD48-16D2-442E-AB8B-3C4BF5C25763}" srcOrd="6" destOrd="0" presId="urn:microsoft.com/office/officeart/2008/layout/VerticalCurvedList"/>
    <dgm:cxn modelId="{F4BC16FC-33B8-4565-8ABF-DE48BC759EDB}" type="presParOf" srcId="{5A4ECD48-16D2-442E-AB8B-3C4BF5C25763}" destId="{B22AF4B9-B258-43C2-8256-6FEA7367F8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B016D1-6249-4409-8811-FE3C57469A2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51C34F-C19C-43C7-9C2C-0D57F791BDAD}" type="pres">
      <dgm:prSet presAssocID="{05B016D1-6249-4409-8811-FE3C57469A26}" presName="linearFlow" presStyleCnt="0">
        <dgm:presLayoutVars>
          <dgm:dir/>
          <dgm:resizeHandles val="exact"/>
        </dgm:presLayoutVars>
      </dgm:prSet>
      <dgm:spPr/>
    </dgm:pt>
  </dgm:ptLst>
  <dgm:cxnLst>
    <dgm:cxn modelId="{437FED56-0771-4CDD-9F44-ED8F3A435CC3}" type="presOf" srcId="{05B016D1-6249-4409-8811-FE3C57469A26}" destId="{7D51C34F-C19C-43C7-9C2C-0D57F791BDAD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08BA1C-DE86-424A-BC96-CB12392CCD0E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3660AB3A-F65E-4306-8158-98C42CE16F56}">
      <dgm:prSet custT="1"/>
      <dgm:spPr/>
      <dgm:t>
        <a:bodyPr/>
        <a:lstStyle/>
        <a:p>
          <a:r>
            <a:rPr lang="hr-HR" sz="1600" b="1" dirty="0"/>
            <a:t>Razvojna komponenta</a:t>
          </a:r>
          <a:br>
            <a:rPr lang="hr-HR" sz="1400" b="1" dirty="0"/>
          </a:br>
          <a:r>
            <a:rPr lang="hr-HR" sz="1400" i="1" dirty="0"/>
            <a:t>(46 </a:t>
          </a:r>
          <a:r>
            <a:rPr lang="hr-HR" sz="1400" i="1" dirty="0" err="1"/>
            <a:t>mil</a:t>
          </a:r>
          <a:r>
            <a:rPr lang="hr-HR" sz="1400" i="1" dirty="0"/>
            <a:t>. EUR)</a:t>
          </a:r>
          <a:endParaRPr lang="en-US" sz="1400" dirty="0"/>
        </a:p>
      </dgm:t>
    </dgm:pt>
    <dgm:pt modelId="{B0B837EE-2BB1-455D-912C-C1C39685A932}" type="parTrans" cxnId="{821BA878-EBCD-442E-ABF3-750BBD998BE8}">
      <dgm:prSet/>
      <dgm:spPr/>
      <dgm:t>
        <a:bodyPr/>
        <a:lstStyle/>
        <a:p>
          <a:endParaRPr lang="en-US"/>
        </a:p>
      </dgm:t>
    </dgm:pt>
    <dgm:pt modelId="{5E0FD05C-FB6B-4E5D-9BEB-8028243A626E}" type="sibTrans" cxnId="{821BA878-EBCD-442E-ABF3-750BBD998BE8}">
      <dgm:prSet/>
      <dgm:spPr/>
      <dgm:t>
        <a:bodyPr/>
        <a:lstStyle/>
        <a:p>
          <a:endParaRPr lang="en-US"/>
        </a:p>
      </dgm:t>
    </dgm:pt>
    <dgm:pt modelId="{3D75C26C-35EF-4E59-8F20-DBE42D731029}">
      <dgm:prSet custT="1"/>
      <dgm:spPr/>
      <dgm:t>
        <a:bodyPr/>
        <a:lstStyle/>
        <a:p>
          <a:r>
            <a:rPr lang="hr-HR" sz="1600" b="1" dirty="0"/>
            <a:t>Socijalna i demografska komponenta</a:t>
          </a:r>
          <a:br>
            <a:rPr lang="hr-HR" sz="1400" b="1" dirty="0"/>
          </a:br>
          <a:r>
            <a:rPr lang="hr-HR" sz="1400" i="1" dirty="0"/>
            <a:t>(5,4 </a:t>
          </a:r>
          <a:r>
            <a:rPr lang="hr-HR" sz="1400" i="1" dirty="0" err="1"/>
            <a:t>mil</a:t>
          </a:r>
          <a:r>
            <a:rPr lang="hr-HR" sz="1400" i="1" dirty="0"/>
            <a:t>. EUR)</a:t>
          </a:r>
          <a:endParaRPr lang="en-US" sz="1400" dirty="0"/>
        </a:p>
      </dgm:t>
    </dgm:pt>
    <dgm:pt modelId="{713236E2-FC01-47C1-9A78-4CAD529745B5}" type="parTrans" cxnId="{EF1509A4-717F-451A-B5B4-9D0994CE7EA1}">
      <dgm:prSet/>
      <dgm:spPr/>
      <dgm:t>
        <a:bodyPr/>
        <a:lstStyle/>
        <a:p>
          <a:endParaRPr lang="en-US"/>
        </a:p>
      </dgm:t>
    </dgm:pt>
    <dgm:pt modelId="{8378DEBE-8852-41F8-9EAC-C21E0C87682D}" type="sibTrans" cxnId="{EF1509A4-717F-451A-B5B4-9D0994CE7EA1}">
      <dgm:prSet/>
      <dgm:spPr/>
      <dgm:t>
        <a:bodyPr/>
        <a:lstStyle/>
        <a:p>
          <a:endParaRPr lang="en-US"/>
        </a:p>
      </dgm:t>
    </dgm:pt>
    <dgm:pt modelId="{0821BD50-1E4A-4C0D-BDD2-9CB33965682C}">
      <dgm:prSet custT="1"/>
      <dgm:spPr/>
      <dgm:t>
        <a:bodyPr/>
        <a:lstStyle/>
        <a:p>
          <a:r>
            <a:rPr lang="hr-HR" sz="1600" b="1" dirty="0"/>
            <a:t>Gospodarska komponenta</a:t>
          </a:r>
          <a:br>
            <a:rPr lang="hr-HR" sz="1800" b="1" dirty="0"/>
          </a:br>
          <a:r>
            <a:rPr lang="hr-HR" sz="1400" b="1" dirty="0"/>
            <a:t>(2,2 </a:t>
          </a:r>
          <a:r>
            <a:rPr lang="hr-HR" sz="1400" b="1" dirty="0" err="1"/>
            <a:t>mil</a:t>
          </a:r>
          <a:r>
            <a:rPr lang="hr-HR" sz="1400" b="1" dirty="0"/>
            <a:t>. EUR)</a:t>
          </a:r>
        </a:p>
      </dgm:t>
    </dgm:pt>
    <dgm:pt modelId="{B332709D-4FE2-4A1F-9FF1-AFEC8936E40B}" type="parTrans" cxnId="{850962D4-01EE-4794-8BF6-6B00532BA959}">
      <dgm:prSet/>
      <dgm:spPr/>
      <dgm:t>
        <a:bodyPr/>
        <a:lstStyle/>
        <a:p>
          <a:endParaRPr lang="en-US"/>
        </a:p>
      </dgm:t>
    </dgm:pt>
    <dgm:pt modelId="{A0A78625-E503-421A-9F3C-B821F90D5711}" type="sibTrans" cxnId="{850962D4-01EE-4794-8BF6-6B00532BA959}">
      <dgm:prSet/>
      <dgm:spPr/>
      <dgm:t>
        <a:bodyPr/>
        <a:lstStyle/>
        <a:p>
          <a:endParaRPr lang="en-US"/>
        </a:p>
      </dgm:t>
    </dgm:pt>
    <dgm:pt modelId="{71759C8D-8997-4043-B6FA-FEAE0962EF8A}" type="pres">
      <dgm:prSet presAssocID="{BC08BA1C-DE86-424A-BC96-CB12392CCD0E}" presName="linearFlow" presStyleCnt="0">
        <dgm:presLayoutVars>
          <dgm:dir/>
          <dgm:resizeHandles val="exact"/>
        </dgm:presLayoutVars>
      </dgm:prSet>
      <dgm:spPr/>
    </dgm:pt>
    <dgm:pt modelId="{34A79D5B-C74B-4DD1-A09C-F6A87DF793C3}" type="pres">
      <dgm:prSet presAssocID="{3660AB3A-F65E-4306-8158-98C42CE16F56}" presName="composite" presStyleCnt="0"/>
      <dgm:spPr/>
    </dgm:pt>
    <dgm:pt modelId="{43BF3C2E-EF48-49F3-8F9F-37C0949D3CCD}" type="pres">
      <dgm:prSet presAssocID="{3660AB3A-F65E-4306-8158-98C42CE16F56}" presName="imgShp" presStyleLbl="fgImgPlace1" presStyleIdx="0" presStyleCnt="3"/>
      <dgm:spPr/>
    </dgm:pt>
    <dgm:pt modelId="{48718AFB-6D71-4FDB-8C3D-E8B5ADBE96C4}" type="pres">
      <dgm:prSet presAssocID="{3660AB3A-F65E-4306-8158-98C42CE16F56}" presName="txShp" presStyleLbl="node1" presStyleIdx="0" presStyleCnt="3" custScaleY="66984">
        <dgm:presLayoutVars>
          <dgm:bulletEnabled val="1"/>
        </dgm:presLayoutVars>
      </dgm:prSet>
      <dgm:spPr/>
    </dgm:pt>
    <dgm:pt modelId="{C99D451E-019A-4374-A794-5E269A33C491}" type="pres">
      <dgm:prSet presAssocID="{5E0FD05C-FB6B-4E5D-9BEB-8028243A626E}" presName="spacing" presStyleCnt="0"/>
      <dgm:spPr/>
    </dgm:pt>
    <dgm:pt modelId="{E74130FA-EF32-49D8-B100-70BFED83AD34}" type="pres">
      <dgm:prSet presAssocID="{3D75C26C-35EF-4E59-8F20-DBE42D731029}" presName="composite" presStyleCnt="0"/>
      <dgm:spPr/>
    </dgm:pt>
    <dgm:pt modelId="{C1419CC0-87E5-4E76-8BB3-FFC147D0EAE3}" type="pres">
      <dgm:prSet presAssocID="{3D75C26C-35EF-4E59-8F20-DBE42D731029}" presName="imgShp" presStyleLbl="fgImgPlace1" presStyleIdx="1" presStyleCnt="3" custLinFactNeighborX="-408" custLinFactNeighborY="-24024"/>
      <dgm:spPr/>
    </dgm:pt>
    <dgm:pt modelId="{26B5F056-608A-4C27-A106-90E9F986DEE7}" type="pres">
      <dgm:prSet presAssocID="{3D75C26C-35EF-4E59-8F20-DBE42D731029}" presName="txShp" presStyleLbl="node1" presStyleIdx="1" presStyleCnt="3" custScaleY="65811" custLinFactNeighborX="-491" custLinFactNeighborY="-20321">
        <dgm:presLayoutVars>
          <dgm:bulletEnabled val="1"/>
        </dgm:presLayoutVars>
      </dgm:prSet>
      <dgm:spPr/>
    </dgm:pt>
    <dgm:pt modelId="{AA2BCDED-B838-45E3-8815-15FC6C9ED69C}" type="pres">
      <dgm:prSet presAssocID="{8378DEBE-8852-41F8-9EAC-C21E0C87682D}" presName="spacing" presStyleCnt="0"/>
      <dgm:spPr/>
    </dgm:pt>
    <dgm:pt modelId="{9A825382-FFBA-41CE-A3AC-BC2E159294C6}" type="pres">
      <dgm:prSet presAssocID="{0821BD50-1E4A-4C0D-BDD2-9CB33965682C}" presName="composite" presStyleCnt="0"/>
      <dgm:spPr/>
    </dgm:pt>
    <dgm:pt modelId="{1D751485-E901-453C-90E5-CEBF2FE0744F}" type="pres">
      <dgm:prSet presAssocID="{0821BD50-1E4A-4C0D-BDD2-9CB33965682C}" presName="imgShp" presStyleLbl="fgImgPlace1" presStyleIdx="2" presStyleCnt="3" custLinFactNeighborX="-5097" custLinFactNeighborY="-46945"/>
      <dgm:spPr/>
    </dgm:pt>
    <dgm:pt modelId="{9BE9D049-EAB2-416D-98F2-4373504DAEED}" type="pres">
      <dgm:prSet presAssocID="{0821BD50-1E4A-4C0D-BDD2-9CB33965682C}" presName="txShp" presStyleLbl="node1" presStyleIdx="2" presStyleCnt="3" custScaleY="72489" custLinFactNeighborX="-491" custLinFactNeighborY="-46625">
        <dgm:presLayoutVars>
          <dgm:bulletEnabled val="1"/>
        </dgm:presLayoutVars>
      </dgm:prSet>
      <dgm:spPr/>
    </dgm:pt>
  </dgm:ptLst>
  <dgm:cxnLst>
    <dgm:cxn modelId="{E2E75600-F0C5-4A8A-8E16-258EA9D2649B}" type="presOf" srcId="{BC08BA1C-DE86-424A-BC96-CB12392CCD0E}" destId="{71759C8D-8997-4043-B6FA-FEAE0962EF8A}" srcOrd="0" destOrd="0" presId="urn:microsoft.com/office/officeart/2005/8/layout/vList3"/>
    <dgm:cxn modelId="{2BA7FF1C-38E1-4B38-B184-8D6C6583BBD6}" type="presOf" srcId="{0821BD50-1E4A-4C0D-BDD2-9CB33965682C}" destId="{9BE9D049-EAB2-416D-98F2-4373504DAEED}" srcOrd="0" destOrd="0" presId="urn:microsoft.com/office/officeart/2005/8/layout/vList3"/>
    <dgm:cxn modelId="{3E701034-FC86-4D38-BD25-0EC1295EEB29}" type="presOf" srcId="{3D75C26C-35EF-4E59-8F20-DBE42D731029}" destId="{26B5F056-608A-4C27-A106-90E9F986DEE7}" srcOrd="0" destOrd="0" presId="urn:microsoft.com/office/officeart/2005/8/layout/vList3"/>
    <dgm:cxn modelId="{821BA878-EBCD-442E-ABF3-750BBD998BE8}" srcId="{BC08BA1C-DE86-424A-BC96-CB12392CCD0E}" destId="{3660AB3A-F65E-4306-8158-98C42CE16F56}" srcOrd="0" destOrd="0" parTransId="{B0B837EE-2BB1-455D-912C-C1C39685A932}" sibTransId="{5E0FD05C-FB6B-4E5D-9BEB-8028243A626E}"/>
    <dgm:cxn modelId="{EF1509A4-717F-451A-B5B4-9D0994CE7EA1}" srcId="{BC08BA1C-DE86-424A-BC96-CB12392CCD0E}" destId="{3D75C26C-35EF-4E59-8F20-DBE42D731029}" srcOrd="1" destOrd="0" parTransId="{713236E2-FC01-47C1-9A78-4CAD529745B5}" sibTransId="{8378DEBE-8852-41F8-9EAC-C21E0C87682D}"/>
    <dgm:cxn modelId="{87BC7EB1-5B4D-4891-A6A6-CDBA7A305BBE}" type="presOf" srcId="{3660AB3A-F65E-4306-8158-98C42CE16F56}" destId="{48718AFB-6D71-4FDB-8C3D-E8B5ADBE96C4}" srcOrd="0" destOrd="0" presId="urn:microsoft.com/office/officeart/2005/8/layout/vList3"/>
    <dgm:cxn modelId="{850962D4-01EE-4794-8BF6-6B00532BA959}" srcId="{BC08BA1C-DE86-424A-BC96-CB12392CCD0E}" destId="{0821BD50-1E4A-4C0D-BDD2-9CB33965682C}" srcOrd="2" destOrd="0" parTransId="{B332709D-4FE2-4A1F-9FF1-AFEC8936E40B}" sibTransId="{A0A78625-E503-421A-9F3C-B821F90D5711}"/>
    <dgm:cxn modelId="{7B68CCB1-E108-4192-89B0-FC39012DDAA6}" type="presParOf" srcId="{71759C8D-8997-4043-B6FA-FEAE0962EF8A}" destId="{34A79D5B-C74B-4DD1-A09C-F6A87DF793C3}" srcOrd="0" destOrd="0" presId="urn:microsoft.com/office/officeart/2005/8/layout/vList3"/>
    <dgm:cxn modelId="{0E040DCD-9FD0-40BF-BB1A-6E8AE15FAA44}" type="presParOf" srcId="{34A79D5B-C74B-4DD1-A09C-F6A87DF793C3}" destId="{43BF3C2E-EF48-49F3-8F9F-37C0949D3CCD}" srcOrd="0" destOrd="0" presId="urn:microsoft.com/office/officeart/2005/8/layout/vList3"/>
    <dgm:cxn modelId="{9615A43B-C48D-4690-BB56-14BBAFA84D5C}" type="presParOf" srcId="{34A79D5B-C74B-4DD1-A09C-F6A87DF793C3}" destId="{48718AFB-6D71-4FDB-8C3D-E8B5ADBE96C4}" srcOrd="1" destOrd="0" presId="urn:microsoft.com/office/officeart/2005/8/layout/vList3"/>
    <dgm:cxn modelId="{22740C37-DCC0-4484-90C7-68972C3FBA0A}" type="presParOf" srcId="{71759C8D-8997-4043-B6FA-FEAE0962EF8A}" destId="{C99D451E-019A-4374-A794-5E269A33C491}" srcOrd="1" destOrd="0" presId="urn:microsoft.com/office/officeart/2005/8/layout/vList3"/>
    <dgm:cxn modelId="{746B01A7-CE97-4E26-A08B-F3757716B51D}" type="presParOf" srcId="{71759C8D-8997-4043-B6FA-FEAE0962EF8A}" destId="{E74130FA-EF32-49D8-B100-70BFED83AD34}" srcOrd="2" destOrd="0" presId="urn:microsoft.com/office/officeart/2005/8/layout/vList3"/>
    <dgm:cxn modelId="{68641287-A1C9-4567-925D-0044E8CA9B56}" type="presParOf" srcId="{E74130FA-EF32-49D8-B100-70BFED83AD34}" destId="{C1419CC0-87E5-4E76-8BB3-FFC147D0EAE3}" srcOrd="0" destOrd="0" presId="urn:microsoft.com/office/officeart/2005/8/layout/vList3"/>
    <dgm:cxn modelId="{1C240FD4-0457-4621-B529-97CD311AB759}" type="presParOf" srcId="{E74130FA-EF32-49D8-B100-70BFED83AD34}" destId="{26B5F056-608A-4C27-A106-90E9F986DEE7}" srcOrd="1" destOrd="0" presId="urn:microsoft.com/office/officeart/2005/8/layout/vList3"/>
    <dgm:cxn modelId="{A9958FEE-48A5-4319-BD19-2AE7F2FA7B0A}" type="presParOf" srcId="{71759C8D-8997-4043-B6FA-FEAE0962EF8A}" destId="{AA2BCDED-B838-45E3-8815-15FC6C9ED69C}" srcOrd="3" destOrd="0" presId="urn:microsoft.com/office/officeart/2005/8/layout/vList3"/>
    <dgm:cxn modelId="{5E5721FF-61FB-4BB8-93C8-E86374F6058E}" type="presParOf" srcId="{71759C8D-8997-4043-B6FA-FEAE0962EF8A}" destId="{9A825382-FFBA-41CE-A3AC-BC2E159294C6}" srcOrd="4" destOrd="0" presId="urn:microsoft.com/office/officeart/2005/8/layout/vList3"/>
    <dgm:cxn modelId="{2B2CBEF8-898D-4AEE-9C6D-82D4BE9E3D3D}" type="presParOf" srcId="{9A825382-FFBA-41CE-A3AC-BC2E159294C6}" destId="{1D751485-E901-453C-90E5-CEBF2FE0744F}" srcOrd="0" destOrd="0" presId="urn:microsoft.com/office/officeart/2005/8/layout/vList3"/>
    <dgm:cxn modelId="{4F7C03C7-77D5-489F-A0F3-F81C2F6678E0}" type="presParOf" srcId="{9A825382-FFBA-41CE-A3AC-BC2E159294C6}" destId="{9BE9D049-EAB2-416D-98F2-4373504DAEE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960358"/>
          <a:ext cx="43661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82821"/>
          <a:ext cx="4157257" cy="11284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i primici </a:t>
          </a:r>
          <a:r>
            <a:rPr lang="hr-HR" sz="1400" b="1" kern="1200" dirty="0">
              <a:latin typeface="Times New Roman"/>
              <a:cs typeface="Times New Roman"/>
            </a:rPr>
            <a:t>→ 234.983.541,87 EUR</a:t>
          </a:r>
          <a:endParaRPr lang="hr-HR" sz="1400" b="1" kern="1200" dirty="0"/>
        </a:p>
      </dsp:txBody>
      <dsp:txXfrm>
        <a:off x="262950" y="137908"/>
        <a:ext cx="4047083" cy="1018283"/>
      </dsp:txXfrm>
    </dsp:sp>
    <dsp:sp modelId="{507187C2-E31E-42BA-9E4A-F0C436947ED1}">
      <dsp:nvSpPr>
        <dsp:cNvPr id="0" name=""/>
        <dsp:cNvSpPr/>
      </dsp:nvSpPr>
      <dsp:spPr>
        <a:xfrm>
          <a:off x="0" y="2284807"/>
          <a:ext cx="43661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F990C-CC27-4C2E-8773-6EC1427BF3C7}">
      <dsp:nvSpPr>
        <dsp:cNvPr id="0" name=""/>
        <dsp:cNvSpPr/>
      </dsp:nvSpPr>
      <dsp:spPr>
        <a:xfrm>
          <a:off x="207863" y="1480558"/>
          <a:ext cx="4157257" cy="1055168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Vlastiti izvori (višak/manjak) prihoda iz prethodne godine </a:t>
          </a:r>
          <a:r>
            <a:rPr lang="hr-HR" sz="1400" b="1" kern="1200" dirty="0">
              <a:latin typeface="Times New Roman"/>
              <a:cs typeface="Times New Roman"/>
            </a:rPr>
            <a:t>→ -5.883.541,87 EUR</a:t>
          </a:r>
          <a:endParaRPr lang="hr-HR" sz="1400" b="1" kern="1200" dirty="0"/>
        </a:p>
      </dsp:txBody>
      <dsp:txXfrm>
        <a:off x="259372" y="1532067"/>
        <a:ext cx="4054239" cy="952150"/>
      </dsp:txXfrm>
    </dsp:sp>
    <dsp:sp modelId="{D69C3A2C-23A7-4093-9185-2F5E434868C1}">
      <dsp:nvSpPr>
        <dsp:cNvPr id="0" name=""/>
        <dsp:cNvSpPr/>
      </dsp:nvSpPr>
      <dsp:spPr>
        <a:xfrm>
          <a:off x="0" y="3621350"/>
          <a:ext cx="43661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2805007"/>
          <a:ext cx="4157257" cy="1067263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Rashodi i izdaci </a:t>
          </a:r>
          <a:r>
            <a:rPr lang="hr-HR" sz="1400" b="1" kern="1200" dirty="0">
              <a:latin typeface="Times New Roman"/>
              <a:cs typeface="Times New Roman"/>
            </a:rPr>
            <a:t>→ 229.100.000,00 EUR</a:t>
          </a:r>
          <a:endParaRPr lang="hr-HR" sz="1400" b="1" kern="1200" dirty="0"/>
        </a:p>
      </dsp:txBody>
      <dsp:txXfrm>
        <a:off x="259962" y="2857106"/>
        <a:ext cx="4053059" cy="963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/>
            <a:t>Projekcija za 2025.</a:t>
          </a:r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effectLst/>
              <a:latin typeface="+mn-lt"/>
            </a:rPr>
            <a:t>189.220.000,00 </a:t>
          </a:r>
          <a:r>
            <a:rPr lang="hr-HR" sz="20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EUR</a:t>
          </a:r>
          <a:endParaRPr lang="hr-HR" sz="2000" b="1" kern="1200" dirty="0"/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/>
            <a:t>Projekcija za 2024.</a:t>
          </a:r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effectLst/>
              <a:latin typeface="+mn-lt"/>
            </a:rPr>
            <a:t>191.210.000,00 </a:t>
          </a:r>
          <a:r>
            <a:rPr lang="hr-HR" sz="20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EUR</a:t>
          </a:r>
          <a:endParaRPr lang="hr-HR" sz="2000" b="1" kern="1200" dirty="0"/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/>
            <a:t>Proračun za 2023.</a:t>
          </a: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229.100.000,00  EUR</a:t>
          </a:r>
        </a:p>
      </dsp:txBody>
      <dsp:txXfrm>
        <a:off x="540" y="627212"/>
        <a:ext cx="4426902" cy="533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DB774-F8DA-4058-893F-5E32B919AF4E}">
      <dsp:nvSpPr>
        <dsp:cNvPr id="0" name=""/>
        <dsp:cNvSpPr/>
      </dsp:nvSpPr>
      <dsp:spPr>
        <a:xfrm>
          <a:off x="-5309339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D1D59-D5DD-4C6B-8B00-39042649AA97}">
      <dsp:nvSpPr>
        <dsp:cNvPr id="0" name=""/>
        <dsp:cNvSpPr/>
      </dsp:nvSpPr>
      <dsp:spPr>
        <a:xfrm>
          <a:off x="708493" y="488574"/>
          <a:ext cx="4304505" cy="93925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5537" tIns="50800" rIns="50800" bIns="508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kern="1200" dirty="0">
              <a:latin typeface="+mn-lt"/>
              <a:cs typeface="Arial" panose="020B0604020202020204" pitchFamily="34" charset="0"/>
            </a:rPr>
            <a:t>Prihodi i primici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b="1" kern="1200" dirty="0">
              <a:latin typeface="+mn-lt"/>
            </a:rPr>
            <a:t>42.760.381,38 EUR</a:t>
          </a:r>
        </a:p>
      </dsp:txBody>
      <dsp:txXfrm>
        <a:off x="708493" y="488574"/>
        <a:ext cx="4304505" cy="939259"/>
      </dsp:txXfrm>
    </dsp:sp>
    <dsp:sp modelId="{321999CD-0770-4521-97D0-926033E14C17}">
      <dsp:nvSpPr>
        <dsp:cNvPr id="0" name=""/>
        <dsp:cNvSpPr/>
      </dsp:nvSpPr>
      <dsp:spPr>
        <a:xfrm>
          <a:off x="64808" y="352222"/>
          <a:ext cx="1174074" cy="117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B763E4-DDCA-4662-AABE-14B5ADD80B98}">
      <dsp:nvSpPr>
        <dsp:cNvPr id="0" name=""/>
        <dsp:cNvSpPr/>
      </dsp:nvSpPr>
      <dsp:spPr>
        <a:xfrm>
          <a:off x="1058075" y="1877259"/>
          <a:ext cx="3963084" cy="939259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553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kern="1200" dirty="0">
              <a:latin typeface="+mn-lt"/>
              <a:cs typeface="Arial" panose="020B0604020202020204" pitchFamily="34" charset="0"/>
            </a:rPr>
            <a:t>Višak prihoda iz prethodne godine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latin typeface="+mn-lt"/>
            </a:rPr>
            <a:t>633.979,62 EUR</a:t>
          </a:r>
          <a:endParaRPr lang="hr-HR" sz="2000" b="1" u="sng" kern="1200" dirty="0">
            <a:latin typeface="+mn-lt"/>
          </a:endParaRPr>
        </a:p>
      </dsp:txBody>
      <dsp:txXfrm>
        <a:off x="1058075" y="1877259"/>
        <a:ext cx="3963084" cy="939259"/>
      </dsp:txXfrm>
    </dsp:sp>
    <dsp:sp modelId="{87B9F30E-A931-406D-90EB-8E4D718C2BD2}">
      <dsp:nvSpPr>
        <dsp:cNvPr id="0" name=""/>
        <dsp:cNvSpPr/>
      </dsp:nvSpPr>
      <dsp:spPr>
        <a:xfrm>
          <a:off x="406229" y="1761110"/>
          <a:ext cx="1174074" cy="117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D8329A-C50D-4628-9EB4-B3C637381D46}">
      <dsp:nvSpPr>
        <dsp:cNvPr id="0" name=""/>
        <dsp:cNvSpPr/>
      </dsp:nvSpPr>
      <dsp:spPr>
        <a:xfrm>
          <a:off x="651845" y="3287407"/>
          <a:ext cx="4304505" cy="939259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5537" tIns="50800" rIns="50800" bIns="508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kern="1200" dirty="0">
              <a:latin typeface="+mn-lt"/>
              <a:cs typeface="Arial" panose="020B0604020202020204" pitchFamily="34" charset="0"/>
            </a:rPr>
            <a:t>Rashodi i izdaci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sng" kern="1200" dirty="0">
              <a:latin typeface="+mn-lt"/>
            </a:rPr>
            <a:t>43.394.361,00 EUR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r-HR" sz="2000" b="1" kern="1200" dirty="0"/>
        </a:p>
      </dsp:txBody>
      <dsp:txXfrm>
        <a:off x="651845" y="3287407"/>
        <a:ext cx="4304505" cy="939259"/>
      </dsp:txXfrm>
    </dsp:sp>
    <dsp:sp modelId="{B22AF4B9-B258-43C2-8256-6FEA7367F868}">
      <dsp:nvSpPr>
        <dsp:cNvPr id="0" name=""/>
        <dsp:cNvSpPr/>
      </dsp:nvSpPr>
      <dsp:spPr>
        <a:xfrm>
          <a:off x="64808" y="3169999"/>
          <a:ext cx="1174074" cy="117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18AFB-6D71-4FDB-8C3D-E8B5ADBE96C4}">
      <dsp:nvSpPr>
        <dsp:cNvPr id="0" name=""/>
        <dsp:cNvSpPr/>
      </dsp:nvSpPr>
      <dsp:spPr>
        <a:xfrm rot="10800000">
          <a:off x="1141351" y="157747"/>
          <a:ext cx="3591399" cy="634340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7602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Razvojna komponenta</a:t>
          </a:r>
          <a:br>
            <a:rPr lang="hr-HR" sz="1400" b="1" kern="1200" dirty="0"/>
          </a:br>
          <a:r>
            <a:rPr lang="hr-HR" sz="1400" i="1" kern="1200" dirty="0"/>
            <a:t>(46 </a:t>
          </a:r>
          <a:r>
            <a:rPr lang="hr-HR" sz="1400" i="1" kern="1200" dirty="0" err="1"/>
            <a:t>mil</a:t>
          </a:r>
          <a:r>
            <a:rPr lang="hr-HR" sz="1400" i="1" kern="1200" dirty="0"/>
            <a:t>. EUR)</a:t>
          </a:r>
          <a:endParaRPr lang="en-US" sz="1400" kern="1200" dirty="0"/>
        </a:p>
      </dsp:txBody>
      <dsp:txXfrm rot="10800000">
        <a:off x="1299936" y="157747"/>
        <a:ext cx="3432814" cy="634340"/>
      </dsp:txXfrm>
    </dsp:sp>
    <dsp:sp modelId="{43BF3C2E-EF48-49F3-8F9F-37C0949D3CCD}">
      <dsp:nvSpPr>
        <dsp:cNvPr id="0" name=""/>
        <dsp:cNvSpPr/>
      </dsp:nvSpPr>
      <dsp:spPr>
        <a:xfrm>
          <a:off x="667849" y="1415"/>
          <a:ext cx="947003" cy="94700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5F056-608A-4C27-A106-90E9F986DEE7}">
      <dsp:nvSpPr>
        <dsp:cNvPr id="0" name=""/>
        <dsp:cNvSpPr/>
      </dsp:nvSpPr>
      <dsp:spPr>
        <a:xfrm rot="10800000">
          <a:off x="1123717" y="1200552"/>
          <a:ext cx="3591399" cy="623232"/>
        </a:xfrm>
        <a:prstGeom prst="homePlat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7602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Socijalna i demografska komponenta</a:t>
          </a:r>
          <a:br>
            <a:rPr lang="hr-HR" sz="1400" b="1" kern="1200" dirty="0"/>
          </a:br>
          <a:r>
            <a:rPr lang="hr-HR" sz="1400" i="1" kern="1200" dirty="0"/>
            <a:t>(5,4 </a:t>
          </a:r>
          <a:r>
            <a:rPr lang="hr-HR" sz="1400" i="1" kern="1200" dirty="0" err="1"/>
            <a:t>mil</a:t>
          </a:r>
          <a:r>
            <a:rPr lang="hr-HR" sz="1400" i="1" kern="1200" dirty="0"/>
            <a:t>. EUR)</a:t>
          </a:r>
          <a:endParaRPr lang="en-US" sz="1400" kern="1200" dirty="0"/>
        </a:p>
      </dsp:txBody>
      <dsp:txXfrm rot="10800000">
        <a:off x="1279525" y="1200552"/>
        <a:ext cx="3435591" cy="623232"/>
      </dsp:txXfrm>
    </dsp:sp>
    <dsp:sp modelId="{C1419CC0-87E5-4E76-8BB3-FFC147D0EAE3}">
      <dsp:nvSpPr>
        <dsp:cNvPr id="0" name=""/>
        <dsp:cNvSpPr/>
      </dsp:nvSpPr>
      <dsp:spPr>
        <a:xfrm>
          <a:off x="663985" y="1003599"/>
          <a:ext cx="947003" cy="947003"/>
        </a:xfrm>
        <a:prstGeom prst="ellipse">
          <a:avLst/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9D049-EAB2-416D-98F2-4373504DAEED}">
      <dsp:nvSpPr>
        <dsp:cNvPr id="0" name=""/>
        <dsp:cNvSpPr/>
      </dsp:nvSpPr>
      <dsp:spPr>
        <a:xfrm rot="10800000">
          <a:off x="1123717" y="2149523"/>
          <a:ext cx="3591399" cy="686473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7602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Gospodarska komponenta</a:t>
          </a:r>
          <a:br>
            <a:rPr lang="hr-HR" sz="1800" b="1" kern="1200" dirty="0"/>
          </a:br>
          <a:r>
            <a:rPr lang="hr-HR" sz="1400" b="1" kern="1200" dirty="0"/>
            <a:t>(2,2 </a:t>
          </a:r>
          <a:r>
            <a:rPr lang="hr-HR" sz="1400" b="1" kern="1200" dirty="0" err="1"/>
            <a:t>mil</a:t>
          </a:r>
          <a:r>
            <a:rPr lang="hr-HR" sz="1400" b="1" kern="1200" dirty="0"/>
            <a:t>. EUR)</a:t>
          </a:r>
        </a:p>
      </dsp:txBody>
      <dsp:txXfrm rot="10800000">
        <a:off x="1295335" y="2149523"/>
        <a:ext cx="3419781" cy="686473"/>
      </dsp:txXfrm>
    </dsp:sp>
    <dsp:sp modelId="{1D751485-E901-453C-90E5-CEBF2FE0744F}">
      <dsp:nvSpPr>
        <dsp:cNvPr id="0" name=""/>
        <dsp:cNvSpPr/>
      </dsp:nvSpPr>
      <dsp:spPr>
        <a:xfrm>
          <a:off x="619580" y="2016227"/>
          <a:ext cx="947003" cy="947003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0.07427</cdr:y>
    </cdr:from>
    <cdr:to>
      <cdr:x>0.60606</cdr:x>
      <cdr:y>0.12319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2376264" y="218645"/>
          <a:ext cx="50405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0.46327</cdr:x>
      <cdr:y>0.06764</cdr:y>
    </cdr:from>
    <cdr:to>
      <cdr:x>0.6351</cdr:x>
      <cdr:y>0.14102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201722" y="221694"/>
          <a:ext cx="816627" cy="240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/>
            <a:t> 5,95 %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8" tIns="45685" rIns="91368" bIns="45685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1"/>
          </a:xfrm>
          <a:prstGeom prst="rect">
            <a:avLst/>
          </a:prstGeom>
        </p:spPr>
        <p:txBody>
          <a:bodyPr vert="horz" lIns="91368" tIns="45685" rIns="91368" bIns="45685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201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21.11.2022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darska-zupanija.hr/component/content/article?id=479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PRORAČUN ZADARSKE ŽUPANIJE ZA 2023. GODINU I PROJEKCIJA ZA 2024. i 2025.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rgbClr val="121284"/>
                </a:solidFill>
              </a:rPr>
              <a:t>-</a:t>
            </a:r>
            <a:r>
              <a:rPr lang="hr-HR" sz="3100" dirty="0">
                <a:solidFill>
                  <a:srgbClr val="121284"/>
                </a:solidFill>
              </a:rPr>
              <a:t> </a:t>
            </a:r>
            <a:r>
              <a:rPr lang="hr-HR" sz="2900" dirty="0">
                <a:solidFill>
                  <a:srgbClr val="121284"/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Prijedlog Proračuna Zadarske županije za 2023. godinu i projekcije za 2024. i 2025. godinu </a:t>
            </a:r>
            <a:r>
              <a:rPr lang="hr-HR" sz="2400" b="1" dirty="0">
                <a:solidFill>
                  <a:schemeClr val="tx2">
                    <a:lumMod val="75000"/>
                  </a:schemeClr>
                </a:solidFill>
              </a:rPr>
              <a:t>poslan je Županijskoj skupštini na donošenje u zakonski predviđenom roku</a:t>
            </a: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Zadar, studeni 2022. godine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0953040A-4776-4BBD-AB55-5926275F0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0668"/>
              </p:ext>
            </p:extLst>
          </p:nvPr>
        </p:nvGraphicFramePr>
        <p:xfrm>
          <a:off x="1431813" y="1711114"/>
          <a:ext cx="5544615" cy="3354765"/>
        </p:xfrm>
        <a:graphic>
          <a:graphicData uri="http://schemas.openxmlformats.org/drawingml/2006/table">
            <a:tbl>
              <a:tblPr firstRow="1" firstCol="1" bandRow="1"/>
              <a:tblGrid>
                <a:gridCol w="1081389">
                  <a:extLst>
                    <a:ext uri="{9D8B030D-6E8A-4147-A177-3AD203B41FA5}">
                      <a16:colId xmlns:a16="http://schemas.microsoft.com/office/drawing/2014/main" val="673610310"/>
                    </a:ext>
                  </a:extLst>
                </a:gridCol>
                <a:gridCol w="3321410">
                  <a:extLst>
                    <a:ext uri="{9D8B030D-6E8A-4147-A177-3AD203B41FA5}">
                      <a16:colId xmlns:a16="http://schemas.microsoft.com/office/drawing/2014/main" val="4231025510"/>
                    </a:ext>
                  </a:extLst>
                </a:gridCol>
                <a:gridCol w="1141816">
                  <a:extLst>
                    <a:ext uri="{9D8B030D-6E8A-4147-A177-3AD203B41FA5}">
                      <a16:colId xmlns:a16="http://schemas.microsoft.com/office/drawing/2014/main" val="1208747244"/>
                    </a:ext>
                  </a:extLst>
                </a:gridCol>
              </a:tblGrid>
              <a:tr h="277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PROJEKTA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NAZIVA PROJEKTA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7272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623.901,97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474372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1.287.286,72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978556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Stream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6.851.179,51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943436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21.261,91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37011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 2021.-2025.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39.339,17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62144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BOOST5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48.528,44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537059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8.871.497,72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66047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OŠ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3.981,69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494550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KA121 OŠ Nin 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68.122,00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906794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Inkluzija</a:t>
                      </a:r>
                      <a:r>
                        <a:rPr kumimoji="0" lang="hr-H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2022/23 - OŠ</a:t>
                      </a:r>
                      <a:endParaRPr kumimoji="0" lang="hr-H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478.186,79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189056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Projekt potpore za pripravništvo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25.880,96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11165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57.104,91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63719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37.739,02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73392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PODUZMI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13.343,29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13823"/>
                  </a:ext>
                </a:extLst>
              </a:tr>
              <a:tr h="20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684.358,66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223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24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256202"/>
              </p:ext>
            </p:extLst>
          </p:nvPr>
        </p:nvGraphicFramePr>
        <p:xfrm>
          <a:off x="1987548" y="692696"/>
          <a:ext cx="5168901" cy="304800"/>
        </p:xfrm>
        <a:graphic>
          <a:graphicData uri="http://schemas.openxmlformats.org/drawingml/2006/table">
            <a:tbl>
              <a:tblPr firstRow="1" firstCol="1" bandRow="1"/>
              <a:tblGrid>
                <a:gridCol w="1000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PROJEKTA</a:t>
                      </a:r>
                      <a:endParaRPr lang="hr-HR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2023.</a:t>
                      </a:r>
                      <a:endParaRPr lang="hr-HR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E6AF670C-40A8-4D11-BA14-A2E1E62DA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336211"/>
              </p:ext>
            </p:extLst>
          </p:nvPr>
        </p:nvGraphicFramePr>
        <p:xfrm>
          <a:off x="1987549" y="997497"/>
          <a:ext cx="5168900" cy="5623515"/>
        </p:xfrm>
        <a:graphic>
          <a:graphicData uri="http://schemas.openxmlformats.org/drawingml/2006/table">
            <a:tbl>
              <a:tblPr firstRow="1" firstCol="1" bandRow="1"/>
              <a:tblGrid>
                <a:gridCol w="1000275">
                  <a:extLst>
                    <a:ext uri="{9D8B030D-6E8A-4147-A177-3AD203B41FA5}">
                      <a16:colId xmlns:a16="http://schemas.microsoft.com/office/drawing/2014/main" val="2200105552"/>
                    </a:ext>
                  </a:extLst>
                </a:gridCol>
                <a:gridCol w="3096343">
                  <a:extLst>
                    <a:ext uri="{9D8B030D-6E8A-4147-A177-3AD203B41FA5}">
                      <a16:colId xmlns:a16="http://schemas.microsoft.com/office/drawing/2014/main" val="1904293458"/>
                    </a:ext>
                  </a:extLst>
                </a:gridCol>
                <a:gridCol w="1072282">
                  <a:extLst>
                    <a:ext uri="{9D8B030D-6E8A-4147-A177-3AD203B41FA5}">
                      <a16:colId xmlns:a16="http://schemas.microsoft.com/office/drawing/2014/main" val="2942895686"/>
                    </a:ext>
                  </a:extLst>
                </a:gridCol>
              </a:tblGrid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S. Ožanića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3.487,15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977662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KA116 - SŠ V.V.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29.531,17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393116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LUNA HTŠ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2.654,46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712302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Gim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F. Petrića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2.547,78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605649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GJB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8.560,62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35521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KA102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CoLab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16.293,75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071298"/>
                  </a:ext>
                </a:extLst>
              </a:tr>
              <a:tr h="211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KA102 EBT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44.031,00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011348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Facing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ARTS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11.664,68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99055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Irsko iskustvo Medicinska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7.489,85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8780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Program </a:t>
                      </a: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zdr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njege Medicinska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748446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Različiti zajedno HTU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14.438,94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99555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Obrtnička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32.392,81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007279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Plato’s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10.721,88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097796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My Europe, MY Life SŠ Biograd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265,44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040990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Aprenticeship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HUBS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1.125,44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948169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2022/23 - SŠ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71.953,62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42152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4.218.466,19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632935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 i kompetentan SŠ V.V.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3.275.688,66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409640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Regionalni centar kompetentnosti (Medicinska)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7.743.323,25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903336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4.547.951,97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025007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563663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Đački dom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626.136,27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96493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39.954,95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27517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Projekt potpore za pripravništvo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748,56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439482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Next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Museum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22.107,05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305356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20.819.035,49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151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64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62158D15-A4F7-4159-8A9B-31291C3F0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384663"/>
              </p:ext>
            </p:extLst>
          </p:nvPr>
        </p:nvGraphicFramePr>
        <p:xfrm>
          <a:off x="1907704" y="744449"/>
          <a:ext cx="5328592" cy="4830775"/>
        </p:xfrm>
        <a:graphic>
          <a:graphicData uri="http://schemas.openxmlformats.org/drawingml/2006/table">
            <a:tbl>
              <a:tblPr firstRow="1" firstCol="1" bandRow="1"/>
              <a:tblGrid>
                <a:gridCol w="862904">
                  <a:extLst>
                    <a:ext uri="{9D8B030D-6E8A-4147-A177-3AD203B41FA5}">
                      <a16:colId xmlns:a16="http://schemas.microsoft.com/office/drawing/2014/main" val="73640375"/>
                    </a:ext>
                  </a:extLst>
                </a:gridCol>
                <a:gridCol w="3384554">
                  <a:extLst>
                    <a:ext uri="{9D8B030D-6E8A-4147-A177-3AD203B41FA5}">
                      <a16:colId xmlns:a16="http://schemas.microsoft.com/office/drawing/2014/main" val="2686893598"/>
                    </a:ext>
                  </a:extLst>
                </a:gridCol>
                <a:gridCol w="1081134">
                  <a:extLst>
                    <a:ext uri="{9D8B030D-6E8A-4147-A177-3AD203B41FA5}">
                      <a16:colId xmlns:a16="http://schemas.microsoft.com/office/drawing/2014/main" val="2808742342"/>
                    </a:ext>
                  </a:extLst>
                </a:gridCol>
              </a:tblGrid>
              <a:tr h="236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PROJEKTA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2023.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10253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3.193.472,29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046901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117.336,77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562928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 OP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350.948,80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119681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solarne elektrane na krovu zgrade Poliklinike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262.000,00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891077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253.023,10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998076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zgrade RJ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542.730,50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922514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ZHM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40.148,65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520137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DSN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Moć osjetila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47.388,00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895240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 I SOC. SKRBI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4.807.048,11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783225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63.693,68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150668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 (Donja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Baštica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 Vransko Polje)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111.150,00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589524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89.857,33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12334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Centra za gospodarenje otpadom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1.013.424,18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710452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Poljoprivredno edukacijski centar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530.891,24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394139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školjkarstvo ZŽ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890.000,00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65288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Sklonište za napuštene i izgubljene životinje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1.858.119,23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832688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STEM COUNTY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247.487,59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593519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Hospicij </a:t>
                      </a: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Babindub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2.256.287,74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876039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Projekt Doma zdravlja Zadarske županije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66.361,40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962133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TECHERA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24.456,82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533922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Privlački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gaz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172.540,00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905861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Poslovne zgrade na adresi I. Mažuranića u Zadru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3.000.800,00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82008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Spomen područje – Za Dar domovini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65.000,00</a:t>
                      </a: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239269"/>
                  </a:ext>
                </a:extLst>
              </a:tr>
              <a:tr h="181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10.390.069,21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160189"/>
                  </a:ext>
                </a:extLst>
              </a:tr>
              <a:tr h="1810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SVEUKUPNO 75 PROJEKATA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45.942.632,19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513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8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F3D3D9-0032-49F9-910A-2DA07A28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1002423"/>
          </a:xfrm>
        </p:spPr>
        <p:txBody>
          <a:bodyPr>
            <a:normAutofit/>
          </a:bodyPr>
          <a:lstStyle/>
          <a:p>
            <a:r>
              <a:rPr lang="hr-HR" sz="3600" b="1" dirty="0"/>
              <a:t>Bitne komponente proračuna</a:t>
            </a:r>
            <a:endParaRPr lang="en-US" sz="3600" b="1" dirty="0"/>
          </a:p>
        </p:txBody>
      </p:sp>
      <p:graphicFrame>
        <p:nvGraphicFramePr>
          <p:cNvPr id="8" name="Dijagram 7">
            <a:extLst>
              <a:ext uri="{FF2B5EF4-FFF2-40B4-BE49-F238E27FC236}">
                <a16:creationId xmlns:a16="http://schemas.microsoft.com/office/drawing/2014/main" id="{2ED5D93E-A867-4E03-B0D4-12379D314E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9920040"/>
              </p:ext>
            </p:extLst>
          </p:nvPr>
        </p:nvGraphicFramePr>
        <p:xfrm>
          <a:off x="3178031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>
            <a:extLst>
              <a:ext uri="{FF2B5EF4-FFF2-40B4-BE49-F238E27FC236}">
                <a16:creationId xmlns:a16="http://schemas.microsoft.com/office/drawing/2014/main" id="{19870E38-F25A-4DA1-9B06-F16AC4E024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3701931"/>
              </p:ext>
            </p:extLst>
          </p:nvPr>
        </p:nvGraphicFramePr>
        <p:xfrm>
          <a:off x="899592" y="1124744"/>
          <a:ext cx="5400600" cy="3409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7" name="Grupa 6">
            <a:extLst>
              <a:ext uri="{FF2B5EF4-FFF2-40B4-BE49-F238E27FC236}">
                <a16:creationId xmlns:a16="http://schemas.microsoft.com/office/drawing/2014/main" id="{BAAABD8D-9EAF-4D25-A0D9-B292F506ED5D}"/>
              </a:ext>
            </a:extLst>
          </p:cNvPr>
          <p:cNvGrpSpPr/>
          <p:nvPr/>
        </p:nvGrpSpPr>
        <p:grpSpPr>
          <a:xfrm>
            <a:off x="1981601" y="4293096"/>
            <a:ext cx="3607968" cy="720080"/>
            <a:chOff x="1252643" y="2038664"/>
            <a:chExt cx="4062361" cy="1157899"/>
          </a:xfrm>
        </p:grpSpPr>
        <p:sp>
          <p:nvSpPr>
            <p:cNvPr id="11" name="Strelica: peterokut 10">
              <a:extLst>
                <a:ext uri="{FF2B5EF4-FFF2-40B4-BE49-F238E27FC236}">
                  <a16:creationId xmlns:a16="http://schemas.microsoft.com/office/drawing/2014/main" id="{0641B352-1177-47AF-BC3F-07FE24F76C08}"/>
                </a:ext>
              </a:extLst>
            </p:cNvPr>
            <p:cNvSpPr/>
            <p:nvPr/>
          </p:nvSpPr>
          <p:spPr>
            <a:xfrm rot="10800000">
              <a:off x="1261164" y="2067791"/>
              <a:ext cx="4053840" cy="1128772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Strelica: peterokut 4">
              <a:extLst>
                <a:ext uri="{FF2B5EF4-FFF2-40B4-BE49-F238E27FC236}">
                  <a16:creationId xmlns:a16="http://schemas.microsoft.com/office/drawing/2014/main" id="{09230661-65FA-4888-B508-10EF6C4216D1}"/>
                </a:ext>
              </a:extLst>
            </p:cNvPr>
            <p:cNvSpPr txBox="1"/>
            <p:nvPr/>
          </p:nvSpPr>
          <p:spPr>
            <a:xfrm>
              <a:off x="1252643" y="2038664"/>
              <a:ext cx="3729533" cy="1128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757" tIns="83820" rIns="156464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dirty="0"/>
                <a:t>Kultura i šport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b="1" kern="1200" dirty="0"/>
                <a:t>(1,7 </a:t>
              </a:r>
              <a:r>
                <a:rPr lang="hr-HR" sz="1400" b="1" kern="1200" dirty="0" err="1"/>
                <a:t>mil</a:t>
              </a:r>
              <a:r>
                <a:rPr lang="hr-HR" sz="1400" b="1" kern="1200" dirty="0"/>
                <a:t>. EUR)</a:t>
              </a:r>
            </a:p>
          </p:txBody>
        </p:sp>
      </p:grpSp>
      <p:sp>
        <p:nvSpPr>
          <p:cNvPr id="13" name="Elipsa 12">
            <a:extLst>
              <a:ext uri="{FF2B5EF4-FFF2-40B4-BE49-F238E27FC236}">
                <a16:creationId xmlns:a16="http://schemas.microsoft.com/office/drawing/2014/main" id="{4C389533-65C1-41A4-BAC1-ACBA7A9DF551}"/>
              </a:ext>
            </a:extLst>
          </p:cNvPr>
          <p:cNvSpPr/>
          <p:nvPr/>
        </p:nvSpPr>
        <p:spPr>
          <a:xfrm>
            <a:off x="1536535" y="4202477"/>
            <a:ext cx="932869" cy="932869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upa 6">
            <a:extLst>
              <a:ext uri="{FF2B5EF4-FFF2-40B4-BE49-F238E27FC236}">
                <a16:creationId xmlns:a16="http://schemas.microsoft.com/office/drawing/2014/main" id="{9BEB32DB-C86B-42CF-835A-801960765172}"/>
              </a:ext>
            </a:extLst>
          </p:cNvPr>
          <p:cNvGrpSpPr/>
          <p:nvPr/>
        </p:nvGrpSpPr>
        <p:grpSpPr>
          <a:xfrm>
            <a:off x="1907704" y="5358337"/>
            <a:ext cx="3681865" cy="720080"/>
            <a:chOff x="1252643" y="2038664"/>
            <a:chExt cx="4062361" cy="1157899"/>
          </a:xfrm>
        </p:grpSpPr>
        <p:sp>
          <p:nvSpPr>
            <p:cNvPr id="18" name="Strelica: peterokut 10">
              <a:extLst>
                <a:ext uri="{FF2B5EF4-FFF2-40B4-BE49-F238E27FC236}">
                  <a16:creationId xmlns:a16="http://schemas.microsoft.com/office/drawing/2014/main" id="{67B14B64-ED15-4B63-BBFB-5184023361EF}"/>
                </a:ext>
              </a:extLst>
            </p:cNvPr>
            <p:cNvSpPr/>
            <p:nvPr/>
          </p:nvSpPr>
          <p:spPr>
            <a:xfrm rot="10800000">
              <a:off x="1261164" y="2067791"/>
              <a:ext cx="4053840" cy="1128772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Strelica: peterokut 4">
              <a:extLst>
                <a:ext uri="{FF2B5EF4-FFF2-40B4-BE49-F238E27FC236}">
                  <a16:creationId xmlns:a16="http://schemas.microsoft.com/office/drawing/2014/main" id="{774E7F65-96E4-4A2F-811F-7B6537AB4C5B}"/>
                </a:ext>
              </a:extLst>
            </p:cNvPr>
            <p:cNvSpPr txBox="1"/>
            <p:nvPr/>
          </p:nvSpPr>
          <p:spPr>
            <a:xfrm>
              <a:off x="1252643" y="2038664"/>
              <a:ext cx="3729533" cy="1128772"/>
            </a:xfrm>
            <a:prstGeom prst="rec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757" tIns="83820" rIns="156464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dirty="0"/>
                <a:t>Zaštita i spašavanje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b="1" kern="1200" dirty="0"/>
                <a:t>(7,1 </a:t>
              </a:r>
              <a:r>
                <a:rPr lang="hr-HR" sz="1400" b="1" kern="1200" dirty="0" err="1"/>
                <a:t>mil</a:t>
              </a:r>
              <a:r>
                <a:rPr lang="hr-HR" sz="1400" b="1" kern="1200" dirty="0"/>
                <a:t>. EUR)</a:t>
              </a:r>
            </a:p>
          </p:txBody>
        </p:sp>
      </p:grpSp>
      <p:sp>
        <p:nvSpPr>
          <p:cNvPr id="10" name="Elipsa 12">
            <a:extLst>
              <a:ext uri="{FF2B5EF4-FFF2-40B4-BE49-F238E27FC236}">
                <a16:creationId xmlns:a16="http://schemas.microsoft.com/office/drawing/2014/main" id="{29981793-6D6C-41F2-AE01-9A312425B5CA}"/>
              </a:ext>
            </a:extLst>
          </p:cNvPr>
          <p:cNvSpPr/>
          <p:nvPr/>
        </p:nvSpPr>
        <p:spPr>
          <a:xfrm>
            <a:off x="1515166" y="5257277"/>
            <a:ext cx="932869" cy="93286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0779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17AA43-1FF1-4223-83A7-719FE469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548680"/>
            <a:ext cx="6480720" cy="1008112"/>
          </a:xfrm>
          <a:noFill/>
        </p:spPr>
        <p:txBody>
          <a:bodyPr>
            <a:normAutofit fontScale="90000"/>
          </a:bodyPr>
          <a:lstStyle/>
          <a:p>
            <a:pPr lvl="0"/>
            <a:br>
              <a:rPr lang="hr-HR" sz="3600" b="1" dirty="0"/>
            </a:br>
            <a:r>
              <a:rPr lang="hr-HR" sz="3600" b="1" dirty="0"/>
              <a:t>Razvojna komponenta</a:t>
            </a:r>
            <a:br>
              <a:rPr lang="hr-HR" sz="3600" b="1" dirty="0"/>
            </a:br>
            <a:br>
              <a:rPr lang="en-US" i="1" dirty="0"/>
            </a:br>
            <a:endParaRPr lang="en-US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CB899E95-CC9F-48AA-BBB7-68496D271C5A}"/>
              </a:ext>
            </a:extLst>
          </p:cNvPr>
          <p:cNvSpPr txBox="1"/>
          <p:nvPr/>
        </p:nvSpPr>
        <p:spPr>
          <a:xfrm>
            <a:off x="1043608" y="2491941"/>
            <a:ext cx="6912768" cy="296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hr-HR" sz="1400" dirty="0"/>
              <a:t>7,5 </a:t>
            </a:r>
            <a:r>
              <a:rPr lang="hr-HR" sz="1400" dirty="0" err="1"/>
              <a:t>mil</a:t>
            </a:r>
            <a:r>
              <a:rPr lang="hr-HR" sz="1400" dirty="0"/>
              <a:t>. EUR za provedbu projekata SŠ Vice Vlatković, Bolji uvjeti za učenje kroz rad i Budi spreman i kompetentan,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hr-HR" sz="1400" dirty="0"/>
              <a:t>12,3 </a:t>
            </a:r>
            <a:r>
              <a:rPr lang="hr-HR" sz="1400" dirty="0" err="1"/>
              <a:t>mil</a:t>
            </a:r>
            <a:r>
              <a:rPr lang="hr-HR" sz="1400" dirty="0"/>
              <a:t>. EUR za provedbu projekata Medicinska+ i RCK za izgradnju nove školske zgrade, 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3,2 mil. EUR za izgradnju dnevnih bolnica,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3,0 mil. EUR za uređenje poslovnih zgrada Zadarske županije,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1,9 mil. EUR za izgradnju skloništa za napuštene i izgubljene životinje,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1 mil. EUR za izgradnju Centra za gospodarenje otpadom Biljane Donje,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0,9</a:t>
            </a:r>
            <a:r>
              <a:rPr lang="pt-BR" sz="1400" dirty="0"/>
              <a:t> mil. </a:t>
            </a:r>
            <a:r>
              <a:rPr lang="hr-HR" sz="1400" dirty="0"/>
              <a:t>EUR za izgradnju Centra za školjkarstvo</a:t>
            </a:r>
            <a:r>
              <a:rPr lang="pt-BR" sz="1400" dirty="0"/>
              <a:t>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0,6 </a:t>
            </a:r>
            <a:r>
              <a:rPr lang="hr-HR" sz="1400" dirty="0" err="1"/>
              <a:t>mil</a:t>
            </a:r>
            <a:r>
              <a:rPr lang="hr-HR" sz="1400" dirty="0"/>
              <a:t>. EUR za energetsku obnovu Srednjoškolskog đačkog doma,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EUR za izgradnju Poljoprivredno edukacijskog centra,</a:t>
            </a:r>
            <a:endParaRPr lang="en-US" sz="1400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BB5D73C-A982-41DF-A27A-C8CDC9C28617}"/>
              </a:ext>
            </a:extLst>
          </p:cNvPr>
          <p:cNvSpPr txBox="1"/>
          <p:nvPr/>
        </p:nvSpPr>
        <p:spPr>
          <a:xfrm>
            <a:off x="1043608" y="1483829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ym typeface="Wingdings" panose="05000000000000000000" pitchFamily="2" charset="2"/>
              </a:rPr>
              <a:t> </a:t>
            </a:r>
            <a:r>
              <a:rPr lang="hr-HR" sz="1400" b="1" dirty="0"/>
              <a:t>Razvojna komponenta u ukupnom iznosu od 46 </a:t>
            </a:r>
            <a:r>
              <a:rPr lang="hr-HR" sz="1400" b="1" dirty="0" err="1"/>
              <a:t>mil</a:t>
            </a:r>
            <a:r>
              <a:rPr lang="hr-HR" sz="1400" b="1" dirty="0"/>
              <a:t>. EUR, od čega iz izvornih županijskih sredstava 3,2 </a:t>
            </a:r>
            <a:r>
              <a:rPr lang="hr-HR" sz="1400" b="1" dirty="0" err="1"/>
              <a:t>mil</a:t>
            </a:r>
            <a:r>
              <a:rPr lang="hr-HR" sz="1400" b="1" dirty="0"/>
              <a:t>. EUR (2,2 </a:t>
            </a:r>
            <a:r>
              <a:rPr lang="hr-HR" sz="1400" b="1" dirty="0" err="1"/>
              <a:t>mil</a:t>
            </a:r>
            <a:r>
              <a:rPr lang="hr-HR" sz="1400" b="1" dirty="0"/>
              <a:t>. EUR za sufinanciranje, a 1 </a:t>
            </a:r>
            <a:r>
              <a:rPr lang="hr-HR" sz="1400" b="1" dirty="0" err="1"/>
              <a:t>mil</a:t>
            </a:r>
            <a:r>
              <a:rPr lang="hr-HR" sz="1400" b="1" dirty="0"/>
              <a:t>. EUR za </a:t>
            </a:r>
            <a:r>
              <a:rPr lang="hr-HR" sz="1400" b="1" dirty="0" err="1"/>
              <a:t>predfinanciranje</a:t>
            </a:r>
            <a:r>
              <a:rPr lang="hr-HR" sz="1400" b="1" dirty="0"/>
              <a:t> EU projekata)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36398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EE9BC-50AB-43F4-91A1-B55DF647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413417"/>
            <a:ext cx="7560840" cy="936104"/>
          </a:xfrm>
          <a:noFill/>
        </p:spPr>
        <p:txBody>
          <a:bodyPr>
            <a:normAutofit fontScale="90000"/>
          </a:bodyPr>
          <a:lstStyle/>
          <a:p>
            <a:pPr lvl="0"/>
            <a:br>
              <a:rPr lang="hr-HR" sz="3600" b="1" dirty="0"/>
            </a:br>
            <a:r>
              <a:rPr lang="hr-HR" sz="3600" b="1" dirty="0"/>
              <a:t>Socijalna i demografska komponenta</a:t>
            </a:r>
            <a:br>
              <a:rPr lang="hr-HR" sz="3600" b="1" dirty="0"/>
            </a:br>
            <a:br>
              <a:rPr lang="hr-HR" sz="3600" b="1" dirty="0"/>
            </a:br>
            <a:endParaRPr lang="en-US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EC7174AF-F8DE-415D-980F-F5346C81B7E2}"/>
              </a:ext>
            </a:extLst>
          </p:cNvPr>
          <p:cNvSpPr txBox="1"/>
          <p:nvPr/>
        </p:nvSpPr>
        <p:spPr>
          <a:xfrm>
            <a:off x="611560" y="13706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ym typeface="Wingdings" panose="05000000000000000000" pitchFamily="2" charset="2"/>
              </a:rPr>
              <a:t>Socijalna i demografska komponenta u iznosu od 5</a:t>
            </a:r>
            <a:r>
              <a:rPr lang="hr-HR" sz="1400" b="1" dirty="0"/>
              <a:t>,4 </a:t>
            </a:r>
            <a:r>
              <a:rPr lang="hr-HR" sz="1400" b="1" dirty="0" err="1"/>
              <a:t>mil</a:t>
            </a:r>
            <a:r>
              <a:rPr lang="hr-HR" sz="1400" b="1" dirty="0"/>
              <a:t>. EUR izdvajanja, od čega iz izvornih županijskih prihoda 3,1 </a:t>
            </a:r>
            <a:r>
              <a:rPr lang="hr-HR" sz="1400" b="1" dirty="0" err="1"/>
              <a:t>mil</a:t>
            </a:r>
            <a:r>
              <a:rPr lang="hr-HR" sz="1400" b="1" dirty="0"/>
              <a:t>. EUR</a:t>
            </a:r>
            <a:endParaRPr lang="en-US" sz="1400" b="1" dirty="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68156CBF-0D7C-45C6-92C1-C9EAE1B7BF52}"/>
              </a:ext>
            </a:extLst>
          </p:cNvPr>
          <p:cNvSpPr/>
          <p:nvPr/>
        </p:nvSpPr>
        <p:spPr>
          <a:xfrm>
            <a:off x="467544" y="1866966"/>
            <a:ext cx="9145016" cy="458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1400" dirty="0"/>
              <a:t>2,3 </a:t>
            </a:r>
            <a:r>
              <a:rPr lang="hr-HR" sz="1400" dirty="0" err="1"/>
              <a:t>mil</a:t>
            </a:r>
            <a:r>
              <a:rPr lang="hr-HR" sz="1400" dirty="0"/>
              <a:t>. EUR za izgradnju Hospicija na </a:t>
            </a:r>
            <a:r>
              <a:rPr lang="hr-HR" sz="1400" dirty="0" err="1"/>
              <a:t>Babindubu</a:t>
            </a:r>
            <a:r>
              <a:rPr lang="hr-HR" sz="1400" dirty="0"/>
              <a:t>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1400" dirty="0"/>
              <a:t>638 tis. EUR za pomoć starijim osobama (583 tis. EUR za sufinanciranje smještaja starijim osobama u privatnim domovima),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554 tis. EUR za prijevoz učenika srednjih škola,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470 tis. EUR planiranih pomoći ustanovama u zdravstvu,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398 tis. EUR naknada za novorođenčad,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396 tis. EUR za provođenje projekta Pomoćnici u nastavi i </a:t>
            </a:r>
            <a:r>
              <a:rPr lang="hr-HR" sz="1400" dirty="0" err="1"/>
              <a:t>Inkluzija</a:t>
            </a:r>
            <a:r>
              <a:rPr lang="hr-HR" sz="1400" dirty="0"/>
              <a:t> 2022/2023,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152 tis. EUR za donacije civilnim udrugama te udrugama u zdravstvu,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117 tis. EUR Domu za starije i nemoćne Zadar za uređenje i opremanje odjela za dementne osobe,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91 tis. EUR za djelatnost </a:t>
            </a:r>
            <a:r>
              <a:rPr lang="hr-HR" sz="1400" dirty="0" err="1"/>
              <a:t>mrtvozorenja</a:t>
            </a:r>
            <a:r>
              <a:rPr lang="hr-HR" sz="1400" dirty="0"/>
              <a:t>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73 tis. EUR za Crveni križ,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73 tis. EUR za Caritas Zadarske nadbiskupije,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70 tis. EUR za sufinanciranje smještaja u SĐD i udžbenika deficitarnih zanimanja,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65 tis. EUR za projektnu dokumentaciju Spomen područja – Za Dar domovini,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40 tis. EUR za sufinanciranje smještaja deficitarnih zanimanja u zdravstvu.</a:t>
            </a:r>
          </a:p>
        </p:txBody>
      </p:sp>
    </p:spTree>
    <p:extLst>
      <p:ext uri="{BB962C8B-B14F-4D97-AF65-F5344CB8AC3E}">
        <p14:creationId xmlns:p14="http://schemas.microsoft.com/office/powerpoint/2010/main" val="924682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0F89AD-0DF0-4FD9-B91F-84F303682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7740860" cy="950483"/>
          </a:xfrm>
          <a:noFill/>
        </p:spPr>
        <p:txBody>
          <a:bodyPr>
            <a:normAutofit fontScale="90000"/>
          </a:bodyPr>
          <a:lstStyle/>
          <a:p>
            <a:pPr lvl="0"/>
            <a:br>
              <a:rPr lang="hr-HR" sz="3600" b="1" dirty="0"/>
            </a:br>
            <a:r>
              <a:rPr lang="hr-HR" sz="3600" b="1" dirty="0"/>
              <a:t>Gospodarska komponenta</a:t>
            </a:r>
            <a:br>
              <a:rPr lang="hr-HR" sz="3600" b="1" dirty="0"/>
            </a:br>
            <a:br>
              <a:rPr lang="hr-HR" sz="3600" b="1" dirty="0"/>
            </a:br>
            <a:endParaRPr lang="en-US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198BBA82-AF4B-4FB3-B593-3DC74B502F96}"/>
              </a:ext>
            </a:extLst>
          </p:cNvPr>
          <p:cNvSpPr txBox="1"/>
          <p:nvPr/>
        </p:nvSpPr>
        <p:spPr>
          <a:xfrm>
            <a:off x="752073" y="2009246"/>
            <a:ext cx="8208912" cy="426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398 tis. EUR za sanaciju i izgradnju lučke infrastrukture,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328 tis. EUR za razvoj malog i srednjeg poduzetništva</a:t>
            </a:r>
            <a:r>
              <a:rPr lang="en-US" sz="1400" dirty="0"/>
              <a:t>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329 tis. EUR za djelatnost Eko d.o.o.,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267 tis. EUR za prijenose gradovima i općinama za infrastrukturne projekte (93 tis. EUR za uređenje i opremanje dječjih igrališta),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252 tis. EUR za prijenose gradovima i općinama kroz program održavanja pomorskog dobra,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175 tis. EUR za potpore u poljoprivredi, ribarstvu i ruralnom razvoju,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172 tis. EUR za sufinanciranje uređenja plovnog puta Privlački gaz,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100 tis. EUR za sufinanciranje sunčanih elektrana na obiteljskim kućama,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86 tis. EUR za promidžbu i udruženo oglašavanje u turizmu,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/>
              <a:t>66 tis. EUR za projektnu dokumentaciju gradnje i održavanje županijskih i lokalnih cesta,</a:t>
            </a:r>
            <a:endParaRPr lang="hr-HR" sz="1400" dirty="0"/>
          </a:p>
          <a:p>
            <a:pPr>
              <a:lnSpc>
                <a:spcPct val="150000"/>
              </a:lnSpc>
            </a:pPr>
            <a:endParaRPr lang="en-US" sz="14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4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57BE1F1-1107-4C18-B873-4973417F027B}"/>
              </a:ext>
            </a:extLst>
          </p:cNvPr>
          <p:cNvSpPr txBox="1"/>
          <p:nvPr/>
        </p:nvSpPr>
        <p:spPr>
          <a:xfrm>
            <a:off x="756630" y="1446427"/>
            <a:ext cx="7127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ym typeface="Wingdings" panose="05000000000000000000" pitchFamily="2" charset="2"/>
              </a:rPr>
              <a:t>Gospodarska </a:t>
            </a:r>
            <a:r>
              <a:rPr lang="hr-HR" sz="1400" b="1" dirty="0" err="1">
                <a:sym typeface="Wingdings" panose="05000000000000000000" pitchFamily="2" charset="2"/>
              </a:rPr>
              <a:t>kompomenta</a:t>
            </a:r>
            <a:r>
              <a:rPr lang="hr-HR" sz="1400" b="1" dirty="0">
                <a:sym typeface="Wingdings" panose="05000000000000000000" pitchFamily="2" charset="2"/>
              </a:rPr>
              <a:t> u iznosu 2,2</a:t>
            </a:r>
            <a:r>
              <a:rPr lang="hr-HR" sz="1400" b="1" dirty="0"/>
              <a:t> </a:t>
            </a:r>
            <a:r>
              <a:rPr lang="hr-HR" sz="1400" b="1" dirty="0" err="1"/>
              <a:t>mil</a:t>
            </a:r>
            <a:r>
              <a:rPr lang="hr-HR" sz="1400" b="1" dirty="0"/>
              <a:t>. EUR izdvajanja iz izvornih županijskih prihoda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21692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308581-631F-4E43-AE31-96263B44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645944"/>
            <a:ext cx="8280920" cy="720080"/>
          </a:xfrm>
          <a:noFill/>
        </p:spPr>
        <p:txBody>
          <a:bodyPr>
            <a:normAutofit fontScale="90000"/>
          </a:bodyPr>
          <a:lstStyle/>
          <a:p>
            <a:r>
              <a:rPr lang="hr-HR" sz="3600" b="1" dirty="0"/>
              <a:t>Kultura i šport</a:t>
            </a:r>
            <a:br>
              <a:rPr lang="hr-HR" sz="3200" b="1" dirty="0"/>
            </a:br>
            <a:endParaRPr lang="en-US" sz="2700" b="1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0A6FD9F3-941B-4EC3-9D87-7AD29879CF61}"/>
              </a:ext>
            </a:extLst>
          </p:cNvPr>
          <p:cNvSpPr txBox="1"/>
          <p:nvPr/>
        </p:nvSpPr>
        <p:spPr>
          <a:xfrm>
            <a:off x="1331640" y="2276872"/>
            <a:ext cx="5832648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1400" dirty="0"/>
              <a:t>Izdvajanja za razvoj kulture na području Zadarske županije iznose 1,4 </a:t>
            </a:r>
            <a:r>
              <a:rPr lang="hr-HR" sz="1400" dirty="0" err="1"/>
              <a:t>mil</a:t>
            </a:r>
            <a:r>
              <a:rPr lang="hr-HR" sz="1400" dirty="0"/>
              <a:t>. EUR, a odnose se na: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530 tis. EUR za djelatnost i aktivnosti Kazališta lutaka Zadar,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728 tis. EUR za djelatnost i aktivnosti Narodnog muzeja,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121 tis. EUR za programe u kulturi</a:t>
            </a:r>
          </a:p>
          <a:p>
            <a:endParaRPr lang="hr-HR" sz="1400" dirty="0"/>
          </a:p>
          <a:p>
            <a:pPr lvl="0"/>
            <a:r>
              <a:rPr lang="hr-HR" sz="1400" dirty="0"/>
              <a:t>Izdvajanja za razvoj športa na području Zadarske županije iznose 290 tis. EUR, a odnose se na: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 156 tis. EUR za djelatnost Športske zajednice Zadarske županije,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 124 tis. EUR kuna za javne potrebe u športu,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 10 tis. EUR za aktivnost „Vratimo šport u škole“.</a:t>
            </a:r>
          </a:p>
          <a:p>
            <a:pPr lvl="0"/>
            <a:endParaRPr lang="hr-HR" sz="14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B27F5B3-D0AF-4653-98DC-4FBC9BF9825B}"/>
              </a:ext>
            </a:extLst>
          </p:cNvPr>
          <p:cNvSpPr txBox="1"/>
          <p:nvPr/>
        </p:nvSpPr>
        <p:spPr>
          <a:xfrm>
            <a:off x="1241700" y="1366024"/>
            <a:ext cx="7506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ym typeface="Wingdings" panose="05000000000000000000" pitchFamily="2" charset="2"/>
              </a:rPr>
              <a:t>Komponenta Kultura i šport u iznosu od 1,7</a:t>
            </a:r>
            <a:r>
              <a:rPr lang="hr-HR" sz="1400" b="1" dirty="0"/>
              <a:t> </a:t>
            </a:r>
            <a:r>
              <a:rPr lang="hr-HR" sz="1400" b="1" dirty="0" err="1"/>
              <a:t>mil</a:t>
            </a:r>
            <a:r>
              <a:rPr lang="hr-HR" sz="1400" b="1" dirty="0"/>
              <a:t>. EUR izdvajanja iz izvornih županijskih prihoda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93464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308581-631F-4E43-AE31-96263B44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645944"/>
            <a:ext cx="8280920" cy="720080"/>
          </a:xfrm>
          <a:noFill/>
        </p:spPr>
        <p:txBody>
          <a:bodyPr>
            <a:normAutofit fontScale="90000"/>
          </a:bodyPr>
          <a:lstStyle/>
          <a:p>
            <a:r>
              <a:rPr lang="hr-HR" sz="3600" b="1" dirty="0"/>
              <a:t>Zaštita i spašavanje</a:t>
            </a:r>
            <a:br>
              <a:rPr lang="hr-HR" sz="3200" b="1" dirty="0"/>
            </a:br>
            <a:endParaRPr lang="en-US" sz="2700" b="1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0A6FD9F3-941B-4EC3-9D87-7AD29879CF61}"/>
              </a:ext>
            </a:extLst>
          </p:cNvPr>
          <p:cNvSpPr txBox="1"/>
          <p:nvPr/>
        </p:nvSpPr>
        <p:spPr>
          <a:xfrm>
            <a:off x="1331640" y="2276872"/>
            <a:ext cx="5832648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6,8 </a:t>
            </a:r>
            <a:r>
              <a:rPr lang="hr-HR" sz="1400" dirty="0" err="1"/>
              <a:t>mil</a:t>
            </a:r>
            <a:r>
              <a:rPr lang="hr-HR" sz="1400" dirty="0"/>
              <a:t>. EUR za provedbu projekta </a:t>
            </a:r>
            <a:r>
              <a:rPr lang="hr-HR" sz="1400" dirty="0" err="1"/>
              <a:t>Stream</a:t>
            </a:r>
            <a:r>
              <a:rPr lang="hr-HR" sz="1400" dirty="0"/>
              <a:t> (sprečavanje poplava na području Zadarske županije)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261 tis. EUR za Vatrogasnu zajednicu Zadarske županije,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26 tis. EUR za HGSS Zadarske županije.</a:t>
            </a:r>
          </a:p>
          <a:p>
            <a:endParaRPr lang="hr-HR" sz="1400" dirty="0"/>
          </a:p>
          <a:p>
            <a:pPr lvl="0"/>
            <a:endParaRPr lang="hr-HR" sz="14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B27F5B3-D0AF-4653-98DC-4FBC9BF9825B}"/>
              </a:ext>
            </a:extLst>
          </p:cNvPr>
          <p:cNvSpPr txBox="1"/>
          <p:nvPr/>
        </p:nvSpPr>
        <p:spPr>
          <a:xfrm>
            <a:off x="1241700" y="1366024"/>
            <a:ext cx="7506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ym typeface="Wingdings" panose="05000000000000000000" pitchFamily="2" charset="2"/>
              </a:rPr>
              <a:t>Komponenta Zaštita i spašavanje u iznosu od 7,1</a:t>
            </a:r>
            <a:r>
              <a:rPr lang="hr-HR" sz="1400" b="1" dirty="0"/>
              <a:t> </a:t>
            </a:r>
            <a:r>
              <a:rPr lang="hr-HR" sz="1400" b="1" dirty="0" err="1"/>
              <a:t>mil</a:t>
            </a:r>
            <a:r>
              <a:rPr lang="hr-HR" sz="1400" b="1" dirty="0"/>
              <a:t>. EUR izdvajanja, od čega iz izvornih županijskih prihoda 300 tis. EUR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69388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420888"/>
            <a:ext cx="7960961" cy="129614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33892" y="386104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2"/>
              </a:rPr>
              <a:t>https://www.zadarska-zupanija.hr/component/content/article?id=479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 Zadarske županije za 2023. godinu</a:t>
            </a:r>
            <a:br>
              <a:rPr lang="hr-HR" sz="2800" b="1" dirty="0"/>
            </a:br>
            <a:r>
              <a:rPr lang="hr-HR" sz="2800" b="1" dirty="0"/>
              <a:t> i projekcija za 2024. i 2025. godinu</a:t>
            </a:r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349248903"/>
              </p:ext>
            </p:extLst>
          </p:nvPr>
        </p:nvGraphicFramePr>
        <p:xfrm>
          <a:off x="4620130" y="1412776"/>
          <a:ext cx="4366191" cy="413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3538911589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" name="Slika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 Zadarske županije za 2023. godinu</a:t>
            </a:r>
            <a:br>
              <a:rPr lang="hr-HR" sz="2800" b="1" dirty="0"/>
            </a:br>
            <a:r>
              <a:rPr lang="hr-HR" sz="2800" b="1" dirty="0"/>
              <a:t> bez proračunskih korisnika</a:t>
            </a: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9" name="Dijagram 28"/>
          <p:cNvGraphicFramePr/>
          <p:nvPr>
            <p:extLst>
              <p:ext uri="{D42A27DB-BD31-4B8C-83A1-F6EECF244321}">
                <p14:modId xmlns:p14="http://schemas.microsoft.com/office/powerpoint/2010/main" val="323537575"/>
              </p:ext>
            </p:extLst>
          </p:nvPr>
        </p:nvGraphicFramePr>
        <p:xfrm>
          <a:off x="2143128" y="1572270"/>
          <a:ext cx="502116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688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3264" y="-385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Ukupni prihodi Proračuna Zadarske županije</a:t>
            </a:r>
            <a:endParaRPr lang="hr-HR" sz="2800" dirty="0"/>
          </a:p>
        </p:txBody>
      </p:sp>
      <p:graphicFrame>
        <p:nvGraphicFramePr>
          <p:cNvPr id="3" name="Grafikon 2"/>
          <p:cNvGraphicFramePr/>
          <p:nvPr>
            <p:extLst>
              <p:ext uri="{D42A27DB-BD31-4B8C-83A1-F6EECF244321}">
                <p14:modId xmlns:p14="http://schemas.microsoft.com/office/powerpoint/2010/main" val="1411355015"/>
              </p:ext>
            </p:extLst>
          </p:nvPr>
        </p:nvGraphicFramePr>
        <p:xfrm>
          <a:off x="5045115" y="2858603"/>
          <a:ext cx="4104456" cy="394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/>
          <p:cNvSpPr/>
          <p:nvPr/>
        </p:nvSpPr>
        <p:spPr>
          <a:xfrm>
            <a:off x="2113964" y="835839"/>
            <a:ext cx="4888592" cy="12618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hr-HR" sz="1400" b="1" dirty="0"/>
              <a:t>Ukupni prihodi Proračuna Zadarske županije sastoje se od:</a:t>
            </a:r>
            <a:endParaRPr lang="hr-HR" sz="1400" dirty="0"/>
          </a:p>
          <a:p>
            <a:endParaRPr lang="hr-HR" sz="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poslovanja</a:t>
            </a:r>
            <a:r>
              <a:rPr lang="hr-HR" sz="1400" b="1" i="1" u="sng" dirty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od financijske imovine i zaduživanja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vlastitih izvora (višak/manjak)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5716780" y="2178589"/>
            <a:ext cx="30963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1. Prikaz udjela ukupnih prihoda</a:t>
            </a:r>
          </a:p>
          <a:p>
            <a:r>
              <a:rPr lang="hr-HR" sz="1100" b="1" dirty="0">
                <a:cs typeface="Arial" pitchFamily="34" charset="0"/>
              </a:rPr>
              <a:t>u Proračunu Zadarske županije za 2023. godinu</a:t>
            </a:r>
            <a:endParaRPr lang="vi-VN" sz="1100" b="1" dirty="0">
              <a:cs typeface="Arial" pitchFamily="34" charset="0"/>
            </a:endParaRP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79062"/>
              </p:ext>
            </p:extLst>
          </p:nvPr>
        </p:nvGraphicFramePr>
        <p:xfrm>
          <a:off x="251521" y="2479640"/>
          <a:ext cx="5328591" cy="346083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606">
                <a:tc>
                  <a:txBody>
                    <a:bodyPr/>
                    <a:lstStyle/>
                    <a:p>
                      <a:r>
                        <a:rPr lang="hr-HR" sz="1000" dirty="0"/>
                        <a:t>(u</a:t>
                      </a:r>
                      <a:r>
                        <a:rPr lang="hr-HR" sz="1000" baseline="0" dirty="0"/>
                        <a:t> EUR)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</a:t>
                      </a:r>
                      <a:r>
                        <a:rPr lang="hr-HR" sz="1000" baseline="0" dirty="0"/>
                        <a:t> 2022.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 23/22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Udio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6  PRIHODI POSLOVANJA</a:t>
                      </a:r>
                      <a:endParaRPr lang="hr-H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208.940.488,05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226.953.532,96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108,62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96,58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61 PRIHODI OD POREZA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14.522.795,14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14.873.500,00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102,41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6,33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64">
                <a:tc>
                  <a:txBody>
                    <a:bodyPr/>
                    <a:lstStyle/>
                    <a:p>
                      <a:r>
                        <a:rPr lang="hr-HR" sz="800" dirty="0"/>
                        <a:t>63 POMOĆI IZ INOZ. I OD SUBJEKATA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84.328.454,59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97.155.440,41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115,21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41,35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64 PRIHODI OD IMOVINE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1.712.193,37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1.863.485,31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108,84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0,79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r>
                        <a:rPr lang="hr-HR" sz="800" dirty="0"/>
                        <a:t>65 PRIHODI OD UPRAVNIH</a:t>
                      </a:r>
                      <a:r>
                        <a:rPr lang="hr-HR" sz="800" baseline="0" dirty="0"/>
                        <a:t> I </a:t>
                      </a:r>
                      <a:r>
                        <a:rPr lang="hr-HR" sz="800" dirty="0"/>
                        <a:t>ADMIN. PRIST.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10.496.584,48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11.001.194,09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104,81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4,68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hr-HR" sz="800" dirty="0"/>
                        <a:t>66 PRIHODI OD PRODAJE PROIZVODA I ROBE,</a:t>
                      </a:r>
                      <a:endParaRPr lang="hr-HR" sz="800" baseline="0" dirty="0"/>
                    </a:p>
                    <a:p>
                      <a:r>
                        <a:rPr lang="hr-HR" sz="800" baseline="0" dirty="0"/>
                        <a:t>      </a:t>
                      </a:r>
                      <a:r>
                        <a:rPr lang="hr-HR" sz="800" dirty="0"/>
                        <a:t>USLUGA I</a:t>
                      </a:r>
                      <a:r>
                        <a:rPr lang="hr-HR" sz="800" baseline="0" dirty="0"/>
                        <a:t> </a:t>
                      </a:r>
                      <a:r>
                        <a:rPr lang="hr-HR" sz="800" dirty="0"/>
                        <a:t>DONACIJA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11.530.196,50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10.954.771,71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95,01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4,66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/>
                        <a:t>67 PRIHODI</a:t>
                      </a:r>
                      <a:r>
                        <a:rPr lang="hr-HR" sz="800" baseline="0" dirty="0"/>
                        <a:t> IZ NADLEŽ. PRORAČUNA </a:t>
                      </a:r>
                    </a:p>
                    <a:p>
                      <a:r>
                        <a:rPr lang="hr-HR" sz="800" baseline="0" dirty="0"/>
                        <a:t>      I OD HZZO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85.983.880,79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90.760.843,45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105,56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38,62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/>
                        <a:t>68 OSTALI PRIHODI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366.383,18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344.297,99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93,97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0,15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7  PRIHODI OD PRODAJE NEFIN.</a:t>
                      </a:r>
                      <a:r>
                        <a:rPr lang="hr-HR" sz="800" baseline="0" dirty="0"/>
                        <a:t>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27.813,13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1.474.568,72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5.301,70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0,63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/>
                        <a:t>8  PRIMICI OD FIN. IMOVINE I</a:t>
                      </a:r>
                      <a:r>
                        <a:rPr lang="hr-HR" sz="800" baseline="0" dirty="0"/>
                        <a:t>  </a:t>
                      </a:r>
                      <a:r>
                        <a:rPr lang="hr-HR" sz="800" dirty="0"/>
                        <a:t>ZADUŽIVANJA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4.011.749,50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6.555.440,19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180,61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2,79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9</a:t>
                      </a:r>
                      <a:r>
                        <a:rPr lang="hr-HR" sz="800" baseline="0" dirty="0"/>
                        <a:t> VLASTITI IZVORI (VIŠAK/MANJAK)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-3.012.567,79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-5.883.541,87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125,99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251520" y="2215076"/>
            <a:ext cx="48965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ukupnih prihoda Proračuna Zadarske županije</a:t>
            </a:r>
            <a:endParaRPr lang="hr-HR" sz="1100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987975"/>
              </p:ext>
            </p:extLst>
          </p:nvPr>
        </p:nvGraphicFramePr>
        <p:xfrm>
          <a:off x="251520" y="5940478"/>
          <a:ext cx="5328590" cy="40177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37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776">
                <a:tc>
                  <a:txBody>
                    <a:bodyPr/>
                    <a:lstStyle/>
                    <a:p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UKUPNO (bez 9)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212.980.050,68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234.983.541,87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110,33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100,00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2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69405"/>
            <a:ext cx="8229600" cy="922114"/>
          </a:xfrm>
        </p:spPr>
        <p:txBody>
          <a:bodyPr>
            <a:normAutofit/>
          </a:bodyPr>
          <a:lstStyle/>
          <a:p>
            <a:r>
              <a:rPr lang="hr-HR" sz="2800" b="1" dirty="0"/>
              <a:t>Ukupni rashodi proračuna Zadarske županije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617115"/>
              </p:ext>
            </p:extLst>
          </p:nvPr>
        </p:nvGraphicFramePr>
        <p:xfrm>
          <a:off x="5220072" y="2924943"/>
          <a:ext cx="3744416" cy="340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2051720" y="1090492"/>
            <a:ext cx="4749096" cy="104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r-HR" sz="1400" b="1" dirty="0"/>
              <a:t>Ukupni rashodi proračuna Zadarske županije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poslovanja                                                </a:t>
            </a:r>
            <a:r>
              <a:rPr lang="hr-HR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5796136" y="2485706"/>
            <a:ext cx="3024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ukupnih rashoda u Proračunu Zadarske županije za 2023. godinu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680384"/>
              </p:ext>
            </p:extLst>
          </p:nvPr>
        </p:nvGraphicFramePr>
        <p:xfrm>
          <a:off x="428617" y="2940740"/>
          <a:ext cx="4788023" cy="339067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39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989">
                <a:tc>
                  <a:txBody>
                    <a:bodyPr/>
                    <a:lstStyle/>
                    <a:p>
                      <a:pPr algn="l"/>
                      <a:r>
                        <a:rPr lang="hr-HR" sz="1000" dirty="0"/>
                        <a:t>(u</a:t>
                      </a:r>
                      <a:r>
                        <a:rPr lang="hr-HR" sz="1000" baseline="0" dirty="0"/>
                        <a:t> EUR)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 23/22</a:t>
                      </a:r>
                      <a:endParaRPr lang="hr-H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Udio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801">
                <a:tc>
                  <a:txBody>
                    <a:bodyPr/>
                    <a:lstStyle/>
                    <a:p>
                      <a:pPr algn="l"/>
                      <a:r>
                        <a:rPr lang="hr-HR" sz="800" dirty="0"/>
                        <a:t>3  RASHODI POSLOVANJA</a:t>
                      </a:r>
                      <a:endParaRPr lang="hr-H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186.225.433,53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193.347.264,60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103,82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tx1"/>
                          </a:solidFill>
                        </a:rPr>
                        <a:t>84,39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/>
                        <a:t>31 RASHODI ZA ZAPOSLENE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110.812.395,98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114.340.572,31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103,18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49,91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/>
                        <a:t>32 MATERIJALNI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60.476.181,89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56.858.853,08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94,02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24,82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/>
                        <a:t>34 FINANCIJSKI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344.847,15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453.165,03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131,41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/>
                        <a:t>35 SUBVENCIJE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1.271.595,72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1.837.817,21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144,53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/>
                        <a:t>36 POMOĆI DANE</a:t>
                      </a:r>
                      <a:r>
                        <a:rPr lang="hr-HR" sz="800" u="none" strike="noStrike" baseline="0" dirty="0"/>
                        <a:t> U INOZEMSTVO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7.284.495,58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12.595.913,94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172,91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5,50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2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/>
                        <a:t>37 NAKNADE GRAĐANIMA I KUĆANSTVIMA OD</a:t>
                      </a:r>
                      <a:r>
                        <a:rPr lang="hr-HR" sz="800" u="none" strike="noStrike" baseline="0" dirty="0"/>
                        <a:t> OSIGURANJA I DR. NAKNADE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3.297.660,79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4.000.003,89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121,30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1,75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dirty="0"/>
                        <a:t>38 OSTALI RASHODI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2.738.256,42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3.260.939,14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119,09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1,42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40">
                <a:tc>
                  <a:txBody>
                    <a:bodyPr/>
                    <a:lstStyle/>
                    <a:p>
                      <a:r>
                        <a:rPr lang="hr-HR" sz="800" dirty="0"/>
                        <a:t>4  RASHODI ZA NABAVU</a:t>
                      </a:r>
                    </a:p>
                    <a:p>
                      <a:r>
                        <a:rPr lang="hr-HR" sz="800" baseline="0" dirty="0"/>
                        <a:t>    NEFINANCIJSKE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23.085.093,74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35.256.339,04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152,72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15,39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5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u="none" strike="noStrike" dirty="0"/>
                        <a:t>5  IZDACI ZA FINANCIJSKU</a:t>
                      </a:r>
                      <a:r>
                        <a:rPr lang="pl-PL" sz="800" u="none" strike="noStrike" baseline="0" dirty="0"/>
                        <a:t> IMOVINU I</a:t>
                      </a:r>
                    </a:p>
                    <a:p>
                      <a:pPr algn="l" rtl="0" fontAlgn="ctr"/>
                      <a:r>
                        <a:rPr lang="pl-PL" sz="800" u="none" strike="noStrike" baseline="0" dirty="0"/>
                        <a:t>    OTPLATU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656.955,44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496.396,36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75,56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0,22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199">
                <a:tc>
                  <a:txBody>
                    <a:bodyPr/>
                    <a:lstStyle/>
                    <a:p>
                      <a:r>
                        <a:rPr lang="hr-HR" sz="800" dirty="0"/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209.967.482,71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229.100.000,00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109,11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100,00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Pravokutnik 9"/>
          <p:cNvSpPr/>
          <p:nvPr/>
        </p:nvSpPr>
        <p:spPr>
          <a:xfrm>
            <a:off x="457200" y="2570344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ukupnih rashoda Proračuna Zadarske županije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r>
              <a:rPr lang="hr-HR" sz="2800" b="1" i="1" dirty="0"/>
              <a:t>Proračunski korisnici Zadarske županije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29600" cy="2280974"/>
          </a:xfrm>
          <a:blipFill dpi="0" rotWithShape="1">
            <a:blip r:embed="rId2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2000" b="1" u="sng" dirty="0">
                <a:solidFill>
                  <a:schemeClr val="tx2">
                    <a:lumMod val="75000"/>
                  </a:schemeClr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Osnovne škole osim onih na području grada Zadra - 27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Sve srednje škole – 19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Srednjoškolski đački dom Zadar - 1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Sve ustanove u zdravstvu i Dom za starije i nemoćne - 7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Kazalište lutaka, Narodni muzej - 2 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Zavod za prostorno uređenje, JU Natura Jadera - 2 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ZADRA, AGRRA, INOVACIJA - 3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Vijeća nacionalnih manjina (albanska, bošnjačka, srpska) - 3</a:t>
            </a:r>
          </a:p>
          <a:p>
            <a:endParaRPr lang="hr-HR" sz="2000" dirty="0"/>
          </a:p>
          <a:p>
            <a:pPr>
              <a:buNone/>
            </a:pPr>
            <a:endParaRPr lang="hr-HR" sz="2000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prstClr val="black"/>
                </a:solidFill>
              </a:rPr>
              <a:t>Zadarska županija ima 64 proračunska korisnika.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78235" y="3861048"/>
            <a:ext cx="8198221" cy="1877437"/>
          </a:xfrm>
          <a:prstGeom prst="rect">
            <a:avLst/>
          </a:prstGeom>
          <a:blipFill dpi="0" rotWithShape="1">
            <a:blip r:embed="rId2">
              <a:alphaModFix amt="0"/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Od ukupno planiranih prihoda i primitaka (bez vlastitih izvora/viška), 192,2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. EUR ili 81,2% odnosi se na proračunske korisnike Zadarske županije: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ustanove u zdravstvu i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soc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. skrb– 112,30  mil. EUR (7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srednje škole  – 44,2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. EUR (20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osnovne škole – 26,9 mil. EUR (27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ostali korisnici Sustava riznice – 8,8 mil. EUR (AGRRA, Inovacija, Natura Jadera, Zavod za prostorno uređenje, Zadra Nova, Narodni muzej i Kazalište lutaka).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9496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69639"/>
              </p:ext>
            </p:extLst>
          </p:nvPr>
        </p:nvGraphicFramePr>
        <p:xfrm>
          <a:off x="132762" y="1874210"/>
          <a:ext cx="4392488" cy="365261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Upravni odjeli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Plan za 2022.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Plan za 2023. 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Indeks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1.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</a:t>
                      </a:r>
                      <a:r>
                        <a:rPr lang="hr-HR" sz="900" u="none" strike="noStrike" noProof="0" dirty="0"/>
                        <a:t>Ured župana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346.814,98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344.850,00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2.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Financije i proračun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6.212.448,18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6.796.148,49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3.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baseline="0" noProof="0" dirty="0"/>
                        <a:t> Obrazovanje, kultura i šport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69.068.159,77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85.280.073,08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4.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sv-SE" sz="900" u="none" strike="noStrike" dirty="0"/>
                        <a:t>Zdravstvo</a:t>
                      </a:r>
                      <a:r>
                        <a:rPr lang="hr-HR" sz="900" u="none" strike="noStrike" dirty="0"/>
                        <a:t>,</a:t>
                      </a:r>
                      <a:r>
                        <a:rPr lang="sv-SE" sz="900" u="none" strike="noStrike" dirty="0"/>
                        <a:t> socijaln</a:t>
                      </a:r>
                      <a:r>
                        <a:rPr lang="hr-HR" sz="900" u="none" strike="noStrike" dirty="0"/>
                        <a:t>a</a:t>
                      </a:r>
                      <a:r>
                        <a:rPr lang="sv-SE" sz="900" u="none" strike="noStrike" dirty="0"/>
                        <a:t> skrb</a:t>
                      </a:r>
                      <a:r>
                        <a:rPr lang="hr-HR" sz="900" u="none" strike="noStrike" dirty="0"/>
                        <a:t>,</a:t>
                      </a:r>
                      <a:r>
                        <a:rPr lang="hr-HR" sz="900" u="none" strike="noStrike" baseline="0" dirty="0"/>
                        <a:t> udruge i mladi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110.825.687,52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107.325.044,76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5.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vi-VN" sz="900" u="none" strike="noStrik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Prostorno uređenje</a:t>
                      </a:r>
                      <a:r>
                        <a:rPr lang="hr-HR" sz="900" u="none" strike="noStrike" dirty="0"/>
                        <a:t>, zaštita okoliša i</a:t>
                      </a:r>
                      <a:r>
                        <a:rPr lang="hr-HR" sz="900" u="none" strike="noStrike" baseline="0" dirty="0"/>
                        <a:t> komunalni poslovi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2.483.844,37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2.842.043,18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noProof="0" dirty="0"/>
                        <a:t>  6.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Gospodarstvo, turizam,</a:t>
                      </a:r>
                      <a:r>
                        <a:rPr lang="hr-HR" sz="900" u="none" strike="noStrike" baseline="0" noProof="0" dirty="0"/>
                        <a:t> infrastruktura i  EU fondovi</a:t>
                      </a:r>
                      <a:r>
                        <a:rPr lang="hr-HR" sz="900" u="none" strike="noStrike" noProof="0" dirty="0"/>
                        <a:t>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776.746,96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36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7.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Poljoprivreda, ribarstvo, ruralni i otočni razvoj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8.413.500,35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14.549.457,83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172,93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8.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Pomorsko dobro, more</a:t>
                      </a:r>
                      <a:r>
                        <a:rPr lang="hr-HR" sz="900" u="none" strike="noStrike" baseline="0" dirty="0"/>
                        <a:t> i promet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1.189.196,36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1.261.531,00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106,08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 9.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Pravni i zajednički poslovi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1.123.602,96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1.183.774,70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dirty="0"/>
                        <a:t> </a:t>
                      </a:r>
                      <a:r>
                        <a:rPr lang="en-US" sz="900" u="none" strike="noStrike" dirty="0"/>
                        <a:t>1</a:t>
                      </a:r>
                      <a:r>
                        <a:rPr lang="hr-HR" sz="900" u="none" strike="noStrike" dirty="0"/>
                        <a:t>0</a:t>
                      </a:r>
                      <a:r>
                        <a:rPr lang="en-US" sz="900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/>
                        <a:t>  Javna nabava i upravljanje</a:t>
                      </a:r>
                      <a:r>
                        <a:rPr lang="pl-PL" sz="900" u="none" strike="noStrike" baseline="0" dirty="0"/>
                        <a:t> imovinom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3.973.521,80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3.277.400,00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11.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Hr.branitelji, udruge, demografija i soc. politika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5.553.959,46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5.479.676,96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9608443"/>
                  </a:ext>
                </a:extLst>
              </a:tr>
              <a:tr h="369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UKUPNO 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209.967.482,71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229.100.000,00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109,11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-98461" y="5805656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>
                <a:cs typeface="Arial" pitchFamily="34" charset="0"/>
              </a:rPr>
              <a:t>   </a:t>
            </a:r>
            <a:endParaRPr lang="hr-HR" sz="1100" b="1" dirty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65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335817973"/>
              </p:ext>
            </p:extLst>
          </p:nvPr>
        </p:nvGraphicFramePr>
        <p:xfrm>
          <a:off x="4658012" y="1893368"/>
          <a:ext cx="4392487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0" name="Pravokutnik 109"/>
          <p:cNvSpPr/>
          <p:nvPr/>
        </p:nvSpPr>
        <p:spPr>
          <a:xfrm>
            <a:off x="132762" y="1356202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po organizacijskoj klasifikaciji</a:t>
            </a:r>
            <a:endParaRPr lang="hr-HR" sz="1100" dirty="0"/>
          </a:p>
        </p:txBody>
      </p:sp>
      <p:sp>
        <p:nvSpPr>
          <p:cNvPr id="111" name="Pravokutnik 110"/>
          <p:cNvSpPr/>
          <p:nvPr/>
        </p:nvSpPr>
        <p:spPr>
          <a:xfrm>
            <a:off x="5436096" y="1240065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po organizacijskoj klasifikaciji u Proračunu Zadarske županije za 2023. godinu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51520" y="508991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730008" y="132011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935009126"/>
              </p:ext>
            </p:extLst>
          </p:nvPr>
        </p:nvGraphicFramePr>
        <p:xfrm>
          <a:off x="4355976" y="1914210"/>
          <a:ext cx="4680520" cy="374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630250"/>
              </p:ext>
            </p:extLst>
          </p:nvPr>
        </p:nvGraphicFramePr>
        <p:xfrm>
          <a:off x="107504" y="1945268"/>
          <a:ext cx="4176464" cy="324631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baseline="0" noProof="0" dirty="0"/>
                        <a:t>Opis</a:t>
                      </a:r>
                      <a:endParaRPr lang="hr-HR" sz="900" b="1" i="0" u="none" strike="noStrike" baseline="0" noProof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baseline="0" dirty="0"/>
                        <a:t>Plan 2022.</a:t>
                      </a:r>
                      <a:endParaRPr lang="en-US" sz="9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u="none" strike="noStrike" baseline="0" dirty="0"/>
                        <a:t>Plan 2023.</a:t>
                      </a:r>
                      <a:endParaRPr lang="en-US" sz="900" b="0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baseline="0" dirty="0"/>
                        <a:t>Indeks</a:t>
                      </a:r>
                      <a:endParaRPr lang="en-US" sz="9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1.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da-DK" sz="900" u="none" strike="noStrike" dirty="0"/>
                        <a:t>01 Opće javne usluge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12.989.453,55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13.610.020,19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104,78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2.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u="none" strike="noStrike" dirty="0"/>
                        <a:t>  </a:t>
                      </a:r>
                      <a:r>
                        <a:rPr lang="da-DK" sz="900" u="none" strike="noStrike" dirty="0"/>
                        <a:t>0</a:t>
                      </a:r>
                      <a:r>
                        <a:rPr lang="hr-HR" sz="900" u="none" strike="noStrike" dirty="0"/>
                        <a:t>3</a:t>
                      </a:r>
                      <a:r>
                        <a:rPr lang="hr-HR" sz="900" u="none" strike="noStrike" baseline="0" dirty="0"/>
                        <a:t> Javni red i sigurnost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722.180,29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426.009,68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58,99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3.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hr-HR" sz="900" u="none" strike="noStrike" noProof="0" dirty="0"/>
                        <a:t>04 Ekonomski poslovi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6.400.877,49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13.192.945,77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206,11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4.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/>
                        <a:t>  05 Zaštita okoliša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3.023.313,97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2.759.974,06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91,29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5.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06</a:t>
                      </a:r>
                      <a:r>
                        <a:rPr lang="hr-HR" sz="900" u="none" strike="noStrike" baseline="0" dirty="0"/>
                        <a:t> Usluge unapređenja stan. i zajednice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693.652,08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771.031,50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111,16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6.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hr-HR" sz="900" u="none" strike="noStrike" noProof="0" dirty="0"/>
                        <a:t>07 Zdravstvo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110.627.892,91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106.950.380,56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96,68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7.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08 Rekreacija, kultura i religija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2.702.222,71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2.681.999,69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99,25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8.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noProof="0" dirty="0"/>
                        <a:t>  09 Obrazovanje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66.792.817,91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82.933.952,23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124,17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8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9.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/>
                        <a:t>  10 Socijalna zaštita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5.358.116,36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5.277.289,96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98,49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/>
                        <a:t>  </a:t>
                      </a:r>
                      <a:r>
                        <a:rPr lang="en-US" sz="900" u="none" strike="noStrike" dirty="0"/>
                        <a:t>UKUPNO 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209.310.527,27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228.603.603,64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109,22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Pravokutnik 12"/>
          <p:cNvSpPr/>
          <p:nvPr/>
        </p:nvSpPr>
        <p:spPr>
          <a:xfrm>
            <a:off x="132762" y="1356202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4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po funkcijskoj klasifikaciji</a:t>
            </a:r>
            <a:endParaRPr lang="hr-HR" sz="1100" dirty="0"/>
          </a:p>
        </p:txBody>
      </p:sp>
      <p:sp>
        <p:nvSpPr>
          <p:cNvPr id="14" name="Pravokutnik 13"/>
          <p:cNvSpPr/>
          <p:nvPr/>
        </p:nvSpPr>
        <p:spPr>
          <a:xfrm>
            <a:off x="5381836" y="1279662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4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po funkcijskoj klasifikaciji u Proračunu Zadarske županije za 2023. godinu</a:t>
            </a: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331640" y="260648"/>
            <a:ext cx="56166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b="1" dirty="0"/>
              <a:t>Planirani rashodi po nositeljima projekata u 2023. godini</a:t>
            </a:r>
            <a:endParaRPr lang="hr-HR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FB14E829-107E-43A4-87ED-F8E775CF5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32447"/>
              </p:ext>
            </p:extLst>
          </p:nvPr>
        </p:nvGraphicFramePr>
        <p:xfrm>
          <a:off x="1331640" y="1265997"/>
          <a:ext cx="5616624" cy="4756398"/>
        </p:xfrm>
        <a:graphic>
          <a:graphicData uri="http://schemas.openxmlformats.org/drawingml/2006/table">
            <a:tbl>
              <a:tblPr firstRow="1" firstCol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605115454"/>
                    </a:ext>
                  </a:extLst>
                </a:gridCol>
                <a:gridCol w="3492601">
                  <a:extLst>
                    <a:ext uri="{9D8B030D-6E8A-4147-A177-3AD203B41FA5}">
                      <a16:colId xmlns:a16="http://schemas.microsoft.com/office/drawing/2014/main" val="2560496629"/>
                    </a:ext>
                  </a:extLst>
                </a:gridCol>
                <a:gridCol w="971895">
                  <a:extLst>
                    <a:ext uri="{9D8B030D-6E8A-4147-A177-3AD203B41FA5}">
                      <a16:colId xmlns:a16="http://schemas.microsoft.com/office/drawing/2014/main" val="3341731500"/>
                    </a:ext>
                  </a:extLst>
                </a:gridCol>
              </a:tblGrid>
              <a:tr h="290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2023.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590970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25.800,00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114631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9.356,00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17698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4.000,00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589652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31.333,00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8645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Female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Entrepreneur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11.450,00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597778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AgriCoop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10.900,00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2247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Portal za pismenost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Digit@Literacy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Portal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4.060,00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60741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AktiBiz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4.120,00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06533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Možemo zajedno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6.600,00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8902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B.Ready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7.400,00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28921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Guide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 Green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26.000,00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820440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AGRIsmart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17.330,00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08914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Green to Blue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14.928,00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466255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eLabHouse.Rur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16.089,00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19741"/>
                  </a:ext>
                </a:extLst>
              </a:tr>
              <a:tr h="20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OCD – Odgovor na krizu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4.570,00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39140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AGGRA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Climate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Neutral</a:t>
                      </a: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EU </a:t>
                      </a: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Cities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13.212,00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47832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BioIslands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19.200,00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738181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226.348,00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476110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STEM COUNTY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41.024,00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521977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PODUZMI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94.100,00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427399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135.124,00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6057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Connect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9.151,00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75854"/>
                  </a:ext>
                </a:extLst>
              </a:tr>
              <a:tr h="1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9.151,00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47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9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18084</TotalTime>
  <Words>2518</Words>
  <Application>Microsoft Office PowerPoint</Application>
  <PresentationFormat>Prikaz na zaslonu (4:3)</PresentationFormat>
  <Paragraphs>707</Paragraphs>
  <Slides>19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6" baseType="lpstr">
      <vt:lpstr>Arial</vt:lpstr>
      <vt:lpstr>Calibri</vt:lpstr>
      <vt:lpstr>Gabriola</vt:lpstr>
      <vt:lpstr>Symbol</vt:lpstr>
      <vt:lpstr>Times New Roman</vt:lpstr>
      <vt:lpstr>Wingdings</vt:lpstr>
      <vt:lpstr>Office tema</vt:lpstr>
      <vt:lpstr> REPUBLIKA HRVATSKA ZADARSKA ŽUPANIJA  PRORAČUN ZADARSKE ŽUPANIJE ZA 2023. GODINU I PROJEKCIJA ZA 2024. i 2025. GODINU - vodič za građane - </vt:lpstr>
      <vt:lpstr>Proračun Zadarske županije za 2023. godinu  i projekcija za 2024. i 2025. godinu</vt:lpstr>
      <vt:lpstr>Proračun Zadarske županije za 2023. godinu  bez proračunskih korisnika</vt:lpstr>
      <vt:lpstr>Ukupni prihodi Proračuna Zadarske županije</vt:lpstr>
      <vt:lpstr>Ukupni rashodi proračuna Zadarske županije</vt:lpstr>
      <vt:lpstr>Proračunski korisnici Zadarske županije</vt:lpstr>
      <vt:lpstr>  </vt:lpstr>
      <vt:lpstr>  </vt:lpstr>
      <vt:lpstr>PowerPoint prezentacija</vt:lpstr>
      <vt:lpstr>PowerPoint prezentacija</vt:lpstr>
      <vt:lpstr>PowerPoint prezentacija</vt:lpstr>
      <vt:lpstr>PowerPoint prezentacija</vt:lpstr>
      <vt:lpstr>Bitne komponente proračuna</vt:lpstr>
      <vt:lpstr> Razvojna komponenta  </vt:lpstr>
      <vt:lpstr> Socijalna i demografska komponenta  </vt:lpstr>
      <vt:lpstr> Gospodarska komponenta  </vt:lpstr>
      <vt:lpstr>Kultura i šport </vt:lpstr>
      <vt:lpstr>Zaštita i spašavanje 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 HRVATSKA ZADARSKA ŽUPANIJA  PRORAČUN ZADARSKE ŽUPANIJE ZA 2018. GODINU I PROJEKCIJE ZA 2019. i 2020. GODINU - vodič za građane -</dc:title>
  <dc:creator>Katarina</dc:creator>
  <cp:lastModifiedBy>Iva Vanjak</cp:lastModifiedBy>
  <cp:revision>1764</cp:revision>
  <cp:lastPrinted>2022-11-15T11:43:46Z</cp:lastPrinted>
  <dcterms:created xsi:type="dcterms:W3CDTF">2014-10-06T07:52:48Z</dcterms:created>
  <dcterms:modified xsi:type="dcterms:W3CDTF">2022-11-21T08:07:34Z</dcterms:modified>
</cp:coreProperties>
</file>