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10" r:id="rId2"/>
    <p:sldId id="340" r:id="rId3"/>
    <p:sldId id="327" r:id="rId4"/>
    <p:sldId id="338" r:id="rId5"/>
    <p:sldId id="297" r:id="rId6"/>
    <p:sldId id="298" r:id="rId7"/>
    <p:sldId id="328" r:id="rId8"/>
    <p:sldId id="329" r:id="rId9"/>
    <p:sldId id="330" r:id="rId10"/>
    <p:sldId id="293" r:id="rId11"/>
    <p:sldId id="316" r:id="rId12"/>
    <p:sldId id="332" r:id="rId13"/>
    <p:sldId id="334" r:id="rId14"/>
    <p:sldId id="336" r:id="rId15"/>
    <p:sldId id="337" r:id="rId16"/>
    <p:sldId id="341" r:id="rId17"/>
    <p:sldId id="324" r:id="rId18"/>
  </p:sldIdLst>
  <p:sldSz cx="9144000" cy="6858000" type="screen4x3"/>
  <p:notesSz cx="7315200" cy="96012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van" initials="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7A5F"/>
    <a:srgbClr val="A2CB9B"/>
    <a:srgbClr val="006666"/>
    <a:srgbClr val="CC6600"/>
    <a:srgbClr val="3366FF"/>
    <a:srgbClr val="00CC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l teme 1 - Isticanj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il teme 1 - Isticanj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Stil teme 1 - Isticanj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il teme 1 - Isticanj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Stil teme 1 - Isticanj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Tamni stil 1 - Isticanj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Tamni sti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Srednji stil 1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Tamni stil 1 - Isticanj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rednji stil 4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5592" autoAdjust="0"/>
  </p:normalViewPr>
  <p:slideViewPr>
    <p:cSldViewPr>
      <p:cViewPr varScale="1">
        <p:scale>
          <a:sx n="109" d="100"/>
          <a:sy n="109" d="100"/>
        </p:scale>
        <p:origin x="18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tarina\Desktop\Zupanija%20kate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09323711506802"/>
          <c:y val="0.16713366270850016"/>
          <c:w val="0.43296920000341882"/>
          <c:h val="0.55182349020043564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txPr>
              <a:bodyPr/>
              <a:lstStyle/>
              <a:p>
                <a:pPr>
                  <a:defRPr sz="900" b="1"/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List1!$A$2:$A$10</c:f>
              <c:strCache>
                <c:ptCount val="9"/>
                <c:pt idx="0">
                  <c:v>PRIHODI OD POREZA </c:v>
                </c:pt>
                <c:pt idx="1">
                  <c:v>POMOĆI IZ INOZ. I OST. SUBJEKATA</c:v>
                </c:pt>
                <c:pt idx="2">
                  <c:v>PRIHODI OD IMOVINE</c:v>
                </c:pt>
                <c:pt idx="3">
                  <c:v>PRIHODI OD ADMIN. PRISTOJBI</c:v>
                </c:pt>
                <c:pt idx="4">
                  <c:v>PRIHODI OD PRODAJE ROBE, USLUGA, DONACIJA </c:v>
                </c:pt>
                <c:pt idx="5">
                  <c:v>PRIHODI IZ NADLEŽ. PRORAČ. I OD HZZO</c:v>
                </c:pt>
                <c:pt idx="6">
                  <c:v>OSTALI PRIHODI </c:v>
                </c:pt>
                <c:pt idx="7">
                  <c:v>PRIHODI OD PRODAJE NEFIN. IMOVINE</c:v>
                </c:pt>
                <c:pt idx="8">
                  <c:v>PRIMICI OD FIN. IMOVINE I ZADUŽIVANJA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6.0999999999999999E-2</c:v>
                </c:pt>
                <c:pt idx="1">
                  <c:v>0.36799999999999999</c:v>
                </c:pt>
                <c:pt idx="2">
                  <c:v>6.0000000000000001E-3</c:v>
                </c:pt>
                <c:pt idx="3">
                  <c:v>5.3999999999999999E-2</c:v>
                </c:pt>
                <c:pt idx="4">
                  <c:v>4.2999999999999997E-2</c:v>
                </c:pt>
                <c:pt idx="5">
                  <c:v>0.45500000000000002</c:v>
                </c:pt>
                <c:pt idx="6">
                  <c:v>1E-3</c:v>
                </c:pt>
                <c:pt idx="7">
                  <c:v>0</c:v>
                </c:pt>
                <c:pt idx="8">
                  <c:v>8.0000000000000002E-3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A1-4A5B-88A1-9172F6C296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101669918355453"/>
          <c:y val="6.9069939941313704E-2"/>
          <c:w val="0.3418833224943707"/>
          <c:h val="0.73736414908147463"/>
        </c:manualLayout>
      </c:layout>
      <c:overlay val="0"/>
      <c:txPr>
        <a:bodyPr/>
        <a:lstStyle/>
        <a:p>
          <a:pPr rtl="0">
            <a:defRPr sz="800">
              <a:latin typeface="Arial" pitchFamily="34" charset="0"/>
              <a:cs typeface="Arial" pitchFamily="34" charset="0"/>
            </a:defRPr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59868731225001504"/>
          <c:y val="0"/>
          <c:w val="0.38451726721316115"/>
          <c:h val="1"/>
        </c:manualLayout>
      </c:layout>
      <c:overlay val="0"/>
      <c:txPr>
        <a:bodyPr/>
        <a:lstStyle/>
        <a:p>
          <a:pPr>
            <a:defRPr sz="800"/>
          </a:pPr>
          <a:endParaRPr lang="sr-Latn-RS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038637834420359E-2"/>
          <c:y val="0.14100287581210252"/>
          <c:w val="0.90768119313250961"/>
          <c:h val="0.42271813611622977"/>
        </c:manualLayout>
      </c:layout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BBE-4D90-92DB-55356B890B1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BBE-4D90-92DB-55356B890B1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59A-4963-B31E-2E8F5647B99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59A-4963-B31E-2E8F5647B99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59A-4963-B31E-2E8F5647B99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59A-4963-B31E-2E8F5647B99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59A-4963-B31E-2E8F5647B99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59A-4963-B31E-2E8F5647B99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BBE-4D90-92DB-55356B890B16}"/>
              </c:ext>
            </c:extLst>
          </c:dPt>
          <c:dLbls>
            <c:dLbl>
              <c:idx val="0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6BBE-4D90-92DB-55356B890B16}"/>
                </c:ext>
              </c:extLst>
            </c:dLbl>
            <c:dLbl>
              <c:idx val="1"/>
              <c:numFmt formatCode="0.0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sr-Latn-R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BBE-4D90-92DB-55356B890B16}"/>
                </c:ext>
              </c:extLst>
            </c:dLbl>
            <c:numFmt formatCode="0.0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List1!$A$2:$A$10</c:f>
              <c:strCache>
                <c:ptCount val="9"/>
                <c:pt idx="0">
                  <c:v>RASHODI ZA ZAPOSLENE</c:v>
                </c:pt>
                <c:pt idx="1">
                  <c:v>MATERIJALNI RASHODI</c:v>
                </c:pt>
                <c:pt idx="2">
                  <c:v>FINANCIJSKI RASHODI</c:v>
                </c:pt>
                <c:pt idx="3">
                  <c:v>SUBVENCIJE</c:v>
                </c:pt>
                <c:pt idx="4">
                  <c:v>POMOĆI DANE U INOZ.</c:v>
                </c:pt>
                <c:pt idx="5">
                  <c:v>NAKNADE GRAĐ. I KUĆ. IZ PRORAČUNA</c:v>
                </c:pt>
                <c:pt idx="6">
                  <c:v>OSTALI RASHODI</c:v>
                </c:pt>
                <c:pt idx="7">
                  <c:v>RASHODI ZA NABAVU NEFIN. IMOVINE</c:v>
                </c:pt>
                <c:pt idx="8">
                  <c:v>IZDACI ZA FIN. IMOVINU I OTPLATU ZAJMOVA</c:v>
                </c:pt>
              </c:strCache>
            </c:strRef>
          </c:cat>
          <c:val>
            <c:numRef>
              <c:f>List1!$B$2:$B$10</c:f>
              <c:numCache>
                <c:formatCode>General</c:formatCode>
                <c:ptCount val="9"/>
                <c:pt idx="0">
                  <c:v>59.3</c:v>
                </c:pt>
                <c:pt idx="1">
                  <c:v>27.7</c:v>
                </c:pt>
                <c:pt idx="2">
                  <c:v>0.4</c:v>
                </c:pt>
                <c:pt idx="3">
                  <c:v>0.1</c:v>
                </c:pt>
                <c:pt idx="4">
                  <c:v>2.1</c:v>
                </c:pt>
                <c:pt idx="5">
                  <c:v>1</c:v>
                </c:pt>
                <c:pt idx="6">
                  <c:v>0.8</c:v>
                </c:pt>
                <c:pt idx="7">
                  <c:v>7.1</c:v>
                </c:pt>
                <c:pt idx="8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BBE-4D90-92DB-55356B890B1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57692043863669684"/>
          <c:w val="0.8462801466663088"/>
          <c:h val="0.396680707946574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570576483565371"/>
          <c:y val="0.12605897440754033"/>
          <c:w val="0.72584668171790356"/>
          <c:h val="0.754216406290262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List1!$A$2:$A$12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83</c:v>
                </c:pt>
                <c:pt idx="9">
                  <c:v>84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0"/>
                <c:pt idx="0">
                  <c:v>36788120.159999996</c:v>
                </c:pt>
                <c:pt idx="1">
                  <c:v>47931281.130000003</c:v>
                </c:pt>
                <c:pt idx="2">
                  <c:v>3910895.79</c:v>
                </c:pt>
                <c:pt idx="3">
                  <c:v>3575495.24</c:v>
                </c:pt>
                <c:pt idx="4">
                  <c:v>281647.06</c:v>
                </c:pt>
                <c:pt idx="5" formatCode="General">
                  <c:v>0</c:v>
                </c:pt>
                <c:pt idx="6">
                  <c:v>65934.25</c:v>
                </c:pt>
                <c:pt idx="7" formatCode="General">
                  <c:v>0</c:v>
                </c:pt>
                <c:pt idx="8" formatCode="General">
                  <c:v>0</c:v>
                </c:pt>
                <c:pt idx="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A1-41BC-8A6F-348AD32F737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List1!$A$2:$A$12</c:f>
              <c:numCache>
                <c:formatCode>General</c:formatCode>
                <c:ptCount val="10"/>
                <c:pt idx="0">
                  <c:v>61</c:v>
                </c:pt>
                <c:pt idx="1">
                  <c:v>63</c:v>
                </c:pt>
                <c:pt idx="2">
                  <c:v>64</c:v>
                </c:pt>
                <c:pt idx="3">
                  <c:v>65</c:v>
                </c:pt>
                <c:pt idx="4">
                  <c:v>66</c:v>
                </c:pt>
                <c:pt idx="5">
                  <c:v>67</c:v>
                </c:pt>
                <c:pt idx="6">
                  <c:v>68</c:v>
                </c:pt>
                <c:pt idx="7">
                  <c:v>72</c:v>
                </c:pt>
                <c:pt idx="8">
                  <c:v>83</c:v>
                </c:pt>
                <c:pt idx="9">
                  <c:v>84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0"/>
                <c:pt idx="0" formatCode="General">
                  <c:v>0</c:v>
                </c:pt>
                <c:pt idx="1">
                  <c:v>173350213.84</c:v>
                </c:pt>
                <c:pt idx="2">
                  <c:v>7151.24</c:v>
                </c:pt>
                <c:pt idx="3">
                  <c:v>29084834.530000001</c:v>
                </c:pt>
                <c:pt idx="4">
                  <c:v>25744725.550000001</c:v>
                </c:pt>
                <c:pt idx="5">
                  <c:v>273308591.86000001</c:v>
                </c:pt>
                <c:pt idx="6">
                  <c:v>1060845.0900000001</c:v>
                </c:pt>
                <c:pt idx="7">
                  <c:v>33752.129999999997</c:v>
                </c:pt>
                <c:pt idx="8" formatCode="General">
                  <c:v>0</c:v>
                </c:pt>
                <c:pt idx="9">
                  <c:v>4921690.82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A1-41BC-8A6F-348AD32F73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84548256"/>
        <c:axId val="1884544992"/>
      </c:barChart>
      <c:catAx>
        <c:axId val="1884548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44992"/>
        <c:crosses val="autoZero"/>
        <c:auto val="1"/>
        <c:lblAlgn val="ctr"/>
        <c:lblOffset val="100"/>
        <c:noMultiLvlLbl val="0"/>
      </c:catAx>
      <c:valAx>
        <c:axId val="1884544992"/>
        <c:scaling>
          <c:orientation val="minMax"/>
          <c:max val="30000000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(mil. kn)</a:t>
                </a:r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48256"/>
        <c:crosses val="autoZero"/>
        <c:crossBetween val="between"/>
        <c:majorUnit val="50000000"/>
        <c:minorUnit val="50000000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9923095976585469E-2"/>
          <c:y val="0.1220429530818415"/>
          <c:w val="0.72584668171790356"/>
          <c:h val="0.743028073509079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Zadarska županija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List1!$B$2:$B$12</c:f>
              <c:numCache>
                <c:formatCode>#,##0.00</c:formatCode>
                <c:ptCount val="11"/>
                <c:pt idx="0">
                  <c:v>26615909.940000001</c:v>
                </c:pt>
                <c:pt idx="1">
                  <c:v>36620092.909999996</c:v>
                </c:pt>
                <c:pt idx="2">
                  <c:v>136410.21</c:v>
                </c:pt>
                <c:pt idx="3">
                  <c:v>1074451.6299999999</c:v>
                </c:pt>
                <c:pt idx="4">
                  <c:v>7474377.6900000004</c:v>
                </c:pt>
                <c:pt idx="5">
                  <c:v>6767811.5199999996</c:v>
                </c:pt>
                <c:pt idx="6">
                  <c:v>4600871.3899999997</c:v>
                </c:pt>
                <c:pt idx="7">
                  <c:v>86250</c:v>
                </c:pt>
                <c:pt idx="8">
                  <c:v>12552968.49</c:v>
                </c:pt>
                <c:pt idx="9">
                  <c:v>2130268.96</c:v>
                </c:pt>
                <c:pt idx="10">
                  <c:v>7738773.7300000004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9A-4D2D-932A-340E8188C4D6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Proračunski korisnici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numRef>
              <c:f>List1!$A$2:$A$12</c:f>
              <c:numCache>
                <c:formatCode>General</c:formatCode>
                <c:ptCount val="11"/>
                <c:pt idx="0">
                  <c:v>31</c:v>
                </c:pt>
                <c:pt idx="1">
                  <c:v>32</c:v>
                </c:pt>
                <c:pt idx="2">
                  <c:v>34</c:v>
                </c:pt>
                <c:pt idx="3">
                  <c:v>35</c:v>
                </c:pt>
                <c:pt idx="4">
                  <c:v>36</c:v>
                </c:pt>
                <c:pt idx="5">
                  <c:v>37</c:v>
                </c:pt>
                <c:pt idx="6">
                  <c:v>38</c:v>
                </c:pt>
                <c:pt idx="7">
                  <c:v>41</c:v>
                </c:pt>
                <c:pt idx="8">
                  <c:v>42</c:v>
                </c:pt>
                <c:pt idx="9">
                  <c:v>45</c:v>
                </c:pt>
                <c:pt idx="10">
                  <c:v>5</c:v>
                </c:pt>
              </c:numCache>
            </c:numRef>
          </c:cat>
          <c:val>
            <c:numRef>
              <c:f>List1!$C$2:$C$12</c:f>
              <c:numCache>
                <c:formatCode>#,##0.00</c:formatCode>
                <c:ptCount val="11"/>
                <c:pt idx="0">
                  <c:v>360619216.06</c:v>
                </c:pt>
                <c:pt idx="1">
                  <c:v>144111399.38999999</c:v>
                </c:pt>
                <c:pt idx="2">
                  <c:v>2575720.29</c:v>
                </c:pt>
                <c:pt idx="4">
                  <c:v>6462947.04</c:v>
                </c:pt>
                <c:pt idx="5">
                  <c:v>83487.199999999997</c:v>
                </c:pt>
                <c:pt idx="6">
                  <c:v>974937.17</c:v>
                </c:pt>
                <c:pt idx="7">
                  <c:v>2961944.46</c:v>
                </c:pt>
                <c:pt idx="8">
                  <c:v>18966308.210000001</c:v>
                </c:pt>
                <c:pt idx="9">
                  <c:v>9826965.6400000006</c:v>
                </c:pt>
                <c:pt idx="10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9A-4D2D-932A-340E8188C4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884542816"/>
        <c:axId val="1884539552"/>
      </c:barChart>
      <c:catAx>
        <c:axId val="1884542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39552"/>
        <c:crossesAt val="0"/>
        <c:auto val="1"/>
        <c:lblAlgn val="ctr"/>
        <c:lblOffset val="100"/>
        <c:noMultiLvlLbl val="0"/>
      </c:catAx>
      <c:valAx>
        <c:axId val="1884539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(mil. kn)</a:t>
                </a:r>
              </a:p>
            </c:rich>
          </c:tx>
          <c:layout>
            <c:manualLayout>
              <c:xMode val="edge"/>
              <c:yMode val="edge"/>
              <c:x val="3.3092839025419055E-2"/>
              <c:y val="0.9326868374778298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42816"/>
        <c:crosses val="autoZero"/>
        <c:crossBetween val="between"/>
        <c:majorUnit val="50000000"/>
        <c:minorUnit val="50000000"/>
        <c:dispUnits>
          <c:builtInUnit val="million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563842955502484"/>
          <c:y val="3.3323473846917161E-2"/>
          <c:w val="0.57110271916689692"/>
          <c:h val="0.9333530523061657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List1!$A$2:$A$11</c:f>
              <c:strCache>
                <c:ptCount val="10"/>
                <c:pt idx="0">
                  <c:v>10. Javna nabava i upravljanje i imovinom</c:v>
                </c:pt>
                <c:pt idx="1">
                  <c:v>9. Pravni i zajednički poslovi</c:v>
                </c:pt>
                <c:pt idx="2">
                  <c:v>8. Pom. dobro, more i promet</c:v>
                </c:pt>
                <c:pt idx="3">
                  <c:v>7. Poljop., ribar., vodno gosp., rural. i otočni razvoj</c:v>
                </c:pt>
                <c:pt idx="4">
                  <c:v>6. Gospodarstvo, turizam, infrastruktura i EU fondovi</c:v>
                </c:pt>
                <c:pt idx="5">
                  <c:v>5. Prostorno uređenje, zaštita okoliša i komunalni poslovi</c:v>
                </c:pt>
                <c:pt idx="6">
                  <c:v>4. Zdravstvo, socijalna skrb, udruge i mladi</c:v>
                </c:pt>
                <c:pt idx="7">
                  <c:v>3. Obrazovanje, kultura i šport</c:v>
                </c:pt>
                <c:pt idx="8">
                  <c:v>2. Financije i proračun</c:v>
                </c:pt>
                <c:pt idx="9">
                  <c:v>1. Ured župana</c:v>
                </c:pt>
              </c:strCache>
            </c:strRef>
          </c:cat>
          <c:val>
            <c:numRef>
              <c:f>List1!$B$2:$B$11</c:f>
              <c:numCache>
                <c:formatCode>0.00%</c:formatCode>
                <c:ptCount val="10"/>
                <c:pt idx="0">
                  <c:v>2E-3</c:v>
                </c:pt>
                <c:pt idx="1">
                  <c:v>5.0000000000000001E-3</c:v>
                </c:pt>
                <c:pt idx="2">
                  <c:v>5.0000000000000001E-3</c:v>
                </c:pt>
                <c:pt idx="3">
                  <c:v>1.2999999999999999E-2</c:v>
                </c:pt>
                <c:pt idx="4">
                  <c:v>2.4E-2</c:v>
                </c:pt>
                <c:pt idx="5">
                  <c:v>6.0000000000000001E-3</c:v>
                </c:pt>
                <c:pt idx="6">
                  <c:v>0.61399999999999999</c:v>
                </c:pt>
                <c:pt idx="7">
                  <c:v>0.28399999999999997</c:v>
                </c:pt>
                <c:pt idx="8">
                  <c:v>4.2000000000000003E-2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23-4668-BE6C-C62654ED74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9"/>
        <c:axId val="1884545536"/>
        <c:axId val="1884547712"/>
      </c:barChart>
      <c:catAx>
        <c:axId val="18845455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47712"/>
        <c:crosses val="autoZero"/>
        <c:auto val="1"/>
        <c:lblAlgn val="ctr"/>
        <c:lblOffset val="100"/>
        <c:noMultiLvlLbl val="0"/>
      </c:catAx>
      <c:valAx>
        <c:axId val="18845477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45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47593527859381"/>
          <c:y val="3.3658493356656959E-2"/>
          <c:w val="0.51632764847621671"/>
          <c:h val="0.9362068517209671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Skup 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96F-40D1-967B-5AAD9090D22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96F-40D1-967B-5AAD9090D22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96F-40D1-967B-5AAD9090D220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96F-40D1-967B-5AAD9090D220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96F-40D1-967B-5AAD9090D220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96F-40D1-967B-5AAD9090D220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96F-40D1-967B-5AAD9090D220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96F-40D1-967B-5AAD9090D220}"/>
                </c:ext>
              </c:extLst>
            </c:dLbl>
            <c:dLbl>
              <c:idx val="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0F-4FD4-A7ED-8B5DA26E236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List1!$A$2:$A$10</c:f>
              <c:strCache>
                <c:ptCount val="9"/>
                <c:pt idx="0">
                  <c:v>Socijalna zaštita</c:v>
                </c:pt>
                <c:pt idx="1">
                  <c:v>Obrazovanje</c:v>
                </c:pt>
                <c:pt idx="2">
                  <c:v>Rekreacija, kultura i religija</c:v>
                </c:pt>
                <c:pt idx="3">
                  <c:v>Zdravstvo</c:v>
                </c:pt>
                <c:pt idx="4">
                  <c:v>Usluge unapređenja stanovanja i zajednice</c:v>
                </c:pt>
                <c:pt idx="5">
                  <c:v>Zaštita okoliša</c:v>
                </c:pt>
                <c:pt idx="6">
                  <c:v>Ekonomski poslovi</c:v>
                </c:pt>
                <c:pt idx="7">
                  <c:v>Javni red i sigurnost</c:v>
                </c:pt>
                <c:pt idx="8">
                  <c:v>Opće javne usluge</c:v>
                </c:pt>
              </c:strCache>
            </c:strRef>
          </c:cat>
          <c:val>
            <c:numRef>
              <c:f>List1!$B$2:$B$10</c:f>
              <c:numCache>
                <c:formatCode>0.00%</c:formatCode>
                <c:ptCount val="9"/>
                <c:pt idx="0">
                  <c:v>2.1000000000000001E-2</c:v>
                </c:pt>
                <c:pt idx="1">
                  <c:v>0.27400000000000002</c:v>
                </c:pt>
                <c:pt idx="2">
                  <c:v>8.9999999999999993E-3</c:v>
                </c:pt>
                <c:pt idx="3">
                  <c:v>0.59299999999999997</c:v>
                </c:pt>
                <c:pt idx="4">
                  <c:v>0.03</c:v>
                </c:pt>
                <c:pt idx="5">
                  <c:v>3.0000000000000001E-3</c:v>
                </c:pt>
                <c:pt idx="6">
                  <c:v>1.4999999999999999E-2</c:v>
                </c:pt>
                <c:pt idx="7">
                  <c:v>0</c:v>
                </c:pt>
                <c:pt idx="8">
                  <c:v>5.1400000000000001E-2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96F-40D1-967B-5AAD9090D2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69"/>
        <c:overlap val="-25"/>
        <c:axId val="1884553152"/>
        <c:axId val="1884546624"/>
      </c:barChart>
      <c:catAx>
        <c:axId val="18845531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46624"/>
        <c:crosses val="autoZero"/>
        <c:auto val="1"/>
        <c:lblAlgn val="ctr"/>
        <c:lblOffset val="100"/>
        <c:noMultiLvlLbl val="0"/>
      </c:catAx>
      <c:valAx>
        <c:axId val="1884546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0.00%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884553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/>
      <dgm:t>
        <a:bodyPr/>
        <a:lstStyle/>
        <a:p>
          <a:pPr algn="l"/>
          <a:r>
            <a:rPr lang="hr-HR" sz="1400" b="1" dirty="0"/>
            <a:t>Prihodi i primici                                                                                                  </a:t>
          </a:r>
          <a:r>
            <a:rPr lang="en-AU" sz="1400" b="1" dirty="0"/>
            <a:t>92.553.373,63</a:t>
          </a:r>
          <a:r>
            <a:rPr lang="hr-HR" sz="1400" b="1" dirty="0"/>
            <a:t> kn    </a:t>
          </a:r>
          <a:endParaRPr lang="hr-HR" sz="1600" b="1" dirty="0"/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E6A0DDE6-92B7-454E-83A9-44BC4087B1B3}">
      <dgm:prSet phldrT="[Tekst]" custT="1"/>
      <dgm:spPr/>
      <dgm:t>
        <a:bodyPr/>
        <a:lstStyle/>
        <a:p>
          <a:pPr algn="l"/>
          <a:r>
            <a:rPr lang="hr-HR" sz="1400" b="1" dirty="0"/>
            <a:t>Višak prihoda iz 2020. godine                                                                         </a:t>
          </a:r>
          <a:r>
            <a:rPr lang="en-AU" sz="1400" b="1" dirty="0"/>
            <a:t>24.785.342,38</a:t>
          </a:r>
          <a:r>
            <a:rPr lang="hr-HR" sz="1400" b="1" dirty="0"/>
            <a:t> kn </a:t>
          </a:r>
        </a:p>
      </dgm:t>
    </dgm:pt>
    <dgm:pt modelId="{95BDC617-4697-4BEA-A91A-7319E8EE98E7}" type="parTrans" cxnId="{8C920CBF-5ED2-43B0-9618-B6DB446E4E80}">
      <dgm:prSet/>
      <dgm:spPr/>
      <dgm:t>
        <a:bodyPr/>
        <a:lstStyle/>
        <a:p>
          <a:endParaRPr lang="hr-HR"/>
        </a:p>
      </dgm:t>
    </dgm:pt>
    <dgm:pt modelId="{4C23DE54-F40B-4185-8A59-0F8E8FB240AB}" type="sibTrans" cxnId="{8C920CBF-5ED2-43B0-9618-B6DB446E4E80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/>
      <dgm:t>
        <a:bodyPr/>
        <a:lstStyle/>
        <a:p>
          <a:pPr algn="l"/>
          <a:r>
            <a:rPr lang="hr-HR" sz="1400" b="1" dirty="0"/>
            <a:t>Ukupno prihodi                                                                                                  117.338.716,01</a:t>
          </a:r>
          <a:r>
            <a:rPr lang="hr-HR" sz="1600" b="1" dirty="0"/>
            <a:t> </a:t>
          </a:r>
          <a:r>
            <a:rPr lang="hr-HR" sz="1400" b="1" dirty="0"/>
            <a:t>kn</a:t>
          </a:r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/>
      <dgm:t>
        <a:bodyPr/>
        <a:lstStyle/>
        <a:p>
          <a:pPr algn="l"/>
          <a:r>
            <a:rPr lang="hr-HR" sz="1400" b="1" dirty="0"/>
            <a:t>Rashodi i izdaci                                                                                                   105.798.186,47</a:t>
          </a:r>
          <a:r>
            <a:rPr lang="hr-HR" sz="1600" b="1" dirty="0"/>
            <a:t> </a:t>
          </a:r>
          <a:r>
            <a:rPr lang="hr-HR" sz="1400" b="1" dirty="0"/>
            <a:t>kn</a:t>
          </a:r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/>
      <dgm:t>
        <a:bodyPr/>
        <a:lstStyle/>
        <a:p>
          <a:pPr algn="l"/>
          <a:r>
            <a:rPr lang="hr-HR" sz="1400" b="1" dirty="0"/>
            <a:t>Rezultat poslovanja                                                                                           </a:t>
          </a:r>
          <a:r>
            <a:rPr lang="en-AU" sz="1400" b="1" dirty="0"/>
            <a:t>11.540.529,54</a:t>
          </a:r>
          <a:r>
            <a:rPr lang="hr-HR" sz="1400" b="1" dirty="0"/>
            <a:t> kn                                     </a:t>
          </a:r>
          <a:endParaRPr lang="hr-HR" sz="1600" b="1" dirty="0"/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 val="rev"/>
          <dgm:animLvl val="lvl"/>
          <dgm:resizeHandles val="exact"/>
        </dgm:presLayoutVars>
      </dgm:prSet>
      <dgm:spPr/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5"/>
      <dgm:spPr/>
    </dgm:pt>
    <dgm:pt modelId="{392FDB35-4341-46F4-B89E-B806BA1E55B6}" type="pres">
      <dgm:prSet presAssocID="{E5684BEA-7287-4533-9962-4B4553D576F5}" presName="sp" presStyleCnt="0"/>
      <dgm:spPr/>
    </dgm:pt>
    <dgm:pt modelId="{6607F988-2B2D-4151-886A-A5FD7D35ABEE}" type="pres">
      <dgm:prSet presAssocID="{AACF7570-A36E-451F-944C-D881E25C7796}" presName="arrowAndChildren" presStyleCnt="0"/>
      <dgm:spPr/>
    </dgm:pt>
    <dgm:pt modelId="{B054AC71-C63D-49AD-AFD5-BC663B4D6905}" type="pres">
      <dgm:prSet presAssocID="{AACF7570-A36E-451F-944C-D881E25C7796}" presName="parentTextArrow" presStyleLbl="node1" presStyleIdx="1" presStyleCnt="5"/>
      <dgm:spPr/>
    </dgm:pt>
    <dgm:pt modelId="{D3143838-F1F8-4488-B4A2-E48FB853834B}" type="pres">
      <dgm:prSet presAssocID="{3AD11DD6-C71D-4161-8CBD-E0BD70BC73EF}" presName="sp" presStyleCnt="0"/>
      <dgm:spPr/>
    </dgm:pt>
    <dgm:pt modelId="{AC0AAB3B-09BF-4E3E-8499-0B1F3C1403A8}" type="pres">
      <dgm:prSet presAssocID="{879848F8-0A6A-4A74-BFAD-236797ABFB51}" presName="arrowAndChildren" presStyleCnt="0"/>
      <dgm:spPr/>
    </dgm:pt>
    <dgm:pt modelId="{07B008A7-B86D-44B6-8308-12A46F7E0156}" type="pres">
      <dgm:prSet presAssocID="{879848F8-0A6A-4A74-BFAD-236797ABFB51}" presName="parentTextArrow" presStyleLbl="node1" presStyleIdx="2" presStyleCnt="5"/>
      <dgm:spPr/>
    </dgm:pt>
    <dgm:pt modelId="{D4F4ACCE-3134-4CC2-B6D4-67DE0BFA898F}" type="pres">
      <dgm:prSet presAssocID="{4C23DE54-F40B-4185-8A59-0F8E8FB240AB}" presName="sp" presStyleCnt="0"/>
      <dgm:spPr/>
    </dgm:pt>
    <dgm:pt modelId="{CB57DF73-49CC-4961-8027-FD3BB6D2BFF1}" type="pres">
      <dgm:prSet presAssocID="{E6A0DDE6-92B7-454E-83A9-44BC4087B1B3}" presName="arrowAndChildren" presStyleCnt="0"/>
      <dgm:spPr/>
    </dgm:pt>
    <dgm:pt modelId="{6B516494-3D11-46C9-B6BD-A6E9588A8D65}" type="pres">
      <dgm:prSet presAssocID="{E6A0DDE6-92B7-454E-83A9-44BC4087B1B3}" presName="parentTextArrow" presStyleLbl="node1" presStyleIdx="3" presStyleCnt="5"/>
      <dgm:spPr/>
    </dgm:pt>
    <dgm:pt modelId="{4D557FCC-7417-4EBD-AFCF-76720DA2F009}" type="pres">
      <dgm:prSet presAssocID="{F4B5B354-36C8-4A2E-8380-D293D120C322}" presName="sp" presStyleCnt="0"/>
      <dgm:spPr/>
    </dgm:pt>
    <dgm:pt modelId="{A5988F9C-705B-480E-AEE9-1B4EADCC7B2D}" type="pres">
      <dgm:prSet presAssocID="{2460F13D-6841-40E9-9F7F-2743CC61407A}" presName="arrowAndChildren" presStyleCnt="0"/>
      <dgm:spPr/>
    </dgm:pt>
    <dgm:pt modelId="{034DFE96-C7D7-49CB-BA35-3484CA918C15}" type="pres">
      <dgm:prSet presAssocID="{2460F13D-6841-40E9-9F7F-2743CC61407A}" presName="parentTextArrow" presStyleLbl="node1" presStyleIdx="4" presStyleCnt="5" custLinFactNeighborY="-43809"/>
      <dgm:spPr/>
    </dgm:pt>
  </dgm:ptLst>
  <dgm:cxnLst>
    <dgm:cxn modelId="{72B31B00-40C7-405E-A8E4-466B19827762}" type="presOf" srcId="{E6A0DDE6-92B7-454E-83A9-44BC4087B1B3}" destId="{6B516494-3D11-46C9-B6BD-A6E9588A8D65}" srcOrd="0" destOrd="0" presId="urn:microsoft.com/office/officeart/2005/8/layout/process4"/>
    <dgm:cxn modelId="{9163DC34-797A-405E-9D8E-41281D81A2DB}" srcId="{3D3E9FBC-FA62-4DD8-A4E9-0540C36874AF}" destId="{879848F8-0A6A-4A74-BFAD-236797ABFB51}" srcOrd="2" destOrd="0" parTransId="{F74ACBD0-CF20-4573-BBF7-FCAD724FDA3F}" sibTransId="{3AD11DD6-C71D-4161-8CBD-E0BD70BC73EF}"/>
    <dgm:cxn modelId="{C71E8A44-E755-4EB4-82B3-5ADBEB25BB8C}" type="presOf" srcId="{2460F13D-6841-40E9-9F7F-2743CC61407A}" destId="{034DFE96-C7D7-49CB-BA35-3484CA918C15}" srcOrd="0" destOrd="0" presId="urn:microsoft.com/office/officeart/2005/8/layout/process4"/>
    <dgm:cxn modelId="{452E9059-DB28-49DD-9DF4-D43BCF970D4F}" srcId="{3D3E9FBC-FA62-4DD8-A4E9-0540C36874AF}" destId="{FAAF0AC7-97D3-4AB9-BE1B-90CD9809A5E6}" srcOrd="4" destOrd="0" parTransId="{55692CB6-1FDF-4901-8ECF-BECF9FC67258}" sibTransId="{105F0615-B0F8-4647-908D-C22FD50C68BD}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846889AD-A61A-4324-BD49-3308FD3C2690}" srcId="{3D3E9FBC-FA62-4DD8-A4E9-0540C36874AF}" destId="{AACF7570-A36E-451F-944C-D881E25C7796}" srcOrd="3" destOrd="0" parTransId="{6376AF60-6D29-4D84-BE11-062DA553FF74}" sibTransId="{E5684BEA-7287-4533-9962-4B4553D576F5}"/>
    <dgm:cxn modelId="{8C920CBF-5ED2-43B0-9618-B6DB446E4E80}" srcId="{3D3E9FBC-FA62-4DD8-A4E9-0540C36874AF}" destId="{E6A0DDE6-92B7-454E-83A9-44BC4087B1B3}" srcOrd="1" destOrd="0" parTransId="{95BDC617-4697-4BEA-A91A-7319E8EE98E7}" sibTransId="{4C23DE54-F40B-4185-8A59-0F8E8FB240AB}"/>
    <dgm:cxn modelId="{405223CE-D853-44D8-8830-2A66919250F3}" type="presOf" srcId="{879848F8-0A6A-4A74-BFAD-236797ABFB51}" destId="{07B008A7-B86D-44B6-8308-12A46F7E0156}" srcOrd="0" destOrd="0" presId="urn:microsoft.com/office/officeart/2005/8/layout/process4"/>
    <dgm:cxn modelId="{C2DEDED1-CCC4-429B-AE2D-5A59E6D5C862}" type="presOf" srcId="{AACF7570-A36E-451F-944C-D881E25C7796}" destId="{B054AC71-C63D-49AD-AFD5-BC663B4D6905}" srcOrd="0" destOrd="0" presId="urn:microsoft.com/office/officeart/2005/8/layout/process4"/>
    <dgm:cxn modelId="{A14A77DB-D033-40FA-BBEE-999AF7F66EAC}" type="presOf" srcId="{3D3E9FBC-FA62-4DD8-A4E9-0540C36874AF}" destId="{FB8E0C7F-41E7-4D3A-BC4A-3C1AAC217FA6}" srcOrd="0" destOrd="0" presId="urn:microsoft.com/office/officeart/2005/8/layout/process4"/>
    <dgm:cxn modelId="{9CB96ADF-DC38-451F-A774-BF95769FE166}" type="presOf" srcId="{FAAF0AC7-97D3-4AB9-BE1B-90CD9809A5E6}" destId="{A26A1724-EABA-42DF-AE04-5F5C5B5537AD}" srcOrd="0" destOrd="0" presId="urn:microsoft.com/office/officeart/2005/8/layout/process4"/>
    <dgm:cxn modelId="{6838F7BE-B49E-4ED3-B7AB-5C0F511B8388}" type="presParOf" srcId="{FB8E0C7F-41E7-4D3A-BC4A-3C1AAC217FA6}" destId="{88C06ADF-85DD-4C88-9A6E-4FC10D4E0E94}" srcOrd="0" destOrd="0" presId="urn:microsoft.com/office/officeart/2005/8/layout/process4"/>
    <dgm:cxn modelId="{ECFDA474-3678-4F35-B830-F7B5365C0FF3}" type="presParOf" srcId="{88C06ADF-85DD-4C88-9A6E-4FC10D4E0E94}" destId="{A26A1724-EABA-42DF-AE04-5F5C5B5537AD}" srcOrd="0" destOrd="0" presId="urn:microsoft.com/office/officeart/2005/8/layout/process4"/>
    <dgm:cxn modelId="{9DC19C42-F67E-4A0A-BBCB-F27EEB3A8C66}" type="presParOf" srcId="{FB8E0C7F-41E7-4D3A-BC4A-3C1AAC217FA6}" destId="{392FDB35-4341-46F4-B89E-B806BA1E55B6}" srcOrd="1" destOrd="0" presId="urn:microsoft.com/office/officeart/2005/8/layout/process4"/>
    <dgm:cxn modelId="{8CD68D2D-AD6F-4E28-8335-447A9B9143BD}" type="presParOf" srcId="{FB8E0C7F-41E7-4D3A-BC4A-3C1AAC217FA6}" destId="{6607F988-2B2D-4151-886A-A5FD7D35ABEE}" srcOrd="2" destOrd="0" presId="urn:microsoft.com/office/officeart/2005/8/layout/process4"/>
    <dgm:cxn modelId="{29C97ED1-59F2-4F41-8491-DDFA8EB88B48}" type="presParOf" srcId="{6607F988-2B2D-4151-886A-A5FD7D35ABEE}" destId="{B054AC71-C63D-49AD-AFD5-BC663B4D6905}" srcOrd="0" destOrd="0" presId="urn:microsoft.com/office/officeart/2005/8/layout/process4"/>
    <dgm:cxn modelId="{682C7187-464B-4133-BDBC-55A62EB38286}" type="presParOf" srcId="{FB8E0C7F-41E7-4D3A-BC4A-3C1AAC217FA6}" destId="{D3143838-F1F8-4488-B4A2-E48FB853834B}" srcOrd="3" destOrd="0" presId="urn:microsoft.com/office/officeart/2005/8/layout/process4"/>
    <dgm:cxn modelId="{EE1B1F85-623F-44BB-89E7-3435CEB2404D}" type="presParOf" srcId="{FB8E0C7F-41E7-4D3A-BC4A-3C1AAC217FA6}" destId="{AC0AAB3B-09BF-4E3E-8499-0B1F3C1403A8}" srcOrd="4" destOrd="0" presId="urn:microsoft.com/office/officeart/2005/8/layout/process4"/>
    <dgm:cxn modelId="{756A89F9-BB39-40DC-8989-2C1F9298B576}" type="presParOf" srcId="{AC0AAB3B-09BF-4E3E-8499-0B1F3C1403A8}" destId="{07B008A7-B86D-44B6-8308-12A46F7E0156}" srcOrd="0" destOrd="0" presId="urn:microsoft.com/office/officeart/2005/8/layout/process4"/>
    <dgm:cxn modelId="{5E8910D6-EFD7-403A-A324-A75FBD272D4B}" type="presParOf" srcId="{FB8E0C7F-41E7-4D3A-BC4A-3C1AAC217FA6}" destId="{D4F4ACCE-3134-4CC2-B6D4-67DE0BFA898F}" srcOrd="5" destOrd="0" presId="urn:microsoft.com/office/officeart/2005/8/layout/process4"/>
    <dgm:cxn modelId="{BB592DCD-B1A6-4392-9CF3-0BAF85F1A427}" type="presParOf" srcId="{FB8E0C7F-41E7-4D3A-BC4A-3C1AAC217FA6}" destId="{CB57DF73-49CC-4961-8027-FD3BB6D2BFF1}" srcOrd="6" destOrd="0" presId="urn:microsoft.com/office/officeart/2005/8/layout/process4"/>
    <dgm:cxn modelId="{B539C5E6-8226-43B8-AE50-C263B6B71E0C}" type="presParOf" srcId="{CB57DF73-49CC-4961-8027-FD3BB6D2BFF1}" destId="{6B516494-3D11-46C9-B6BD-A6E9588A8D65}" srcOrd="0" destOrd="0" presId="urn:microsoft.com/office/officeart/2005/8/layout/process4"/>
    <dgm:cxn modelId="{3AD75EC7-CDA6-47D7-A784-A378733B8DB9}" type="presParOf" srcId="{FB8E0C7F-41E7-4D3A-BC4A-3C1AAC217FA6}" destId="{4D557FCC-7417-4EBD-AFCF-76720DA2F009}" srcOrd="7" destOrd="0" presId="urn:microsoft.com/office/officeart/2005/8/layout/process4"/>
    <dgm:cxn modelId="{D43E22D2-7AB1-499F-B5AD-15DC7951A4B9}" type="presParOf" srcId="{FB8E0C7F-41E7-4D3A-BC4A-3C1AAC217FA6}" destId="{A5988F9C-705B-480E-AEE9-1B4EADCC7B2D}" srcOrd="8" destOrd="0" presId="urn:microsoft.com/office/officeart/2005/8/layout/process4"/>
    <dgm:cxn modelId="{EC191AC4-20F0-43B8-9AB4-781DFB047E82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3E9FBC-FA62-4DD8-A4E9-0540C36874AF}" type="doc">
      <dgm:prSet loTypeId="urn:microsoft.com/office/officeart/2005/8/layout/process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hr-HR"/>
        </a:p>
      </dgm:t>
    </dgm:pt>
    <dgm:pt modelId="{AACF7570-A36E-451F-944C-D881E25C7796}">
      <dgm:prSet phldrT="[Tekst]" custT="1"/>
      <dgm:spPr/>
      <dgm:t>
        <a:bodyPr/>
        <a:lstStyle/>
        <a:p>
          <a:pPr algn="l"/>
          <a:r>
            <a:rPr lang="hr-HR" sz="1400" b="1" dirty="0"/>
            <a:t>Rashodi i izdaci                                                                                                       652.381.111,93 kn</a:t>
          </a:r>
        </a:p>
      </dgm:t>
    </dgm:pt>
    <dgm:pt modelId="{E5684BEA-7287-4533-9962-4B4553D576F5}" type="sibTrans" cxnId="{846889AD-A61A-4324-BD49-3308FD3C2690}">
      <dgm:prSet/>
      <dgm:spPr/>
      <dgm:t>
        <a:bodyPr/>
        <a:lstStyle/>
        <a:p>
          <a:endParaRPr lang="hr-HR"/>
        </a:p>
      </dgm:t>
    </dgm:pt>
    <dgm:pt modelId="{6376AF60-6D29-4D84-BE11-062DA553FF74}" type="parTrans" cxnId="{846889AD-A61A-4324-BD49-3308FD3C2690}">
      <dgm:prSet/>
      <dgm:spPr/>
      <dgm:t>
        <a:bodyPr/>
        <a:lstStyle/>
        <a:p>
          <a:endParaRPr lang="hr-HR"/>
        </a:p>
      </dgm:t>
    </dgm:pt>
    <dgm:pt modelId="{FAAF0AC7-97D3-4AB9-BE1B-90CD9809A5E6}">
      <dgm:prSet phldrT="[Tekst]" custT="1"/>
      <dgm:spPr/>
      <dgm:t>
        <a:bodyPr/>
        <a:lstStyle/>
        <a:p>
          <a:pPr algn="l"/>
          <a:r>
            <a:rPr lang="hr-HR" sz="1400" b="1" dirty="0"/>
            <a:t>Rezultat poslovanja                                                                                              </a:t>
          </a:r>
          <a:r>
            <a:rPr lang="en-AU" sz="1600" dirty="0"/>
            <a:t>-</a:t>
          </a:r>
          <a:r>
            <a:rPr lang="en-AU" sz="1400" b="1" dirty="0"/>
            <a:t>51.719.273,57</a:t>
          </a:r>
          <a:r>
            <a:rPr lang="hr-HR" sz="1600" b="1" dirty="0"/>
            <a:t> </a:t>
          </a:r>
          <a:r>
            <a:rPr lang="hr-HR" sz="1400" b="1" dirty="0"/>
            <a:t>kn</a:t>
          </a:r>
          <a:r>
            <a:rPr lang="hr-HR" sz="1600" b="1" dirty="0"/>
            <a:t> </a:t>
          </a:r>
        </a:p>
      </dgm:t>
    </dgm:pt>
    <dgm:pt modelId="{105F0615-B0F8-4647-908D-C22FD50C68BD}" type="sibTrans" cxnId="{452E9059-DB28-49DD-9DF4-D43BCF970D4F}">
      <dgm:prSet/>
      <dgm:spPr/>
      <dgm:t>
        <a:bodyPr/>
        <a:lstStyle/>
        <a:p>
          <a:endParaRPr lang="hr-HR"/>
        </a:p>
      </dgm:t>
    </dgm:pt>
    <dgm:pt modelId="{55692CB6-1FDF-4901-8ECF-BECF9FC67258}" type="parTrans" cxnId="{452E9059-DB28-49DD-9DF4-D43BCF970D4F}">
      <dgm:prSet/>
      <dgm:spPr/>
      <dgm:t>
        <a:bodyPr/>
        <a:lstStyle/>
        <a:p>
          <a:endParaRPr lang="hr-HR"/>
        </a:p>
      </dgm:t>
    </dgm:pt>
    <dgm:pt modelId="{2460F13D-6841-40E9-9F7F-2743CC61407A}">
      <dgm:prSet phldrT="[Tekst]" custT="1"/>
      <dgm:spPr/>
      <dgm:t>
        <a:bodyPr/>
        <a:lstStyle/>
        <a:p>
          <a:pPr algn="l"/>
          <a:r>
            <a:rPr lang="hr-HR" sz="1400" b="1" dirty="0"/>
            <a:t>Prihodi i primici                                                                                                        600.065.178,69 kn</a:t>
          </a:r>
        </a:p>
      </dgm:t>
    </dgm:pt>
    <dgm:pt modelId="{F4B5B354-36C8-4A2E-8380-D293D120C322}" type="sibTrans" cxnId="{66859697-6B66-45CC-86B2-2BE16F6ED0EA}">
      <dgm:prSet/>
      <dgm:spPr/>
      <dgm:t>
        <a:bodyPr/>
        <a:lstStyle/>
        <a:p>
          <a:endParaRPr lang="hr-HR"/>
        </a:p>
      </dgm:t>
    </dgm:pt>
    <dgm:pt modelId="{AE73323C-F116-4C3A-9F9B-B39D043FB674}" type="parTrans" cxnId="{66859697-6B66-45CC-86B2-2BE16F6ED0EA}">
      <dgm:prSet/>
      <dgm:spPr/>
      <dgm:t>
        <a:bodyPr/>
        <a:lstStyle/>
        <a:p>
          <a:endParaRPr lang="hr-HR"/>
        </a:p>
      </dgm:t>
    </dgm:pt>
    <dgm:pt modelId="{E6A0DDE6-92B7-454E-83A9-44BC4087B1B3}">
      <dgm:prSet phldrT="[Tekst]" custT="1"/>
      <dgm:spPr/>
      <dgm:t>
        <a:bodyPr/>
        <a:lstStyle/>
        <a:p>
          <a:pPr algn="l"/>
          <a:r>
            <a:rPr lang="hr-HR" sz="1400" b="1" dirty="0"/>
            <a:t>Višak prihoda                                                                                                           </a:t>
          </a:r>
          <a:r>
            <a:rPr lang="en-AU" sz="1400" b="1" dirty="0"/>
            <a:t>39.738.566,67</a:t>
          </a:r>
          <a:r>
            <a:rPr lang="hr-HR" sz="1400" b="1" dirty="0"/>
            <a:t> </a:t>
          </a:r>
          <a:r>
            <a:rPr lang="hr-HR" sz="1400" dirty="0"/>
            <a:t> </a:t>
          </a:r>
          <a:r>
            <a:rPr lang="hr-HR" sz="1400" b="1" dirty="0"/>
            <a:t>kn</a:t>
          </a:r>
        </a:p>
      </dgm:t>
    </dgm:pt>
    <dgm:pt modelId="{95BDC617-4697-4BEA-A91A-7319E8EE98E7}" type="parTrans" cxnId="{8C920CBF-5ED2-43B0-9618-B6DB446E4E80}">
      <dgm:prSet/>
      <dgm:spPr/>
      <dgm:t>
        <a:bodyPr/>
        <a:lstStyle/>
        <a:p>
          <a:endParaRPr lang="hr-HR"/>
        </a:p>
      </dgm:t>
    </dgm:pt>
    <dgm:pt modelId="{4C23DE54-F40B-4185-8A59-0F8E8FB240AB}" type="sibTrans" cxnId="{8C920CBF-5ED2-43B0-9618-B6DB446E4E80}">
      <dgm:prSet/>
      <dgm:spPr/>
      <dgm:t>
        <a:bodyPr/>
        <a:lstStyle/>
        <a:p>
          <a:endParaRPr lang="hr-HR"/>
        </a:p>
      </dgm:t>
    </dgm:pt>
    <dgm:pt modelId="{BC5CFAAF-2E7F-4756-8C9B-2BB8D7708613}">
      <dgm:prSet phldrT="[Tekst]" custT="1"/>
      <dgm:spPr/>
      <dgm:t>
        <a:bodyPr/>
        <a:lstStyle/>
        <a:p>
          <a:pPr algn="l"/>
          <a:r>
            <a:rPr lang="hr-HR" sz="1400" b="1" dirty="0"/>
            <a:t>Manjak prihoda (Ustanove u zdravstvu)                                                           </a:t>
          </a:r>
          <a:r>
            <a:rPr lang="en-AU" sz="1400" dirty="0"/>
            <a:t>-</a:t>
          </a:r>
          <a:r>
            <a:rPr lang="en-AU" sz="1400" b="1" dirty="0"/>
            <a:t>39.141.907,00</a:t>
          </a:r>
          <a:r>
            <a:rPr lang="hr-HR" sz="1400" b="1" dirty="0"/>
            <a:t>  kn          </a:t>
          </a:r>
        </a:p>
      </dgm:t>
    </dgm:pt>
    <dgm:pt modelId="{8D7AFB19-4D3A-4CDA-8902-BB9A7824C268}" type="parTrans" cxnId="{0EAACAB5-16C3-499F-ADF6-D345C8DD2EE3}">
      <dgm:prSet/>
      <dgm:spPr/>
      <dgm:t>
        <a:bodyPr/>
        <a:lstStyle/>
        <a:p>
          <a:endParaRPr lang="hr-HR"/>
        </a:p>
      </dgm:t>
    </dgm:pt>
    <dgm:pt modelId="{55A0B1D6-6A9D-4E57-B5B1-846FA4D01927}" type="sibTrans" cxnId="{0EAACAB5-16C3-499F-ADF6-D345C8DD2EE3}">
      <dgm:prSet/>
      <dgm:spPr/>
      <dgm:t>
        <a:bodyPr/>
        <a:lstStyle/>
        <a:p>
          <a:endParaRPr lang="hr-HR"/>
        </a:p>
      </dgm:t>
    </dgm:pt>
    <dgm:pt modelId="{879848F8-0A6A-4A74-BFAD-236797ABFB51}">
      <dgm:prSet phldrT="[Tekst]" custT="1"/>
      <dgm:spPr/>
      <dgm:t>
        <a:bodyPr/>
        <a:lstStyle/>
        <a:p>
          <a:pPr algn="l"/>
          <a:r>
            <a:rPr lang="hr-HR" sz="1400" b="1" dirty="0"/>
            <a:t>Ukupno prihodi                                                                                                      600.661.838,60</a:t>
          </a:r>
          <a:r>
            <a:rPr lang="hr-HR" sz="1600" b="1" dirty="0"/>
            <a:t>  </a:t>
          </a:r>
          <a:r>
            <a:rPr lang="hr-HR" sz="1400" b="1" dirty="0"/>
            <a:t>kn</a:t>
          </a:r>
        </a:p>
      </dgm:t>
    </dgm:pt>
    <dgm:pt modelId="{3AD11DD6-C71D-4161-8CBD-E0BD70BC73EF}" type="sibTrans" cxnId="{9163DC34-797A-405E-9D8E-41281D81A2DB}">
      <dgm:prSet/>
      <dgm:spPr/>
      <dgm:t>
        <a:bodyPr/>
        <a:lstStyle/>
        <a:p>
          <a:endParaRPr lang="hr-HR"/>
        </a:p>
      </dgm:t>
    </dgm:pt>
    <dgm:pt modelId="{F74ACBD0-CF20-4573-BBF7-FCAD724FDA3F}" type="parTrans" cxnId="{9163DC34-797A-405E-9D8E-41281D81A2DB}">
      <dgm:prSet/>
      <dgm:spPr/>
      <dgm:t>
        <a:bodyPr/>
        <a:lstStyle/>
        <a:p>
          <a:endParaRPr lang="hr-HR"/>
        </a:p>
      </dgm:t>
    </dgm:pt>
    <dgm:pt modelId="{FB8E0C7F-41E7-4D3A-BC4A-3C1AAC217FA6}" type="pres">
      <dgm:prSet presAssocID="{3D3E9FBC-FA62-4DD8-A4E9-0540C36874AF}" presName="Name0" presStyleCnt="0">
        <dgm:presLayoutVars>
          <dgm:dir val="rev"/>
          <dgm:animLvl val="lvl"/>
          <dgm:resizeHandles val="exact"/>
        </dgm:presLayoutVars>
      </dgm:prSet>
      <dgm:spPr/>
    </dgm:pt>
    <dgm:pt modelId="{88C06ADF-85DD-4C88-9A6E-4FC10D4E0E94}" type="pres">
      <dgm:prSet presAssocID="{FAAF0AC7-97D3-4AB9-BE1B-90CD9809A5E6}" presName="boxAndChildren" presStyleCnt="0"/>
      <dgm:spPr/>
    </dgm:pt>
    <dgm:pt modelId="{A26A1724-EABA-42DF-AE04-5F5C5B5537AD}" type="pres">
      <dgm:prSet presAssocID="{FAAF0AC7-97D3-4AB9-BE1B-90CD9809A5E6}" presName="parentTextBox" presStyleLbl="node1" presStyleIdx="0" presStyleCnt="6"/>
      <dgm:spPr/>
    </dgm:pt>
    <dgm:pt modelId="{392FDB35-4341-46F4-B89E-B806BA1E55B6}" type="pres">
      <dgm:prSet presAssocID="{E5684BEA-7287-4533-9962-4B4553D576F5}" presName="sp" presStyleCnt="0"/>
      <dgm:spPr/>
    </dgm:pt>
    <dgm:pt modelId="{6607F988-2B2D-4151-886A-A5FD7D35ABEE}" type="pres">
      <dgm:prSet presAssocID="{AACF7570-A36E-451F-944C-D881E25C7796}" presName="arrowAndChildren" presStyleCnt="0"/>
      <dgm:spPr/>
    </dgm:pt>
    <dgm:pt modelId="{B054AC71-C63D-49AD-AFD5-BC663B4D6905}" type="pres">
      <dgm:prSet presAssocID="{AACF7570-A36E-451F-944C-D881E25C7796}" presName="parentTextArrow" presStyleLbl="node1" presStyleIdx="1" presStyleCnt="6"/>
      <dgm:spPr/>
    </dgm:pt>
    <dgm:pt modelId="{D3143838-F1F8-4488-B4A2-E48FB853834B}" type="pres">
      <dgm:prSet presAssocID="{3AD11DD6-C71D-4161-8CBD-E0BD70BC73EF}" presName="sp" presStyleCnt="0"/>
      <dgm:spPr/>
    </dgm:pt>
    <dgm:pt modelId="{AC0AAB3B-09BF-4E3E-8499-0B1F3C1403A8}" type="pres">
      <dgm:prSet presAssocID="{879848F8-0A6A-4A74-BFAD-236797ABFB51}" presName="arrowAndChildren" presStyleCnt="0"/>
      <dgm:spPr/>
    </dgm:pt>
    <dgm:pt modelId="{07B008A7-B86D-44B6-8308-12A46F7E0156}" type="pres">
      <dgm:prSet presAssocID="{879848F8-0A6A-4A74-BFAD-236797ABFB51}" presName="parentTextArrow" presStyleLbl="node1" presStyleIdx="2" presStyleCnt="6"/>
      <dgm:spPr/>
    </dgm:pt>
    <dgm:pt modelId="{6B373A4F-5A39-483D-9D69-821628B23C89}" type="pres">
      <dgm:prSet presAssocID="{55A0B1D6-6A9D-4E57-B5B1-846FA4D01927}" presName="sp" presStyleCnt="0"/>
      <dgm:spPr/>
    </dgm:pt>
    <dgm:pt modelId="{79BB1A5C-3D07-4C3A-941D-7A6D446D1D39}" type="pres">
      <dgm:prSet presAssocID="{BC5CFAAF-2E7F-4756-8C9B-2BB8D7708613}" presName="arrowAndChildren" presStyleCnt="0"/>
      <dgm:spPr/>
    </dgm:pt>
    <dgm:pt modelId="{721AC54A-8781-4449-8781-82BC28D58D38}" type="pres">
      <dgm:prSet presAssocID="{BC5CFAAF-2E7F-4756-8C9B-2BB8D7708613}" presName="parentTextArrow" presStyleLbl="node1" presStyleIdx="3" presStyleCnt="6"/>
      <dgm:spPr/>
    </dgm:pt>
    <dgm:pt modelId="{D4F4ACCE-3134-4CC2-B6D4-67DE0BFA898F}" type="pres">
      <dgm:prSet presAssocID="{4C23DE54-F40B-4185-8A59-0F8E8FB240AB}" presName="sp" presStyleCnt="0"/>
      <dgm:spPr/>
    </dgm:pt>
    <dgm:pt modelId="{CB57DF73-49CC-4961-8027-FD3BB6D2BFF1}" type="pres">
      <dgm:prSet presAssocID="{E6A0DDE6-92B7-454E-83A9-44BC4087B1B3}" presName="arrowAndChildren" presStyleCnt="0"/>
      <dgm:spPr/>
    </dgm:pt>
    <dgm:pt modelId="{6B516494-3D11-46C9-B6BD-A6E9588A8D65}" type="pres">
      <dgm:prSet presAssocID="{E6A0DDE6-92B7-454E-83A9-44BC4087B1B3}" presName="parentTextArrow" presStyleLbl="node1" presStyleIdx="4" presStyleCnt="6"/>
      <dgm:spPr/>
    </dgm:pt>
    <dgm:pt modelId="{4D557FCC-7417-4EBD-AFCF-76720DA2F009}" type="pres">
      <dgm:prSet presAssocID="{F4B5B354-36C8-4A2E-8380-D293D120C322}" presName="sp" presStyleCnt="0"/>
      <dgm:spPr/>
    </dgm:pt>
    <dgm:pt modelId="{A5988F9C-705B-480E-AEE9-1B4EADCC7B2D}" type="pres">
      <dgm:prSet presAssocID="{2460F13D-6841-40E9-9F7F-2743CC61407A}" presName="arrowAndChildren" presStyleCnt="0"/>
      <dgm:spPr/>
    </dgm:pt>
    <dgm:pt modelId="{034DFE96-C7D7-49CB-BA35-3484CA918C15}" type="pres">
      <dgm:prSet presAssocID="{2460F13D-6841-40E9-9F7F-2743CC61407A}" presName="parentTextArrow" presStyleLbl="node1" presStyleIdx="5" presStyleCnt="6" custLinFactNeighborY="-43809"/>
      <dgm:spPr/>
    </dgm:pt>
  </dgm:ptLst>
  <dgm:cxnLst>
    <dgm:cxn modelId="{029D9532-D8B1-4704-BB67-08F4E1CDDC95}" type="presOf" srcId="{BC5CFAAF-2E7F-4756-8C9B-2BB8D7708613}" destId="{721AC54A-8781-4449-8781-82BC28D58D38}" srcOrd="0" destOrd="0" presId="urn:microsoft.com/office/officeart/2005/8/layout/process4"/>
    <dgm:cxn modelId="{9163DC34-797A-405E-9D8E-41281D81A2DB}" srcId="{3D3E9FBC-FA62-4DD8-A4E9-0540C36874AF}" destId="{879848F8-0A6A-4A74-BFAD-236797ABFB51}" srcOrd="3" destOrd="0" parTransId="{F74ACBD0-CF20-4573-BBF7-FCAD724FDA3F}" sibTransId="{3AD11DD6-C71D-4161-8CBD-E0BD70BC73EF}"/>
    <dgm:cxn modelId="{05F9AC3A-0DAA-4FE7-8681-5D2B0D983FC8}" type="presOf" srcId="{AACF7570-A36E-451F-944C-D881E25C7796}" destId="{B054AC71-C63D-49AD-AFD5-BC663B4D6905}" srcOrd="0" destOrd="0" presId="urn:microsoft.com/office/officeart/2005/8/layout/process4"/>
    <dgm:cxn modelId="{E6A55E54-1D89-42EE-8C16-D4B1CE112469}" type="presOf" srcId="{879848F8-0A6A-4A74-BFAD-236797ABFB51}" destId="{07B008A7-B86D-44B6-8308-12A46F7E0156}" srcOrd="0" destOrd="0" presId="urn:microsoft.com/office/officeart/2005/8/layout/process4"/>
    <dgm:cxn modelId="{452E9059-DB28-49DD-9DF4-D43BCF970D4F}" srcId="{3D3E9FBC-FA62-4DD8-A4E9-0540C36874AF}" destId="{FAAF0AC7-97D3-4AB9-BE1B-90CD9809A5E6}" srcOrd="5" destOrd="0" parTransId="{55692CB6-1FDF-4901-8ECF-BECF9FC67258}" sibTransId="{105F0615-B0F8-4647-908D-C22FD50C68BD}"/>
    <dgm:cxn modelId="{4948BA59-472B-47DC-9E3A-6AF7518E0391}" type="presOf" srcId="{FAAF0AC7-97D3-4AB9-BE1B-90CD9809A5E6}" destId="{A26A1724-EABA-42DF-AE04-5F5C5B5537AD}" srcOrd="0" destOrd="0" presId="urn:microsoft.com/office/officeart/2005/8/layout/process4"/>
    <dgm:cxn modelId="{66859697-6B66-45CC-86B2-2BE16F6ED0EA}" srcId="{3D3E9FBC-FA62-4DD8-A4E9-0540C36874AF}" destId="{2460F13D-6841-40E9-9F7F-2743CC61407A}" srcOrd="0" destOrd="0" parTransId="{AE73323C-F116-4C3A-9F9B-B39D043FB674}" sibTransId="{F4B5B354-36C8-4A2E-8380-D293D120C322}"/>
    <dgm:cxn modelId="{38E5AEA8-1887-471D-86D0-2ED66DE27682}" type="presOf" srcId="{2460F13D-6841-40E9-9F7F-2743CC61407A}" destId="{034DFE96-C7D7-49CB-BA35-3484CA918C15}" srcOrd="0" destOrd="0" presId="urn:microsoft.com/office/officeart/2005/8/layout/process4"/>
    <dgm:cxn modelId="{846889AD-A61A-4324-BD49-3308FD3C2690}" srcId="{3D3E9FBC-FA62-4DD8-A4E9-0540C36874AF}" destId="{AACF7570-A36E-451F-944C-D881E25C7796}" srcOrd="4" destOrd="0" parTransId="{6376AF60-6D29-4D84-BE11-062DA553FF74}" sibTransId="{E5684BEA-7287-4533-9962-4B4553D576F5}"/>
    <dgm:cxn modelId="{0EAACAB5-16C3-499F-ADF6-D345C8DD2EE3}" srcId="{3D3E9FBC-FA62-4DD8-A4E9-0540C36874AF}" destId="{BC5CFAAF-2E7F-4756-8C9B-2BB8D7708613}" srcOrd="2" destOrd="0" parTransId="{8D7AFB19-4D3A-4CDA-8902-BB9A7824C268}" sibTransId="{55A0B1D6-6A9D-4E57-B5B1-846FA4D01927}"/>
    <dgm:cxn modelId="{8C920CBF-5ED2-43B0-9618-B6DB446E4E80}" srcId="{3D3E9FBC-FA62-4DD8-A4E9-0540C36874AF}" destId="{E6A0DDE6-92B7-454E-83A9-44BC4087B1B3}" srcOrd="1" destOrd="0" parTransId="{95BDC617-4697-4BEA-A91A-7319E8EE98E7}" sibTransId="{4C23DE54-F40B-4185-8A59-0F8E8FB240AB}"/>
    <dgm:cxn modelId="{2E3676C6-E5F6-4CD3-AF09-45E90D231263}" type="presOf" srcId="{E6A0DDE6-92B7-454E-83A9-44BC4087B1B3}" destId="{6B516494-3D11-46C9-B6BD-A6E9588A8D65}" srcOrd="0" destOrd="0" presId="urn:microsoft.com/office/officeart/2005/8/layout/process4"/>
    <dgm:cxn modelId="{762F3CF6-BB0F-4142-8EA9-BD573BBCA7E4}" type="presOf" srcId="{3D3E9FBC-FA62-4DD8-A4E9-0540C36874AF}" destId="{FB8E0C7F-41E7-4D3A-BC4A-3C1AAC217FA6}" srcOrd="0" destOrd="0" presId="urn:microsoft.com/office/officeart/2005/8/layout/process4"/>
    <dgm:cxn modelId="{1484DA67-F56C-4139-9782-C56A3011A770}" type="presParOf" srcId="{FB8E0C7F-41E7-4D3A-BC4A-3C1AAC217FA6}" destId="{88C06ADF-85DD-4C88-9A6E-4FC10D4E0E94}" srcOrd="0" destOrd="0" presId="urn:microsoft.com/office/officeart/2005/8/layout/process4"/>
    <dgm:cxn modelId="{BBEF9274-6FCB-41AC-BE09-B32A8C7C90FE}" type="presParOf" srcId="{88C06ADF-85DD-4C88-9A6E-4FC10D4E0E94}" destId="{A26A1724-EABA-42DF-AE04-5F5C5B5537AD}" srcOrd="0" destOrd="0" presId="urn:microsoft.com/office/officeart/2005/8/layout/process4"/>
    <dgm:cxn modelId="{75C8A886-D3AC-4884-AD8D-34A9896C2107}" type="presParOf" srcId="{FB8E0C7F-41E7-4D3A-BC4A-3C1AAC217FA6}" destId="{392FDB35-4341-46F4-B89E-B806BA1E55B6}" srcOrd="1" destOrd="0" presId="urn:microsoft.com/office/officeart/2005/8/layout/process4"/>
    <dgm:cxn modelId="{FAFA2740-E0A5-4780-9981-FEDC8A8F7C69}" type="presParOf" srcId="{FB8E0C7F-41E7-4D3A-BC4A-3C1AAC217FA6}" destId="{6607F988-2B2D-4151-886A-A5FD7D35ABEE}" srcOrd="2" destOrd="0" presId="urn:microsoft.com/office/officeart/2005/8/layout/process4"/>
    <dgm:cxn modelId="{1C01E9A6-0366-4EAB-9ECA-6CE4F77F491E}" type="presParOf" srcId="{6607F988-2B2D-4151-886A-A5FD7D35ABEE}" destId="{B054AC71-C63D-49AD-AFD5-BC663B4D6905}" srcOrd="0" destOrd="0" presId="urn:microsoft.com/office/officeart/2005/8/layout/process4"/>
    <dgm:cxn modelId="{7E4EB219-E30C-433C-9139-CEFFE33912A9}" type="presParOf" srcId="{FB8E0C7F-41E7-4D3A-BC4A-3C1AAC217FA6}" destId="{D3143838-F1F8-4488-B4A2-E48FB853834B}" srcOrd="3" destOrd="0" presId="urn:microsoft.com/office/officeart/2005/8/layout/process4"/>
    <dgm:cxn modelId="{565E2501-631A-4665-89BB-422369864E69}" type="presParOf" srcId="{FB8E0C7F-41E7-4D3A-BC4A-3C1AAC217FA6}" destId="{AC0AAB3B-09BF-4E3E-8499-0B1F3C1403A8}" srcOrd="4" destOrd="0" presId="urn:microsoft.com/office/officeart/2005/8/layout/process4"/>
    <dgm:cxn modelId="{8A375787-864A-4A68-9B47-534D73ADE94C}" type="presParOf" srcId="{AC0AAB3B-09BF-4E3E-8499-0B1F3C1403A8}" destId="{07B008A7-B86D-44B6-8308-12A46F7E0156}" srcOrd="0" destOrd="0" presId="urn:microsoft.com/office/officeart/2005/8/layout/process4"/>
    <dgm:cxn modelId="{88ECE0F0-2129-421E-BE63-E837C5EBAA6D}" type="presParOf" srcId="{FB8E0C7F-41E7-4D3A-BC4A-3C1AAC217FA6}" destId="{6B373A4F-5A39-483D-9D69-821628B23C89}" srcOrd="5" destOrd="0" presId="urn:microsoft.com/office/officeart/2005/8/layout/process4"/>
    <dgm:cxn modelId="{A16C8355-ADE1-4ED1-8956-B89BB43263F4}" type="presParOf" srcId="{FB8E0C7F-41E7-4D3A-BC4A-3C1AAC217FA6}" destId="{79BB1A5C-3D07-4C3A-941D-7A6D446D1D39}" srcOrd="6" destOrd="0" presId="urn:microsoft.com/office/officeart/2005/8/layout/process4"/>
    <dgm:cxn modelId="{EF9A61A7-C843-4F27-8CE9-47F430F53FE4}" type="presParOf" srcId="{79BB1A5C-3D07-4C3A-941D-7A6D446D1D39}" destId="{721AC54A-8781-4449-8781-82BC28D58D38}" srcOrd="0" destOrd="0" presId="urn:microsoft.com/office/officeart/2005/8/layout/process4"/>
    <dgm:cxn modelId="{30C5C8F2-0140-49E2-B63B-F401A871A02F}" type="presParOf" srcId="{FB8E0C7F-41E7-4D3A-BC4A-3C1AAC217FA6}" destId="{D4F4ACCE-3134-4CC2-B6D4-67DE0BFA898F}" srcOrd="7" destOrd="0" presId="urn:microsoft.com/office/officeart/2005/8/layout/process4"/>
    <dgm:cxn modelId="{C1DA2DEE-8C2F-4845-AD4E-5554DAC740EB}" type="presParOf" srcId="{FB8E0C7F-41E7-4D3A-BC4A-3C1AAC217FA6}" destId="{CB57DF73-49CC-4961-8027-FD3BB6D2BFF1}" srcOrd="8" destOrd="0" presId="urn:microsoft.com/office/officeart/2005/8/layout/process4"/>
    <dgm:cxn modelId="{D8424A0A-9B86-4B6C-8E9C-8A44FB4FB7B9}" type="presParOf" srcId="{CB57DF73-49CC-4961-8027-FD3BB6D2BFF1}" destId="{6B516494-3D11-46C9-B6BD-A6E9588A8D65}" srcOrd="0" destOrd="0" presId="urn:microsoft.com/office/officeart/2005/8/layout/process4"/>
    <dgm:cxn modelId="{6B029A48-8122-4A0E-8631-4A557E875432}" type="presParOf" srcId="{FB8E0C7F-41E7-4D3A-BC4A-3C1AAC217FA6}" destId="{4D557FCC-7417-4EBD-AFCF-76720DA2F009}" srcOrd="9" destOrd="0" presId="urn:microsoft.com/office/officeart/2005/8/layout/process4"/>
    <dgm:cxn modelId="{6658D17C-63E9-4792-A01C-C01F784E737E}" type="presParOf" srcId="{FB8E0C7F-41E7-4D3A-BC4A-3C1AAC217FA6}" destId="{A5988F9C-705B-480E-AEE9-1B4EADCC7B2D}" srcOrd="10" destOrd="0" presId="urn:microsoft.com/office/officeart/2005/8/layout/process4"/>
    <dgm:cxn modelId="{D0D9BC3B-A2DA-4A9C-A9A4-8ED193C40DBC}" type="presParOf" srcId="{A5988F9C-705B-480E-AEE9-1B4EADCC7B2D}" destId="{034DFE96-C7D7-49CB-BA35-3484CA918C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3773881"/>
          <a:ext cx="6984776" cy="61913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Rezultat poslovanja                                                                                           </a:t>
          </a:r>
          <a:r>
            <a:rPr lang="en-AU" sz="1400" b="1" kern="1200" dirty="0"/>
            <a:t>11.540.529,54</a:t>
          </a:r>
          <a:r>
            <a:rPr lang="hr-HR" sz="1400" b="1" kern="1200" dirty="0"/>
            <a:t> kn                                     </a:t>
          </a:r>
          <a:endParaRPr lang="hr-HR" sz="1600" b="1" kern="1200" dirty="0"/>
        </a:p>
      </dsp:txBody>
      <dsp:txXfrm>
        <a:off x="0" y="3773881"/>
        <a:ext cx="6984776" cy="619136"/>
      </dsp:txXfrm>
    </dsp:sp>
    <dsp:sp modelId="{B054AC71-C63D-49AD-AFD5-BC663B4D6905}">
      <dsp:nvSpPr>
        <dsp:cNvPr id="0" name=""/>
        <dsp:cNvSpPr/>
      </dsp:nvSpPr>
      <dsp:spPr>
        <a:xfrm rot="10800000">
          <a:off x="0" y="2830936"/>
          <a:ext cx="6984776" cy="952232"/>
        </a:xfrm>
        <a:prstGeom prst="upArrowCallout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Rashodi i izdaci                                                                                                   105.798.186,47</a:t>
          </a:r>
          <a:r>
            <a:rPr lang="hr-HR" sz="1600" b="1" kern="1200" dirty="0"/>
            <a:t> </a:t>
          </a:r>
          <a:r>
            <a:rPr lang="hr-HR" sz="1400" b="1" kern="1200" dirty="0"/>
            <a:t>kn</a:t>
          </a:r>
        </a:p>
      </dsp:txBody>
      <dsp:txXfrm rot="10800000">
        <a:off x="0" y="2830936"/>
        <a:ext cx="6984776" cy="618732"/>
      </dsp:txXfrm>
    </dsp:sp>
    <dsp:sp modelId="{07B008A7-B86D-44B6-8308-12A46F7E0156}">
      <dsp:nvSpPr>
        <dsp:cNvPr id="0" name=""/>
        <dsp:cNvSpPr/>
      </dsp:nvSpPr>
      <dsp:spPr>
        <a:xfrm rot="10800000">
          <a:off x="0" y="1887991"/>
          <a:ext cx="6984776" cy="952232"/>
        </a:xfrm>
        <a:prstGeom prst="upArrowCallout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Ukupno prihodi                                                                                                  117.338.716,01</a:t>
          </a:r>
          <a:r>
            <a:rPr lang="hr-HR" sz="1600" b="1" kern="1200" dirty="0"/>
            <a:t> </a:t>
          </a:r>
          <a:r>
            <a:rPr lang="hr-HR" sz="1400" b="1" kern="1200" dirty="0"/>
            <a:t>kn</a:t>
          </a:r>
        </a:p>
      </dsp:txBody>
      <dsp:txXfrm rot="10800000">
        <a:off x="0" y="1887991"/>
        <a:ext cx="6984776" cy="618732"/>
      </dsp:txXfrm>
    </dsp:sp>
    <dsp:sp modelId="{6B516494-3D11-46C9-B6BD-A6E9588A8D65}">
      <dsp:nvSpPr>
        <dsp:cNvPr id="0" name=""/>
        <dsp:cNvSpPr/>
      </dsp:nvSpPr>
      <dsp:spPr>
        <a:xfrm rot="10800000">
          <a:off x="0" y="945046"/>
          <a:ext cx="6984776" cy="952232"/>
        </a:xfrm>
        <a:prstGeom prst="upArrowCallout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Višak prihoda iz 2020. godine                                                                         </a:t>
          </a:r>
          <a:r>
            <a:rPr lang="en-AU" sz="1400" b="1" kern="1200" dirty="0"/>
            <a:t>24.785.342,38</a:t>
          </a:r>
          <a:r>
            <a:rPr lang="hr-HR" sz="1400" b="1" kern="1200" dirty="0"/>
            <a:t> kn </a:t>
          </a:r>
        </a:p>
      </dsp:txBody>
      <dsp:txXfrm rot="10800000">
        <a:off x="0" y="945046"/>
        <a:ext cx="6984776" cy="618732"/>
      </dsp:txXfrm>
    </dsp:sp>
    <dsp:sp modelId="{034DFE96-C7D7-49CB-BA35-3484CA918C15}">
      <dsp:nvSpPr>
        <dsp:cNvPr id="0" name=""/>
        <dsp:cNvSpPr/>
      </dsp:nvSpPr>
      <dsp:spPr>
        <a:xfrm rot="10800000">
          <a:off x="0" y="0"/>
          <a:ext cx="6984776" cy="952232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i primici                                                                                                  </a:t>
          </a:r>
          <a:r>
            <a:rPr lang="en-AU" sz="1400" b="1" kern="1200" dirty="0"/>
            <a:t>92.553.373,63</a:t>
          </a:r>
          <a:r>
            <a:rPr lang="hr-HR" sz="1400" b="1" kern="1200" dirty="0"/>
            <a:t> kn    </a:t>
          </a:r>
          <a:endParaRPr lang="hr-HR" sz="1600" b="1" kern="1200" dirty="0"/>
        </a:p>
      </dsp:txBody>
      <dsp:txXfrm rot="10800000">
        <a:off x="0" y="0"/>
        <a:ext cx="6984776" cy="6187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6A1724-EABA-42DF-AE04-5F5C5B5537AD}">
      <dsp:nvSpPr>
        <dsp:cNvPr id="0" name=""/>
        <dsp:cNvSpPr/>
      </dsp:nvSpPr>
      <dsp:spPr>
        <a:xfrm>
          <a:off x="0" y="3883352"/>
          <a:ext cx="6984776" cy="50968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Rezultat poslovanja                                                                                              </a:t>
          </a:r>
          <a:r>
            <a:rPr lang="en-AU" sz="1600" kern="1200" dirty="0"/>
            <a:t>-</a:t>
          </a:r>
          <a:r>
            <a:rPr lang="en-AU" sz="1400" b="1" kern="1200" dirty="0"/>
            <a:t>51.719.273,57</a:t>
          </a:r>
          <a:r>
            <a:rPr lang="hr-HR" sz="1600" b="1" kern="1200" dirty="0"/>
            <a:t> </a:t>
          </a:r>
          <a:r>
            <a:rPr lang="hr-HR" sz="1400" b="1" kern="1200" dirty="0"/>
            <a:t>kn</a:t>
          </a:r>
          <a:r>
            <a:rPr lang="hr-HR" sz="1600" b="1" kern="1200" dirty="0"/>
            <a:t> </a:t>
          </a:r>
        </a:p>
      </dsp:txBody>
      <dsp:txXfrm>
        <a:off x="0" y="3883352"/>
        <a:ext cx="6984776" cy="509687"/>
      </dsp:txXfrm>
    </dsp:sp>
    <dsp:sp modelId="{B054AC71-C63D-49AD-AFD5-BC663B4D6905}">
      <dsp:nvSpPr>
        <dsp:cNvPr id="0" name=""/>
        <dsp:cNvSpPr/>
      </dsp:nvSpPr>
      <dsp:spPr>
        <a:xfrm rot="10800000">
          <a:off x="0" y="3107097"/>
          <a:ext cx="6984776" cy="783899"/>
        </a:xfrm>
        <a:prstGeom prst="upArrowCallout">
          <a:avLst/>
        </a:prstGeom>
        <a:solidFill>
          <a:schemeClr val="accent3">
            <a:hueOff val="2250053"/>
            <a:satOff val="-3376"/>
            <a:lumOff val="-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Rashodi i izdaci                                                                                                       652.381.111,93 kn</a:t>
          </a:r>
        </a:p>
      </dsp:txBody>
      <dsp:txXfrm rot="10800000">
        <a:off x="0" y="3107097"/>
        <a:ext cx="6984776" cy="509354"/>
      </dsp:txXfrm>
    </dsp:sp>
    <dsp:sp modelId="{07B008A7-B86D-44B6-8308-12A46F7E0156}">
      <dsp:nvSpPr>
        <dsp:cNvPr id="0" name=""/>
        <dsp:cNvSpPr/>
      </dsp:nvSpPr>
      <dsp:spPr>
        <a:xfrm rot="10800000">
          <a:off x="0" y="2330842"/>
          <a:ext cx="6984776" cy="783899"/>
        </a:xfrm>
        <a:prstGeom prst="upArrowCallout">
          <a:avLst/>
        </a:prstGeom>
        <a:solidFill>
          <a:schemeClr val="accent3">
            <a:hueOff val="4500106"/>
            <a:satOff val="-6752"/>
            <a:lumOff val="-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Ukupno prihodi                                                                                                      600.661.838,60</a:t>
          </a:r>
          <a:r>
            <a:rPr lang="hr-HR" sz="1600" b="1" kern="1200" dirty="0"/>
            <a:t>  </a:t>
          </a:r>
          <a:r>
            <a:rPr lang="hr-HR" sz="1400" b="1" kern="1200" dirty="0"/>
            <a:t>kn</a:t>
          </a:r>
        </a:p>
      </dsp:txBody>
      <dsp:txXfrm rot="10800000">
        <a:off x="0" y="2330842"/>
        <a:ext cx="6984776" cy="509354"/>
      </dsp:txXfrm>
    </dsp:sp>
    <dsp:sp modelId="{721AC54A-8781-4449-8781-82BC28D58D38}">
      <dsp:nvSpPr>
        <dsp:cNvPr id="0" name=""/>
        <dsp:cNvSpPr/>
      </dsp:nvSpPr>
      <dsp:spPr>
        <a:xfrm rot="10800000">
          <a:off x="0" y="1554588"/>
          <a:ext cx="6984776" cy="783899"/>
        </a:xfrm>
        <a:prstGeom prst="upArrowCallout">
          <a:avLst/>
        </a:prstGeom>
        <a:solidFill>
          <a:schemeClr val="accent3">
            <a:hueOff val="6750158"/>
            <a:satOff val="-10128"/>
            <a:lumOff val="-16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Manjak prihoda (Ustanove u zdravstvu)                                                           </a:t>
          </a:r>
          <a:r>
            <a:rPr lang="en-AU" sz="1400" kern="1200" dirty="0"/>
            <a:t>-</a:t>
          </a:r>
          <a:r>
            <a:rPr lang="en-AU" sz="1400" b="1" kern="1200" dirty="0"/>
            <a:t>39.141.907,00</a:t>
          </a:r>
          <a:r>
            <a:rPr lang="hr-HR" sz="1400" b="1" kern="1200" dirty="0"/>
            <a:t>  kn          </a:t>
          </a:r>
        </a:p>
      </dsp:txBody>
      <dsp:txXfrm rot="10800000">
        <a:off x="0" y="1554588"/>
        <a:ext cx="6984776" cy="509354"/>
      </dsp:txXfrm>
    </dsp:sp>
    <dsp:sp modelId="{6B516494-3D11-46C9-B6BD-A6E9588A8D65}">
      <dsp:nvSpPr>
        <dsp:cNvPr id="0" name=""/>
        <dsp:cNvSpPr/>
      </dsp:nvSpPr>
      <dsp:spPr>
        <a:xfrm rot="10800000">
          <a:off x="0" y="778333"/>
          <a:ext cx="6984776" cy="783899"/>
        </a:xfrm>
        <a:prstGeom prst="upArrowCallout">
          <a:avLst/>
        </a:prstGeom>
        <a:solidFill>
          <a:schemeClr val="accent3">
            <a:hueOff val="9000211"/>
            <a:satOff val="-13504"/>
            <a:lumOff val="-219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Višak prihoda                                                                                                           </a:t>
          </a:r>
          <a:r>
            <a:rPr lang="en-AU" sz="1400" b="1" kern="1200" dirty="0"/>
            <a:t>39.738.566,67</a:t>
          </a:r>
          <a:r>
            <a:rPr lang="hr-HR" sz="1400" b="1" kern="1200" dirty="0"/>
            <a:t> </a:t>
          </a:r>
          <a:r>
            <a:rPr lang="hr-HR" sz="1400" kern="1200" dirty="0"/>
            <a:t> </a:t>
          </a:r>
          <a:r>
            <a:rPr lang="hr-HR" sz="1400" b="1" kern="1200" dirty="0"/>
            <a:t>kn</a:t>
          </a:r>
        </a:p>
      </dsp:txBody>
      <dsp:txXfrm rot="10800000">
        <a:off x="0" y="778333"/>
        <a:ext cx="6984776" cy="509354"/>
      </dsp:txXfrm>
    </dsp:sp>
    <dsp:sp modelId="{034DFE96-C7D7-49CB-BA35-3484CA918C15}">
      <dsp:nvSpPr>
        <dsp:cNvPr id="0" name=""/>
        <dsp:cNvSpPr/>
      </dsp:nvSpPr>
      <dsp:spPr>
        <a:xfrm rot="10800000">
          <a:off x="0" y="0"/>
          <a:ext cx="6984776" cy="783899"/>
        </a:xfrm>
        <a:prstGeom prst="upArrowCallou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400" b="1" kern="1200" dirty="0"/>
            <a:t>Prihodi i primici                                                                                                        600.065.178,69 kn</a:t>
          </a:r>
        </a:p>
      </dsp:txBody>
      <dsp:txXfrm rot="10800000">
        <a:off x="0" y="0"/>
        <a:ext cx="6984776" cy="509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0.55377</cdr:x>
      <cdr:y>0.10638</cdr:y>
    </cdr:from>
    <cdr:to>
      <cdr:x>0.66852</cdr:x>
      <cdr:y>0.17021</cdr:y>
    </cdr:to>
    <cdr:sp macro="" textlink="">
      <cdr:nvSpPr>
        <cdr:cNvPr id="3" name="TekstniOkvir 2"/>
        <cdr:cNvSpPr txBox="1"/>
      </cdr:nvSpPr>
      <cdr:spPr>
        <a:xfrm xmlns:a="http://schemas.openxmlformats.org/drawingml/2006/main">
          <a:off x="2432430" y="360040"/>
          <a:ext cx="50405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DC408B5C-0BA1-4F8E-AC71-7934E10859FF}" type="datetimeFigureOut">
              <a:rPr lang="hr-HR" smtClean="0"/>
              <a:pPr/>
              <a:t>14.09.21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79358AF2-9D9B-4EB1-B441-A1D6F4E39081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43385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fld id="{62B5AC49-C11E-4448-ACFD-E273141DD7BA}" type="datetimeFigureOut">
              <a:rPr lang="hr-HR" smtClean="0"/>
              <a:pPr/>
              <a:t>14.09.21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731521" y="4560573"/>
            <a:ext cx="5852160" cy="4320540"/>
          </a:xfrm>
          <a:prstGeom prst="rect">
            <a:avLst/>
          </a:prstGeom>
        </p:spPr>
        <p:txBody>
          <a:bodyPr vert="horz" lIns="91412" tIns="45706" rIns="91412" bIns="45706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fld id="{DD077998-8650-42FB-8289-5B211F63B0B9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245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0637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2684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14963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077998-8650-42FB-8289-5B211F63B0B9}" type="slidenum">
              <a:rPr lang="hr-HR" smtClean="0"/>
              <a:pPr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4515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2C51-3C87-47B8-889C-FBF5E5DAE5A6}" type="datetime1">
              <a:rPr lang="hr-HR" smtClean="0"/>
              <a:pPr/>
              <a:t>14.09.21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A6263-5EE2-4A9F-A3B6-A0E34ED53C5D}" type="datetime1">
              <a:rPr lang="hr-HR" smtClean="0"/>
              <a:pPr/>
              <a:t>14.09.21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F1F1-7610-428A-9839-DDA2401171E3}" type="datetime1">
              <a:rPr lang="hr-HR" smtClean="0"/>
              <a:pPr/>
              <a:t>14.09.21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B8122-B690-4B19-B3BD-99F78443DDC6}" type="datetime1">
              <a:rPr lang="hr-HR" smtClean="0"/>
              <a:pPr/>
              <a:t>14.09.21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98B2-F21E-4DE8-913C-7C0DE7A031BC}" type="datetime1">
              <a:rPr lang="hr-HR" smtClean="0"/>
              <a:pPr/>
              <a:t>14.09.21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50E03-0981-47FD-B93C-0272402EE4D9}" type="datetime1">
              <a:rPr lang="hr-HR" smtClean="0"/>
              <a:pPr/>
              <a:t>14.09.21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906AA-5A95-43DE-B3CF-DA499704FBC6}" type="datetime1">
              <a:rPr lang="hr-HR" smtClean="0"/>
              <a:pPr/>
              <a:t>14.09.21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CDCB6-FB64-4229-A63D-DC4D65726AF8}" type="datetime1">
              <a:rPr lang="hr-HR" smtClean="0"/>
              <a:pPr/>
              <a:t>14.09.21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B8D3-0087-412E-A4C0-0637E15835D0}" type="datetime1">
              <a:rPr lang="hr-HR" smtClean="0"/>
              <a:pPr/>
              <a:t>14.09.21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A8C35-5015-4C28-AC4C-BF2C13DAD7B6}" type="datetime1">
              <a:rPr lang="hr-HR" smtClean="0"/>
              <a:pPr/>
              <a:t>14.09.21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FB7FD-5DFD-45C5-8FA5-562730141A36}" type="datetime1">
              <a:rPr lang="hr-HR" smtClean="0"/>
              <a:pPr/>
              <a:t>14.09.21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F2DDF-051E-4B66-9995-596200EBC02A}" type="datetime1">
              <a:rPr lang="hr-HR" smtClean="0"/>
              <a:pPr/>
              <a:t>14.09.21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8B90D-3327-4C38-A9DC-854A4FF1F11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darska-zupanija.hr/component/content/article?id=479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REPUBLIKA HRVATSKA</a:t>
            </a:r>
            <a:br>
              <a:rPr lang="hr-HR" sz="1400" b="1" dirty="0">
                <a:solidFill>
                  <a:srgbClr val="121284"/>
                </a:solidFill>
              </a:rPr>
            </a:br>
            <a:r>
              <a:rPr lang="hr-HR" sz="1400" b="1" dirty="0">
                <a:solidFill>
                  <a:srgbClr val="121284"/>
                </a:solidFill>
              </a:rPr>
              <a:t>ZADARSKA ŽUPANIJA</a:t>
            </a:r>
            <a:br>
              <a:rPr lang="hr-HR" b="1" dirty="0">
                <a:solidFill>
                  <a:srgbClr val="121284"/>
                </a:solidFill>
              </a:rPr>
            </a:br>
            <a:br>
              <a:rPr lang="hr-HR" b="1" dirty="0">
                <a:solidFill>
                  <a:srgbClr val="121284"/>
                </a:solidFill>
              </a:rPr>
            </a:br>
            <a:r>
              <a:rPr lang="hr-HR" sz="2800" b="1" dirty="0">
                <a:solidFill>
                  <a:srgbClr val="121284"/>
                </a:solidFill>
              </a:rPr>
              <a:t>POLU</a:t>
            </a:r>
            <a:r>
              <a:rPr lang="hr-HR" sz="3100" b="1" dirty="0">
                <a:solidFill>
                  <a:srgbClr val="121284"/>
                </a:solidFill>
              </a:rPr>
              <a:t>GODIŠNJI IZVJEŠTAJ O IZVRŠENJU PRORAČUNA ZADARSKE ŽUPANIJE ZA 2021. GODINU</a:t>
            </a:r>
            <a:br>
              <a:rPr lang="hr-HR" sz="3100" b="1" dirty="0">
                <a:solidFill>
                  <a:srgbClr val="121284"/>
                </a:solidFill>
              </a:rPr>
            </a:br>
            <a:r>
              <a:rPr lang="hr-HR" sz="2900" dirty="0">
                <a:solidFill>
                  <a:srgbClr val="121284"/>
                </a:solidFill>
              </a:rPr>
              <a:t>-</a:t>
            </a:r>
            <a:r>
              <a:rPr lang="hr-HR" sz="3100" dirty="0">
                <a:solidFill>
                  <a:srgbClr val="121284"/>
                </a:solidFill>
              </a:rPr>
              <a:t> </a:t>
            </a:r>
            <a:r>
              <a:rPr lang="hr-HR" sz="2900" dirty="0">
                <a:solidFill>
                  <a:srgbClr val="121284"/>
                </a:solidFill>
              </a:rPr>
              <a:t>vodič za građane -</a:t>
            </a:r>
            <a:br>
              <a:rPr lang="hr-HR" b="1" dirty="0">
                <a:solidFill>
                  <a:srgbClr val="121284"/>
                </a:solidFill>
              </a:rPr>
            </a:br>
            <a:endParaRPr lang="hr-HR" b="1" dirty="0">
              <a:solidFill>
                <a:srgbClr val="12128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4294967295"/>
          </p:nvPr>
        </p:nvSpPr>
        <p:spPr>
          <a:xfrm>
            <a:off x="1115616" y="5373216"/>
            <a:ext cx="6552728" cy="1270489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hr-HR" sz="2400" b="1" dirty="0"/>
              <a:t>     Nacrt prijedloga Polugodišnjeg izvještaja o izvršenju proračuna Zadarske županije za 2021. godinu poslan je na donošenje Županijskoj skupštini Zadarske županije 14. rujna 2021. godine.</a:t>
            </a:r>
          </a:p>
          <a:p>
            <a:pPr algn="ctr">
              <a:buNone/>
            </a:pPr>
            <a:endParaRPr lang="hr-HR" sz="2400" b="1" dirty="0">
              <a:solidFill>
                <a:srgbClr val="002060"/>
              </a:solidFill>
            </a:endParaRPr>
          </a:p>
          <a:p>
            <a:pPr algn="ctr">
              <a:buNone/>
            </a:pPr>
            <a:endParaRPr lang="hr-HR" sz="800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hr-HR" sz="2400" b="1" dirty="0">
                <a:solidFill>
                  <a:srgbClr val="002060"/>
                </a:solidFill>
              </a:rPr>
              <a:t>Zadar, rujan 2021.</a:t>
            </a:r>
          </a:p>
        </p:txBody>
      </p:sp>
      <p:pic>
        <p:nvPicPr>
          <p:cNvPr id="9223" name="Picture 7" descr="http://upload.wikimedia.org/wikipedia/hr/6/62/Zastava_zadarske_zupanije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3071810"/>
            <a:ext cx="3754760" cy="18773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0104089"/>
              </p:ext>
            </p:extLst>
          </p:nvPr>
        </p:nvGraphicFramePr>
        <p:xfrm>
          <a:off x="203183" y="1811619"/>
          <a:ext cx="4540980" cy="379167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00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5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9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76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058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RB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Upravni odjeli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20</a:t>
                      </a:r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Izvršeno I.-VI. 2021.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en-US" sz="9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270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Ured župana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2.550.000,00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543.416,67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21,31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661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Financije i proračun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53.259.072,87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27.860.408,27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52,31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58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Obrazovanje, kult. i šport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459.541.587,64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185.329.293,90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22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Zdravstvo, soc. skrb, udruge     i mladi</a:t>
                      </a:r>
                      <a:endParaRPr lang="sv-SE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789.639.821,61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401.056.002,32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50,79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15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vi-VN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Prost</a:t>
                      </a:r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hr-HR" sz="9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vi-VN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uređenje</a:t>
                      </a:r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zaštita</a:t>
                      </a:r>
                      <a:r>
                        <a:rPr lang="hr-HR" sz="9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okoliša i kom. poslovi</a:t>
                      </a:r>
                      <a:endParaRPr lang="vi-VN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21.840.482,59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4.536.819,65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20,77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719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6.</a:t>
                      </a:r>
                      <a:endParaRPr lang="hr-HR" sz="8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Gospod., turizam, </a:t>
                      </a:r>
                      <a:r>
                        <a:rPr lang="hr-HR" sz="900" b="1" u="none" strike="noStrike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infrastr</a:t>
                      </a:r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EU fondovi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69.459.237,49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15.685.167,00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22,58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20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hr-HR" sz="900" b="1" u="none" strike="noStrike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Poljop</a:t>
                      </a:r>
                      <a:r>
                        <a:rPr lang="hr-HR" sz="900" b="1" u="none" strike="noStrike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</a:t>
                      </a:r>
                      <a:r>
                        <a:rPr lang="hr-HR" sz="900" b="1" u="none" strike="noStrike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ribar., vodno </a:t>
                      </a:r>
                      <a:r>
                        <a:rPr lang="hr-HR" sz="900" b="1" u="none" strike="noStrike" baseline="0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gospod</a:t>
                      </a:r>
                      <a:r>
                        <a:rPr lang="hr-HR" sz="900" b="1" u="none" strike="noStrike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., </a:t>
                      </a:r>
                      <a:r>
                        <a:rPr lang="hr-HR" sz="900" b="1" u="none" strike="noStrike" baseline="0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rural</a:t>
                      </a:r>
                      <a:r>
                        <a:rPr lang="hr-HR" sz="900" b="1" u="none" strike="noStrike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i </a:t>
                      </a:r>
                      <a:r>
                        <a:rPr lang="hr-HR" sz="900" b="1" u="none" strike="noStrike" baseline="0" noProof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otoč</a:t>
                      </a:r>
                      <a:r>
                        <a:rPr lang="hr-HR" sz="900" b="1" u="none" strike="noStrike" baseline="0" noProof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razvoj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30.359.181,00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8.750.854,98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28,82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9494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Pom.</a:t>
                      </a:r>
                      <a:r>
                        <a:rPr lang="hr-HR" sz="900" b="1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dobro, more i promet</a:t>
                      </a:r>
                      <a:endParaRPr lang="pt-BR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8.090.000,00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3.717.151,57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45,95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3827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Pravni i zajednički poslovi </a:t>
                      </a:r>
                      <a:endParaRPr lang="hr-HR" sz="900" b="1" i="0" u="none" strike="noStrike" noProof="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8.204.600,00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3.321.562,65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40,48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1995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900" b="1" i="0" u="none" strike="noStrike" baseline="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Javna nabava i upr. imovinom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8.056.016,80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1.580.434,92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19,62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59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u="none" strike="noStrik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RASHODI I IZDACI</a:t>
                      </a:r>
                      <a:endParaRPr lang="en-US" sz="9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1.451.000.000,00</a:t>
                      </a:r>
                      <a:endParaRPr lang="en-US" sz="900" b="1" i="0" u="none" strike="noStrike" baseline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652.381.111,93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44,96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0" name="Rectangle 19"/>
          <p:cNvSpPr/>
          <p:nvPr/>
        </p:nvSpPr>
        <p:spPr>
          <a:xfrm>
            <a:off x="0" y="4005064"/>
            <a:ext cx="5214974" cy="2693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50" b="1" dirty="0">
                <a:cs typeface="Arial" pitchFamily="34" charset="0"/>
              </a:rPr>
              <a:t>   </a:t>
            </a:r>
            <a:endParaRPr lang="hr-HR" sz="1100" b="1" dirty="0">
              <a:cs typeface="Arial" pitchFamily="34" charset="0"/>
            </a:endParaRPr>
          </a:p>
        </p:txBody>
      </p:sp>
      <p:pic>
        <p:nvPicPr>
          <p:cNvPr id="21" name="Slika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9898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8" name="Naslov 1"/>
          <p:cNvSpPr txBox="1">
            <a:spLocks/>
          </p:cNvSpPr>
          <p:nvPr/>
        </p:nvSpPr>
        <p:spPr>
          <a:xfrm>
            <a:off x="197503" y="554637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po</a:t>
            </a:r>
            <a:r>
              <a:rPr kumimoji="0" lang="hr-HR" sz="19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organizacijskoj k</a:t>
            </a:r>
            <a:r>
              <a:rPr kumimoji="0" lang="hr-HR" sz="19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lasifikaciji</a:t>
            </a:r>
            <a:endParaRPr kumimoji="0" lang="hr-HR" sz="19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244223391"/>
              </p:ext>
            </p:extLst>
          </p:nvPr>
        </p:nvGraphicFramePr>
        <p:xfrm>
          <a:off x="4776892" y="1827173"/>
          <a:ext cx="4392487" cy="3411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8" name="Naslov 1"/>
          <p:cNvSpPr txBox="1">
            <a:spLocks/>
          </p:cNvSpPr>
          <p:nvPr/>
        </p:nvSpPr>
        <p:spPr>
          <a:xfrm>
            <a:off x="251520" y="811079"/>
            <a:ext cx="7272808" cy="8811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7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Rashodi proračuna Zadarske županije po</a:t>
            </a:r>
            <a:r>
              <a:rPr kumimoji="0" lang="hr-HR" sz="7600" b="1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funkcijskoj </a:t>
            </a:r>
            <a:r>
              <a:rPr lang="hr-HR" sz="7600" b="1" noProof="0" dirty="0">
                <a:latin typeface="+mj-lt"/>
                <a:ea typeface="+mj-ea"/>
                <a:cs typeface="+mj-cs"/>
              </a:rPr>
              <a:t>klasifikaciji</a:t>
            </a:r>
            <a:br>
              <a:rPr kumimoji="0" lang="hr-HR" sz="9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7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graphicFrame>
        <p:nvGraphicFramePr>
          <p:cNvPr id="10" name="Grafikon 9"/>
          <p:cNvGraphicFramePr/>
          <p:nvPr>
            <p:extLst>
              <p:ext uri="{D42A27DB-BD31-4B8C-83A1-F6EECF244321}">
                <p14:modId xmlns:p14="http://schemas.microsoft.com/office/powerpoint/2010/main" val="220480040"/>
              </p:ext>
            </p:extLst>
          </p:nvPr>
        </p:nvGraphicFramePr>
        <p:xfrm>
          <a:off x="4731859" y="1954079"/>
          <a:ext cx="4392488" cy="3419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846240"/>
              </p:ext>
            </p:extLst>
          </p:nvPr>
        </p:nvGraphicFramePr>
        <p:xfrm>
          <a:off x="307687" y="2276872"/>
          <a:ext cx="4104456" cy="3024336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1492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2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04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2021.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Izvršeno I.-VI. 2021.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Indeks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 Opće javne usluge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73.239.189,67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33.536.002,17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45,79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 Javni red i sigurnost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2.947.997,00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375.000,00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12,72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 Ekonomski poslovi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31.196.086,00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10.271.013,54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32,92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 Zaštita okoliša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16.278.982,59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2.575.117,56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15,82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 Usluge unapređenja stanovanja i </a:t>
                      </a:r>
                      <a:r>
                        <a:rPr lang="hr-HR" sz="9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zajed</a:t>
                      </a: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79.480.546,49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19.897.218,17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25,03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 Zdravstvo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753.710.427,61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386.862.343,19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51,33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2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 Rekreacija, kultura i religija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16.683.288,00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5.888.594,55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35,30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 Obrazovanje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441.548.368,64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178.787.699,36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40,49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Socijalna zaštita</a:t>
                      </a:r>
                      <a:endParaRPr lang="hr-HR" sz="9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35.915.114,00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14.188.123,39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39,50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42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hr-HR" sz="9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endParaRPr lang="hr-HR" sz="900" b="1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1.451.000.000,00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652.381.111,93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44,96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2884714"/>
      </p:ext>
    </p:extLst>
  </p:cSld>
  <p:clrMapOvr>
    <a:masterClrMapping/>
  </p:clrMapOvr>
  <p:transition spd="slow" advClick="0" advTm="15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539552" y="514700"/>
            <a:ext cx="647282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proračunskih korisnika Zadarske županije za razdoblje I.-VI. 2021.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10146DF6-CECE-45A0-BE1A-8E91BB0320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282925"/>
              </p:ext>
            </p:extLst>
          </p:nvPr>
        </p:nvGraphicFramePr>
        <p:xfrm>
          <a:off x="539552" y="1336914"/>
          <a:ext cx="7416825" cy="4632112"/>
        </p:xfrm>
        <a:graphic>
          <a:graphicData uri="http://schemas.openxmlformats.org/drawingml/2006/table">
            <a:tbl>
              <a:tblPr firstRow="1" firstCol="1" bandRow="1"/>
              <a:tblGrid>
                <a:gridCol w="1525171">
                  <a:extLst>
                    <a:ext uri="{9D8B030D-6E8A-4147-A177-3AD203B41FA5}">
                      <a16:colId xmlns:a16="http://schemas.microsoft.com/office/drawing/2014/main" val="2375945702"/>
                    </a:ext>
                  </a:extLst>
                </a:gridCol>
                <a:gridCol w="2091879">
                  <a:extLst>
                    <a:ext uri="{9D8B030D-6E8A-4147-A177-3AD203B41FA5}">
                      <a16:colId xmlns:a16="http://schemas.microsoft.com/office/drawing/2014/main" val="4279911170"/>
                    </a:ext>
                  </a:extLst>
                </a:gridCol>
                <a:gridCol w="1924297">
                  <a:extLst>
                    <a:ext uri="{9D8B030D-6E8A-4147-A177-3AD203B41FA5}">
                      <a16:colId xmlns:a16="http://schemas.microsoft.com/office/drawing/2014/main" val="3070411688"/>
                    </a:ext>
                  </a:extLst>
                </a:gridCol>
                <a:gridCol w="1875478">
                  <a:extLst>
                    <a:ext uri="{9D8B030D-6E8A-4147-A177-3AD203B41FA5}">
                      <a16:colId xmlns:a16="http://schemas.microsoft.com/office/drawing/2014/main" val="498083493"/>
                    </a:ext>
                  </a:extLst>
                </a:gridCol>
              </a:tblGrid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2021.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OSTVARENO I.-VI 2021.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926705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Skills+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71.500,00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3508581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Adrianetbook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769.950,00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46.657,55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9734505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InvestInFish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488.800,00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320.690,20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548809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E-Citijens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485.780,00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369563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Geco 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391.450,00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8347366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CCI4Tourisam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480.570,00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74.521,53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406393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Apprenticeship HUBS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332.500,00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9851392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Smartriver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533.580,00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081645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Ecowaves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914.400,00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946553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CUHaCHA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1.850.000,00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222.620,78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2016554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Portal za pism. Digit@Literacy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59.793,75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0485702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SPIN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14.759,46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988745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Female Entrepreneur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67.123,98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491471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AgriCoopValue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33.017,31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255531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Blue Smart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33.204,01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384857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kulture do poduzetništva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74.450,00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749245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AGRRA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6.318.530,00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946.838,57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28880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kreativne industrije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7.509.295,00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2.951.020,04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6681915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Innoxenia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560.500,00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360.388,20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3796521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Pružanje usluga inf. i pov. MSP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439.000,00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189.306,78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207433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Rosie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206.565,61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285627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INOVACIJA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8.958.795,00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3.707.280,63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802199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Crew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793.760,00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125.192,16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913972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Dinalp Connect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304.250,00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14.333,42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057300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Posbemed 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328.000,00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137.442,99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9635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izvrsnosti Cerovačke špilje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154.700,00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389898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Dubrava - Hanzina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470.365,00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262.600,00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081115"/>
                  </a:ext>
                </a:extLst>
              </a:tr>
              <a:tr h="159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NATURA JADERA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2.051.075,00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539.568,57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04809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395536" y="451291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proračunskih korisnika Zadarske županije za razdoblje I.-VI. 2021.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33C51625-C142-4F37-8032-20C96EB7CD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854050"/>
              </p:ext>
            </p:extLst>
          </p:nvPr>
        </p:nvGraphicFramePr>
        <p:xfrm>
          <a:off x="457200" y="1412776"/>
          <a:ext cx="7643192" cy="4820908"/>
        </p:xfrm>
        <a:graphic>
          <a:graphicData uri="http://schemas.openxmlformats.org/drawingml/2006/table">
            <a:tbl>
              <a:tblPr firstRow="1" firstCol="1" bandRow="1"/>
              <a:tblGrid>
                <a:gridCol w="1882552">
                  <a:extLst>
                    <a:ext uri="{9D8B030D-6E8A-4147-A177-3AD203B41FA5}">
                      <a16:colId xmlns:a16="http://schemas.microsoft.com/office/drawing/2014/main" val="2712694943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46275650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166842182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3490851866"/>
                    </a:ext>
                  </a:extLst>
                </a:gridCol>
              </a:tblGrid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2021.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OSTVARENO I.-VI 2021.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585353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 Commuting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190.944,48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124.629,34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224978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Smile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257.700,00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106.434,89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769477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Mobilitas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12.376,93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486921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Ruins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738107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Adrion 5 Senses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126.062,94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91667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Adrireef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594.750,00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49.617,56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393160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Pepsea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8.054.949,40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459.622,66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2700575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Made in Land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1.432.000,00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129.754,67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5467964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 za vas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6.001.949,99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3.290.173,36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618619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Stream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26.762.599,66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5.424.727,96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2290595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 CLIM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1.401.000,00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215.026,55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933592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EDIC 2021. - 2025.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130.401,00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122.626,81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507173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Adriatic Canyoning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169.017,07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98490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Hives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935033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Irene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1.500.000,00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056193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Gaging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8.576,46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627693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225.000,00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111.475,07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1992074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Code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272.298,20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13362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Urban Green Belts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11.357,12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141989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ZADRA NOVA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47.511.294,53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10.633.777,59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3285877"/>
                  </a:ext>
                </a:extLst>
              </a:tr>
              <a:tr h="321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 Škabrnja Sretna škola plave ekonomije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128.000,00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123.612,07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5080851"/>
                  </a:ext>
                </a:extLst>
              </a:tr>
              <a:tr h="3213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KA101 Mogu više OŠ Bibinje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19.996,93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267631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2020/21 - OŠ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1.825.085,72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747.476,39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2897275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Od mjere do karijere - Pripravništvo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354.000,00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4.222,60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0970751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Prehrana u riziku od siromaštva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302.303,38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261.507,32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781440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69.630,96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29.914,13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1651541"/>
                  </a:ext>
                </a:extLst>
              </a:tr>
              <a:tr h="1606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OSNOVNE ŠKOLE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2.679.020,06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1.186.729,44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82351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093110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485800" y="456414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proračunskih korisnika Zadarske županije za razdoblje I.-VI. 2021.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CBD90FF4-BC37-4FB7-AE74-983BEC06CF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574933"/>
              </p:ext>
            </p:extLst>
          </p:nvPr>
        </p:nvGraphicFramePr>
        <p:xfrm>
          <a:off x="402169" y="1412776"/>
          <a:ext cx="8229600" cy="3810000"/>
        </p:xfrm>
        <a:graphic>
          <a:graphicData uri="http://schemas.openxmlformats.org/drawingml/2006/table">
            <a:tbl>
              <a:tblPr firstRow="1" firstCol="1" bandRow="1"/>
              <a:tblGrid>
                <a:gridCol w="2057400">
                  <a:extLst>
                    <a:ext uri="{9D8B030D-6E8A-4147-A177-3AD203B41FA5}">
                      <a16:colId xmlns:a16="http://schemas.microsoft.com/office/drawing/2014/main" val="2243303895"/>
                    </a:ext>
                  </a:extLst>
                </a:gridCol>
                <a:gridCol w="2443871">
                  <a:extLst>
                    <a:ext uri="{9D8B030D-6E8A-4147-A177-3AD203B41FA5}">
                      <a16:colId xmlns:a16="http://schemas.microsoft.com/office/drawing/2014/main" val="4105142171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945442494"/>
                    </a:ext>
                  </a:extLst>
                </a:gridCol>
                <a:gridCol w="1856121">
                  <a:extLst>
                    <a:ext uri="{9D8B030D-6E8A-4147-A177-3AD203B41FA5}">
                      <a16:colId xmlns:a16="http://schemas.microsoft.com/office/drawing/2014/main" val="38409707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2021.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OSTVARENO I.-VI 2021.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72337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S. Ožnića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146.935,33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46909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GameINg Innovative Games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52.547,77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4969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KA116 - SŠ V.V.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3.888,79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45445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LUNA HTŠ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93.486,46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844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HTU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1.012,82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34463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Gim F. Petrića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18.337,56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3384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KA102 CoLab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122.765,29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41714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Erasmus+ KA201 PICELS GVN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42.000,00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1556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Perma Horti SŠ S. Ožanića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102.403,13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152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My Europe, My life SŠ Biograd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1.584,38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4230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Inkluzija 2020/21 - SŠ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460.494,43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56.866,46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21994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Bolji uvjeti za učenje kroz rad SŠ V.V.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10.606.500,66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250.405,80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4416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Mali korak za bolje sutra - SŠ Benkovac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178.429,75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9959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Cooking Tour@Zadar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360.946,80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0045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Budi spreman i kompetentan SŠ V.V.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8.147.657,23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1.390.181,26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2047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Regionalni cantar kompetentnosti (Medicinska)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16.401.873,00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202.857,26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829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Medicinska+ SŠ Medicinska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10.823.787,57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1.570.348,21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6522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Dobar posao u Benkovcu SŠ Benkovac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439.465,63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77791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Mi vas trebamo - SŠ Benkovac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350.000,00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153.381,18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8329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Đački Dom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2.001.578,81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4281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SŠ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Školska shema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44.321,55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2.451,80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570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SREDNJE ŠKOLE I NARODNI MUZEJ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50.577.401,56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4.875.607,37</a:t>
                      </a:r>
                      <a:endParaRPr lang="en-US" sz="12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772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1918549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  <p:sp>
        <p:nvSpPr>
          <p:cNvPr id="10" name="TextBox 12"/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Naslov 1"/>
          <p:cNvSpPr>
            <a:spLocks noGrp="1"/>
          </p:cNvSpPr>
          <p:nvPr>
            <p:ph type="title"/>
          </p:nvPr>
        </p:nvSpPr>
        <p:spPr>
          <a:xfrm>
            <a:off x="417739" y="485964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proračunskih korisnika Zadarske županije za razdoblje I.-VI. 2021. godine</a:t>
            </a: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" name="Tablica 1">
            <a:extLst>
              <a:ext uri="{FF2B5EF4-FFF2-40B4-BE49-F238E27FC236}">
                <a16:creationId xmlns:a16="http://schemas.microsoft.com/office/drawing/2014/main" id="{E88F0820-D933-4462-AAAB-4AA8F07ABC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164009"/>
              </p:ext>
            </p:extLst>
          </p:nvPr>
        </p:nvGraphicFramePr>
        <p:xfrm>
          <a:off x="417739" y="2060848"/>
          <a:ext cx="8186708" cy="2638732"/>
        </p:xfrm>
        <a:graphic>
          <a:graphicData uri="http://schemas.openxmlformats.org/drawingml/2006/table">
            <a:tbl>
              <a:tblPr firstRow="1" firstCol="1" bandRow="1"/>
              <a:tblGrid>
                <a:gridCol w="2046677">
                  <a:extLst>
                    <a:ext uri="{9D8B030D-6E8A-4147-A177-3AD203B41FA5}">
                      <a16:colId xmlns:a16="http://schemas.microsoft.com/office/drawing/2014/main" val="3807611741"/>
                    </a:ext>
                  </a:extLst>
                </a:gridCol>
                <a:gridCol w="2102750">
                  <a:extLst>
                    <a:ext uri="{9D8B030D-6E8A-4147-A177-3AD203B41FA5}">
                      <a16:colId xmlns:a16="http://schemas.microsoft.com/office/drawing/2014/main" val="2034180828"/>
                    </a:ext>
                  </a:extLst>
                </a:gridCol>
                <a:gridCol w="1990604">
                  <a:extLst>
                    <a:ext uri="{9D8B030D-6E8A-4147-A177-3AD203B41FA5}">
                      <a16:colId xmlns:a16="http://schemas.microsoft.com/office/drawing/2014/main" val="267752636"/>
                    </a:ext>
                  </a:extLst>
                </a:gridCol>
                <a:gridCol w="2046677">
                  <a:extLst>
                    <a:ext uri="{9D8B030D-6E8A-4147-A177-3AD203B41FA5}">
                      <a16:colId xmlns:a16="http://schemas.microsoft.com/office/drawing/2014/main" val="2027750931"/>
                    </a:ext>
                  </a:extLst>
                </a:gridCol>
              </a:tblGrid>
              <a:tr h="1989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NOSITELJ 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NAZIV PROJEKTA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PLAN 2021.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OSTVARENO I.-VI 2021.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393280"/>
                  </a:ext>
                </a:extLst>
              </a:tr>
              <a:tr h="1537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Izgradnja i opremanje dnevnih bolnica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25.595.000,00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845.658,00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8394572"/>
                  </a:ext>
                </a:extLst>
              </a:tr>
              <a:tr h="134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Vaša sigurnost je u našim rukama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574.500,00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168.779,00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361863"/>
                  </a:ext>
                </a:extLst>
              </a:tr>
              <a:tr h="134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ON TIME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3.504.540,00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441.553,50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5991972"/>
                  </a:ext>
                </a:extLst>
              </a:tr>
              <a:tr h="134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LAB OP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3.757.000,00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228.210,00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757029"/>
                  </a:ext>
                </a:extLst>
              </a:tr>
              <a:tr h="134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OBZ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650.000,00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573.271,00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143688"/>
                  </a:ext>
                </a:extLst>
              </a:tr>
              <a:tr h="134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ZJZ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AdSWIM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178.590,00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89.698,48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3536142"/>
                  </a:ext>
                </a:extLst>
              </a:tr>
              <a:tr h="269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DZ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1.408.000,00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933.348,04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7329412"/>
                  </a:ext>
                </a:extLst>
              </a:tr>
              <a:tr h="134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Moje zdravo dijete 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833.410,00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296.445,65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601451"/>
                  </a:ext>
                </a:extLst>
              </a:tr>
              <a:tr h="134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zgrade RJ Benkovac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4.089.203,00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955389"/>
                  </a:ext>
                </a:extLst>
              </a:tr>
              <a:tr h="2690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ZHM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Specijalističko usavršavanje doktora medicine ZHM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200.000,00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107.911,54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0278539"/>
                  </a:ext>
                </a:extLst>
              </a:tr>
              <a:tr h="134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ZJZ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Pripravništvo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454.469,59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94376"/>
                  </a:ext>
                </a:extLst>
              </a:tr>
              <a:tr h="134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PBU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zgrada PB Ugljan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6.367.120,00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3.468.606,00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650891"/>
                  </a:ext>
                </a:extLst>
              </a:tr>
              <a:tr h="134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PBU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Edukacija - ljudski potencijali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165.996,00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5379920"/>
                  </a:ext>
                </a:extLst>
              </a:tr>
              <a:tr h="1345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USTANOVE U ZDRAVSTVU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47.157.363,00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7.773.946,80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5045" marR="550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33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0648485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36CB5930-C9F1-493D-8D02-C05FB862ED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1477025"/>
              </p:ext>
            </p:extLst>
          </p:nvPr>
        </p:nvGraphicFramePr>
        <p:xfrm>
          <a:off x="462372" y="1988840"/>
          <a:ext cx="8219256" cy="3200400"/>
        </p:xfrm>
        <a:graphic>
          <a:graphicData uri="http://schemas.openxmlformats.org/drawingml/2006/table">
            <a:tbl>
              <a:tblPr firstRow="1" firstCol="1" bandRow="1"/>
              <a:tblGrid>
                <a:gridCol w="2047056">
                  <a:extLst>
                    <a:ext uri="{9D8B030D-6E8A-4147-A177-3AD203B41FA5}">
                      <a16:colId xmlns:a16="http://schemas.microsoft.com/office/drawing/2014/main" val="242302414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227212155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11261042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75736762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NOSITELJ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NAZIV PROJEKTA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000" b="1" i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PLAN 2021.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hr-HR" sz="1000" b="1" i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OSTVARENO I.-VI 2021.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196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Europa Direct Zadar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133.300,00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123.295,81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3353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izvrsnosti Cerovačke špilje 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773.700,00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434.865,84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56041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Pokret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2.106.495,00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1.166.638,58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30004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Podrška razvoju rane intervencije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14.280,00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7.366,26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687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Firespill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1.459.625,00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262.069,37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18762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Pescar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404.449,79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352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Prizefish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220.916,87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07857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Smartfish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1.090.000,00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395.549,14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461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Sustavi navodnjavanja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13.173.875,00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24835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Argos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273.028,38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80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Centar za školjkarstvo ZŽ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800.000,00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545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Hercultour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199.763,97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90531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Hera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057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Readiness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58497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Kulturna ruta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30.110,88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41771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Poboljšanje PZZ na otocima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155.000,00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8099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ŽUPANIJA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En. obnova Perivoj V. Nazora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661.058,91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07158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UKUPNO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UPRAVNI ODJELI ZADARSKE ŽUPANIJE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20.941.275,00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4.179.113,80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5659992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SVEUKUPNO 99 PROJEKATA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186.194.754,15</a:t>
                      </a:r>
                      <a:endParaRPr lang="hr-H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33.842.862,77</a:t>
                      </a:r>
                      <a:endParaRPr lang="hr-H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391581"/>
                  </a:ext>
                </a:extLst>
              </a:tr>
            </a:tbl>
          </a:graphicData>
        </a:graphic>
      </p:graphicFrame>
      <p:sp>
        <p:nvSpPr>
          <p:cNvPr id="5" name="Naslov 1">
            <a:extLst>
              <a:ext uri="{FF2B5EF4-FFF2-40B4-BE49-F238E27FC236}">
                <a16:creationId xmlns:a16="http://schemas.microsoft.com/office/drawing/2014/main" id="{788A6AA0-046F-43ED-BC94-D4DB37BC8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739" y="421560"/>
            <a:ext cx="7020272" cy="346050"/>
          </a:xfrm>
        </p:spPr>
        <p:txBody>
          <a:bodyPr>
            <a:noAutofit/>
          </a:bodyPr>
          <a:lstStyle/>
          <a:p>
            <a:pPr algn="l"/>
            <a:r>
              <a:rPr lang="hr-HR" sz="1600" b="1" dirty="0"/>
              <a:t>Ostvarenje prihoda po nositeljima projekata proračunskih korisnika Zadarske županije za razdoblje I.-VI. 2021. godine</a:t>
            </a:r>
          </a:p>
        </p:txBody>
      </p:sp>
      <p:sp>
        <p:nvSpPr>
          <p:cNvPr id="6" name="TextBox 12">
            <a:extLst>
              <a:ext uri="{FF2B5EF4-FFF2-40B4-BE49-F238E27FC236}">
                <a16:creationId xmlns:a16="http://schemas.microsoft.com/office/drawing/2014/main" id="{1A6C1A85-A7B4-4606-A9A7-668CC325F89D}"/>
              </a:ext>
            </a:extLst>
          </p:cNvPr>
          <p:cNvSpPr txBox="1"/>
          <p:nvPr/>
        </p:nvSpPr>
        <p:spPr>
          <a:xfrm>
            <a:off x="7524328" y="0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76F3BE24-CB01-478D-97B6-8E4E68179C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485964"/>
            <a:ext cx="504056" cy="633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2914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4" name="TextBox 12"/>
          <p:cNvSpPr txBox="1"/>
          <p:nvPr/>
        </p:nvSpPr>
        <p:spPr>
          <a:xfrm>
            <a:off x="7668344" y="116632"/>
            <a:ext cx="147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   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Pravokutnik 6"/>
          <p:cNvSpPr/>
          <p:nvPr/>
        </p:nvSpPr>
        <p:spPr>
          <a:xfrm>
            <a:off x="683567" y="2348880"/>
            <a:ext cx="7960961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 !</a:t>
            </a:r>
          </a:p>
          <a:p>
            <a:r>
              <a:rPr lang="hr-H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Dodatne i detaljnije informacije možete pronaći na službenoj mrežnoj stranici Zadarske županije</a:t>
            </a:r>
          </a:p>
        </p:txBody>
      </p:sp>
      <p:sp>
        <p:nvSpPr>
          <p:cNvPr id="8" name="Pravokutnik 7"/>
          <p:cNvSpPr/>
          <p:nvPr/>
        </p:nvSpPr>
        <p:spPr>
          <a:xfrm>
            <a:off x="696143" y="3789040"/>
            <a:ext cx="77773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>
                <a:hlinkClick r:id="rId3"/>
              </a:rPr>
              <a:t>https://www.zadarska-zupanija.hr/component/content/article?id=479</a:t>
            </a:r>
            <a:endParaRPr lang="hr-HR" u="sng" dirty="0">
              <a:solidFill>
                <a:srgbClr val="0070C0"/>
              </a:solidFill>
            </a:endParaRPr>
          </a:p>
        </p:txBody>
      </p:sp>
      <p:sp>
        <p:nvSpPr>
          <p:cNvPr id="9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03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1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E2338D2-9DFB-47A3-B6D9-2138B3D22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spcAft>
                <a:spcPts val="0"/>
              </a:spcAft>
            </a:pPr>
            <a:r>
              <a:rPr lang="hr-HR" sz="29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Programom konvergencije RH za razdoblje 2022. – 2024. koji je donijela Vlada RH </a:t>
            </a:r>
            <a:r>
              <a:rPr lang="hr-HR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 travnju 2021.</a:t>
            </a:r>
            <a:r>
              <a:rPr lang="hr-HR" sz="29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hr-HR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revidirane su projekcije rasta makroekonomskih pokazatelja u 2021. godini, ponajprije rasta BDP-a od 5,2%, od čega ovom rastu najviše doprinose: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hr-HR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rast osobne potrošnje od 5,1%,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hr-HR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rast izvoza usluga (efekt porasta broja dolazaka/noćenja u turizmu) od 24,3%,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hr-HR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rast uvoza roba i usluga (efekt otvaranje ekonomije) od 12,3%.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hr-HR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hr-HR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Očekuje se i rast broja zaposlenih od 2,3% u 2021. godini. 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hr-HR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 području Zadarske županije dogodio se </a:t>
            </a:r>
            <a:r>
              <a:rPr lang="hr-HR" sz="2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pad broja registriranih nezaposlenih u prvoj polovici 2021. godine od otprilike 7% (izvor: HZZ)</a:t>
            </a:r>
            <a:r>
              <a:rPr lang="hr-HR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u odnosu na isto razdoblje prethodne godine što je rezultat otvaranja ekonomije nakon prestanka mjera ograničenja rada i kretanja uslijed suzbijanja trećeg vala </a:t>
            </a:r>
            <a:r>
              <a:rPr lang="hr-HR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pandemije</a:t>
            </a:r>
            <a:r>
              <a:rPr lang="hr-HR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COVID 19, efektivnih mjera Vlade RH u očuvanju radnih mjesta i bolje prilagodbe ljetnoj turističkoj sezoni i  predsezoni što se očituje i u povećanju broja dolazaka domaćih i stranih turista u travnju 2021. od oko 70%, </a:t>
            </a:r>
            <a:r>
              <a:rPr lang="hr-HR" sz="29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dok je u prvoj polovici 2021. ukupno povećanje u odnosu na prethodnu godinu iznosilo oko 57% (izvor: HTZ).</a:t>
            </a:r>
            <a:endParaRPr lang="en-US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96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73241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Izvršenje proračuna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4033777"/>
              </p:ext>
            </p:extLst>
          </p:nvPr>
        </p:nvGraphicFramePr>
        <p:xfrm>
          <a:off x="899592" y="1914201"/>
          <a:ext cx="6984776" cy="439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899592" y="1122113"/>
            <a:ext cx="69847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Polugodišnji izvještaj o izvršenju proračuna                  </a:t>
            </a:r>
          </a:p>
          <a:p>
            <a:pPr algn="ctr"/>
            <a:r>
              <a:rPr lang="hr-HR" b="1" dirty="0"/>
              <a:t> Zadarske županije za 2021. godinu </a:t>
            </a:r>
            <a:r>
              <a:rPr lang="hr-HR" b="1" i="1" dirty="0">
                <a:solidFill>
                  <a:srgbClr val="FF0000"/>
                </a:solidFill>
              </a:rPr>
              <a:t>(bez proračunskih korisnika)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73241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1" dirty="0"/>
              <a:t>Izvršenje proračuna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247059"/>
              </p:ext>
            </p:extLst>
          </p:nvPr>
        </p:nvGraphicFramePr>
        <p:xfrm>
          <a:off x="899592" y="1914201"/>
          <a:ext cx="6984776" cy="4395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" name="Slika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7668344" y="116632"/>
            <a:ext cx="13681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3" name="Pravokutnik 22"/>
          <p:cNvSpPr/>
          <p:nvPr/>
        </p:nvSpPr>
        <p:spPr>
          <a:xfrm>
            <a:off x="0" y="6488668"/>
            <a:ext cx="27462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11" name="Pravokutnik 10"/>
          <p:cNvSpPr/>
          <p:nvPr/>
        </p:nvSpPr>
        <p:spPr>
          <a:xfrm>
            <a:off x="899592" y="1122113"/>
            <a:ext cx="698477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>
                <a:solidFill>
                  <a:prstClr val="white"/>
                </a:solidFill>
              </a:rPr>
              <a:t>Polugodišnji izvještaj o izvršenju </a:t>
            </a:r>
            <a:r>
              <a:rPr lang="hr-HR" b="1" i="1" dirty="0">
                <a:solidFill>
                  <a:srgbClr val="FF0000"/>
                </a:solidFill>
              </a:rPr>
              <a:t>konsolidiranog</a:t>
            </a:r>
            <a:r>
              <a:rPr lang="hr-HR" b="1" dirty="0">
                <a:solidFill>
                  <a:prstClr val="white"/>
                </a:solidFill>
              </a:rPr>
              <a:t> proračuna                  </a:t>
            </a:r>
          </a:p>
          <a:p>
            <a:pPr algn="ctr"/>
            <a:r>
              <a:rPr lang="hr-HR" b="1" dirty="0">
                <a:solidFill>
                  <a:prstClr val="white"/>
                </a:solidFill>
              </a:rPr>
              <a:t> Zadarske županije za 2021. godinu </a:t>
            </a:r>
            <a:r>
              <a:rPr lang="hr-HR" b="1" i="1" dirty="0">
                <a:solidFill>
                  <a:srgbClr val="FF0000"/>
                </a:solidFill>
              </a:rPr>
              <a:t>(sa 64 proračunska korisnika)</a:t>
            </a:r>
          </a:p>
        </p:txBody>
      </p:sp>
    </p:spTree>
    <p:extLst>
      <p:ext uri="{BB962C8B-B14F-4D97-AF65-F5344CB8AC3E}">
        <p14:creationId xmlns:p14="http://schemas.microsoft.com/office/powerpoint/2010/main" val="254264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br>
              <a:rPr lang="hr-HR" dirty="0"/>
            </a:br>
            <a:r>
              <a:rPr lang="hr-HR" sz="3100" b="1" dirty="0"/>
              <a:t>Odnos planiranih i ostvarenih prihoda  i primitaka za razdoblje I.-VI. 2021. godine</a:t>
            </a:r>
            <a:br>
              <a:rPr lang="hr-HR" sz="3100" b="1" dirty="0"/>
            </a:b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4844" y="928670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6" name="Rectangle 15"/>
          <p:cNvSpPr/>
          <p:nvPr/>
        </p:nvSpPr>
        <p:spPr>
          <a:xfrm>
            <a:off x="4708825" y="2653317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1. Prikaz udjela  grupa prihoda i primitaka u ukupnom ostvarenju</a:t>
            </a:r>
          </a:p>
          <a:p>
            <a:r>
              <a:rPr lang="hr-HR" sz="1100" b="1" dirty="0">
                <a:cs typeface="Arial" pitchFamily="34" charset="0"/>
              </a:rPr>
              <a:t>                     Proračuna Zadarske županije za razdoblje I.-VI. 2021.g.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07504" y="1124744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-72008" y="2068542"/>
            <a:ext cx="51492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100" b="1" dirty="0">
              <a:cs typeface="Arial" pitchFamily="34" charset="0"/>
            </a:endParaRPr>
          </a:p>
          <a:p>
            <a:r>
              <a:rPr lang="hr-HR" sz="1100" b="1" dirty="0">
                <a:cs typeface="Arial" pitchFamily="34" charset="0"/>
              </a:rPr>
              <a:t>Tablica 1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Prihodi i primici Proračuna Zadarske županije za razdoblje I.-VI. 2021.g.</a:t>
            </a:r>
          </a:p>
          <a:p>
            <a:endParaRPr lang="hr-HR" sz="1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1" name="Pravokutnik 20"/>
          <p:cNvSpPr/>
          <p:nvPr/>
        </p:nvSpPr>
        <p:spPr>
          <a:xfrm>
            <a:off x="7668344" y="116632"/>
            <a:ext cx="9973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52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275639"/>
              </p:ext>
            </p:extLst>
          </p:nvPr>
        </p:nvGraphicFramePr>
        <p:xfrm>
          <a:off x="72000" y="2484889"/>
          <a:ext cx="4572008" cy="40545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07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20</a:t>
                      </a:r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21.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Ostvareno I.-VI.</a:t>
                      </a:r>
                      <a:r>
                        <a:rPr lang="hr-HR" sz="800" b="1" i="0" u="none" strike="noStrike" baseline="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2021</a:t>
                      </a:r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HODI POSLOVANJA 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1.417.909.183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595.109.736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42,0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POREZA</a:t>
                      </a:r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82.400.000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36.788.120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44,6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POMOĆI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IZ INOZ. I OSTALIH SUBJEKATA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586.179.922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221.281.495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37,7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IMOVINE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12.119.736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3.918.047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32,3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ADMINISTRATIVNIH PRISTOJBI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75.462.472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32.660.330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43,3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OD PRODAJE PROIZVODA I ROBE, USLUGA,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DONACIJA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57.118.953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26.026.373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45,6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IZ NADLEŽ. PRORAČ. I OD HZZO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TEMELJEM UGOVOR. OBVEZA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602.052.447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273.308.592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45,4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KAZNE,</a:t>
                      </a:r>
                      <a:r>
                        <a:rPr lang="hr-HR" sz="800" b="0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UPR. MJERE I </a:t>
                      </a:r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OSTALI PRIHODI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2.575.653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1.126.779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43,7</a:t>
                      </a:r>
                      <a:endParaRPr lang="en-US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</a:t>
                      </a:r>
                      <a:r>
                        <a:rPr lang="hr-HR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 PRODAJE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NEFIN.</a:t>
                      </a:r>
                      <a:r>
                        <a:rPr lang="hr-HR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4.514.086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33.752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0,7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PRIMICI</a:t>
                      </a:r>
                      <a:r>
                        <a:rPr lang="pl-PL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OD</a:t>
                      </a:r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FIN.</a:t>
                      </a:r>
                      <a:r>
                        <a:rPr lang="pl-PL" sz="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IMOVINE I ZADUŽIVANJA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26.400.000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4.921.691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18,6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563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PRIHODI I PRIMICI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1.448.823.269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600.065.179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41,4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2971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REZULTAT POSLOVANJA IZ PRETHODNE GODINE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2.176.731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596.660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i="0" u="none" strike="noStrike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27,4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B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7163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UKUPNO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1.451.000.000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600.661.838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41,4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67A5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153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0590604"/>
              </p:ext>
            </p:extLst>
          </p:nvPr>
        </p:nvGraphicFramePr>
        <p:xfrm>
          <a:off x="4701349" y="3185592"/>
          <a:ext cx="445614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Pravokutnik 14"/>
          <p:cNvSpPr/>
          <p:nvPr/>
        </p:nvSpPr>
        <p:spPr>
          <a:xfrm>
            <a:off x="179512" y="1117367"/>
            <a:ext cx="87129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400" b="1" dirty="0"/>
              <a:t>Prihodi i primici Proračuna Zadarske županije </a:t>
            </a:r>
            <a:r>
              <a:rPr lang="hr-HR" sz="1400" dirty="0"/>
              <a:t>sastoje se od: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prihoda poslovanja,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prihoda od prodaje nefinancijske imovine i </a:t>
            </a:r>
          </a:p>
          <a:p>
            <a:pPr>
              <a:buFont typeface="+mj-lt"/>
              <a:buAutoNum type="arabicPeriod"/>
            </a:pPr>
            <a:r>
              <a:rPr lang="hr-HR" sz="1400" dirty="0"/>
              <a:t> primitaka od financijske imovine i zaduživanja.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6995120" cy="576064"/>
          </a:xfrm>
        </p:spPr>
        <p:txBody>
          <a:bodyPr>
            <a:normAutofit fontScale="90000"/>
          </a:bodyPr>
          <a:lstStyle/>
          <a:p>
            <a:pPr algn="l"/>
            <a:br>
              <a:rPr lang="hr-HR" dirty="0"/>
            </a:br>
            <a:r>
              <a:rPr lang="hr-HR" sz="3100" b="1" dirty="0"/>
              <a:t>Odnos planiranih i izvršenih rashoda  i  izdataka za razdoblje I.-VI. 2021. godine </a:t>
            </a:r>
            <a:br>
              <a:rPr lang="hr-HR" dirty="0"/>
            </a:br>
            <a:endParaRPr lang="hr-HR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 dirty="0"/>
          </a:p>
        </p:txBody>
      </p:sp>
      <p:sp>
        <p:nvSpPr>
          <p:cNvPr id="22" name="TextBox 21"/>
          <p:cNvSpPr txBox="1"/>
          <p:nvPr/>
        </p:nvSpPr>
        <p:spPr>
          <a:xfrm>
            <a:off x="4714844" y="980728"/>
            <a:ext cx="44291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4" name="Grafikon 13"/>
          <p:cNvGraphicFramePr/>
          <p:nvPr>
            <p:extLst>
              <p:ext uri="{D42A27DB-BD31-4B8C-83A1-F6EECF244321}">
                <p14:modId xmlns:p14="http://schemas.microsoft.com/office/powerpoint/2010/main" val="2222140735"/>
              </p:ext>
            </p:extLst>
          </p:nvPr>
        </p:nvGraphicFramePr>
        <p:xfrm>
          <a:off x="4553945" y="2348880"/>
          <a:ext cx="4536951" cy="4023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718067" y="1940715"/>
            <a:ext cx="44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Grafikon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Prikaz udjela  grupa rashoda i izdataka u ukupnom ostvarenju</a:t>
            </a:r>
          </a:p>
          <a:p>
            <a:r>
              <a:rPr lang="hr-HR" sz="1100" b="1" dirty="0">
                <a:cs typeface="Arial" pitchFamily="34" charset="0"/>
              </a:rPr>
              <a:t>                     proračuna Zadarske županije za razdoblje I.-VI. 2021.g.</a:t>
            </a:r>
          </a:p>
        </p:txBody>
      </p:sp>
      <p:sp>
        <p:nvSpPr>
          <p:cNvPr id="17" name="Naslov 1"/>
          <p:cNvSpPr txBox="1">
            <a:spLocks/>
          </p:cNvSpPr>
          <p:nvPr/>
        </p:nvSpPr>
        <p:spPr>
          <a:xfrm>
            <a:off x="179512" y="1412776"/>
            <a:ext cx="864096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5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Rashodi i izdaci Proračuna Zadarske županije </a:t>
            </a: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sastoje se od: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poslovanja,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rashoda za nabavu nefinancijske imovine 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hr-HR" sz="56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izdataka za financijsku imovinu i otplatu zajmova.</a:t>
            </a:r>
            <a:br>
              <a:rPr kumimoji="0" lang="hr-HR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Pravokutnik 20"/>
          <p:cNvSpPr/>
          <p:nvPr/>
        </p:nvSpPr>
        <p:spPr>
          <a:xfrm>
            <a:off x="-31233" y="2329119"/>
            <a:ext cx="493305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b="1" dirty="0">
                <a:cs typeface="Arial" pitchFamily="34" charset="0"/>
              </a:rPr>
              <a:t>Tablica 2</a:t>
            </a:r>
            <a:r>
              <a:rPr lang="hr-HR" sz="1100" dirty="0">
                <a:cs typeface="Arial" pitchFamily="34" charset="0"/>
              </a:rPr>
              <a:t>. </a:t>
            </a:r>
            <a:r>
              <a:rPr lang="hr-HR" sz="1100" b="1" dirty="0">
                <a:cs typeface="Arial" pitchFamily="34" charset="0"/>
              </a:rPr>
              <a:t>Rashodi i izdaci Proračuna Zadarske županije za razdoblje I.-VI. 2021.g.</a:t>
            </a:r>
          </a:p>
        </p:txBody>
      </p:sp>
      <p:pic>
        <p:nvPicPr>
          <p:cNvPr id="18" name="Slika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116632"/>
            <a:ext cx="504056" cy="633001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7668344" y="116632"/>
            <a:ext cx="1061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</a:t>
            </a:r>
          </a:p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24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23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865902"/>
              </p:ext>
            </p:extLst>
          </p:nvPr>
        </p:nvGraphicFramePr>
        <p:xfrm>
          <a:off x="36504" y="2636912"/>
          <a:ext cx="4500000" cy="339564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01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0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3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68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392"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Naziv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Plan 20</a:t>
                      </a:r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21.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Izvršeno I.-VI. 2021.g.</a:t>
                      </a:r>
                      <a:endParaRPr lang="en-US" sz="800" b="1" i="0" u="none" strike="noStrike" dirty="0">
                        <a:solidFill>
                          <a:srgbClr val="FFFF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r-HR" sz="800" b="1" i="0" u="none" strike="noStrike" noProof="0" dirty="0">
                          <a:solidFill>
                            <a:srgbClr val="FFFFFF"/>
                          </a:solidFill>
                          <a:latin typeface="Arial" pitchFamily="34" charset="0"/>
                          <a:cs typeface="Arial" pitchFamily="34" charset="0"/>
                        </a:rPr>
                        <a:t>Indeks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RASHODI POSLOVANJA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1.264.856.748,41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598.117.632,44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47,29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809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ZAPOSLENE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750.604.934,15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387.235.126,00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51,59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948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MATERIJALNI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394.626.661,50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180.731.492,30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45,80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9116">
                <a:tc>
                  <a:txBody>
                    <a:bodyPr/>
                    <a:lstStyle/>
                    <a:p>
                      <a:pPr algn="l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FINANCIJSKI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2.063.688,90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2.712.130,50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131,42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SUBVENCIJE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4.185.000,00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1.074.451,63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25,67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POMOĆI DANE U INOZEMSTVO I UNUTAR OPĆEG PRORAČUNA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67.573.171,53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13.937.324,73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20,63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NAKNADE GRAĐA. I KUĆAN. OD                    OSIGURA. I DR. NAKNADE 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21.628.028,00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6.851.298,72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31,68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0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OSTALI RASHODI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24.175.264,33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5.575.808,56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23,06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hr-HR" sz="800" b="1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RASHODI ZA NABAVU NEFIN. IMOVINE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176.612.914,59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46.524.705,76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26,34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237">
                <a:tc>
                  <a:txBody>
                    <a:bodyPr/>
                    <a:lstStyle/>
                    <a:p>
                      <a:pPr algn="l" rtl="0" fontAlgn="t"/>
                      <a:r>
                        <a:rPr lang="pl-PL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l-PL" sz="800" b="1" i="0" u="none" strike="noStrik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IZDACI ZA FINANCIJSKU IMOVINU I OTPLATE ZAJMOVA</a:t>
                      </a:r>
                      <a:endParaRPr lang="pl-PL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9.530.337,00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7.738.773,73</a:t>
                      </a:r>
                      <a:endParaRPr lang="en-US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81,20</a:t>
                      </a:r>
                      <a:endParaRPr lang="en-US" sz="8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885">
                <a:tc>
                  <a:txBody>
                    <a:bodyPr/>
                    <a:lstStyle/>
                    <a:p>
                      <a:pPr algn="l" rtl="0" fontAlgn="t"/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UKUPNO RASHODI I IZDACI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1.451.000.000,00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652.381.111,93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hr-HR" sz="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44,96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270EE86C-1036-44E3-8C2A-B618D442D1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295527"/>
              </p:ext>
            </p:extLst>
          </p:nvPr>
        </p:nvGraphicFramePr>
        <p:xfrm>
          <a:off x="4572000" y="2420890"/>
          <a:ext cx="5365104" cy="3848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6944" y="785689"/>
            <a:ext cx="8229600" cy="706090"/>
          </a:xfrm>
        </p:spPr>
        <p:txBody>
          <a:bodyPr>
            <a:normAutofit/>
          </a:bodyPr>
          <a:lstStyle/>
          <a:p>
            <a:pPr algn="l"/>
            <a:r>
              <a:rPr lang="hr-HR" sz="2800" b="1" dirty="0"/>
              <a:t>Proračunski korisnici Zadarske županije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2620888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sz="1800" b="1" u="sng" dirty="0">
                <a:solidFill>
                  <a:schemeClr val="bg1"/>
                </a:solidFill>
              </a:rPr>
              <a:t>Proračunski korisnici Zadarske županije su:</a:t>
            </a:r>
          </a:p>
          <a:p>
            <a:pPr>
              <a:buNone/>
            </a:pPr>
            <a:endParaRPr lang="hr-HR" sz="1600" b="1" u="sng" dirty="0">
              <a:solidFill>
                <a:schemeClr val="bg1"/>
              </a:solidFill>
            </a:endParaRPr>
          </a:p>
          <a:p>
            <a:r>
              <a:rPr lang="hr-HR" sz="1600" b="1" dirty="0">
                <a:solidFill>
                  <a:schemeClr val="bg1"/>
                </a:solidFill>
              </a:rPr>
              <a:t>Osnovne škole osim onih na području grada Zadra - 27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Sve srednje škole i Đački dom Zadar - 20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Sve ustanove u zdravstvu i Dom za starije i nemoćne - 7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Kazalište lutaka, Narodni muzej - 2 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Zavod za prostorno uređenje, JU Natura Jadera - 2 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ZADRA, AGRRA, INOVACIJA - 3</a:t>
            </a:r>
          </a:p>
          <a:p>
            <a:r>
              <a:rPr lang="hr-HR" sz="1600" b="1" dirty="0">
                <a:solidFill>
                  <a:schemeClr val="bg1"/>
                </a:solidFill>
              </a:rPr>
              <a:t>Vijeća nacionalnih manjina (albanska, bošnjačka, srpska) - 3</a:t>
            </a:r>
          </a:p>
          <a:p>
            <a:endParaRPr lang="hr-HR" sz="1600" dirty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428" y="505733"/>
            <a:ext cx="504056" cy="633001"/>
          </a:xfrm>
          <a:prstGeom prst="rect">
            <a:avLst/>
          </a:prstGeom>
        </p:spPr>
      </p:pic>
      <p:sp>
        <p:nvSpPr>
          <p:cNvPr id="5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7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395536" y="443711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Zadarska županija ima 64 proračunska korisnika.</a:t>
            </a:r>
          </a:p>
        </p:txBody>
      </p:sp>
    </p:spTree>
    <p:extLst>
      <p:ext uri="{BB962C8B-B14F-4D97-AF65-F5344CB8AC3E}">
        <p14:creationId xmlns:p14="http://schemas.microsoft.com/office/powerpoint/2010/main" val="1549889169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6336704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Prikaz prihoda i primitaka Zadarske županije i proračunskih korisnika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8024493"/>
              </p:ext>
            </p:extLst>
          </p:nvPr>
        </p:nvGraphicFramePr>
        <p:xfrm>
          <a:off x="179513" y="1844824"/>
          <a:ext cx="4824535" cy="43201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162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PRIHODA I PRIMITAKA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 PRIHODI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POREZA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36.788.120,16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36.788.120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 POMOĆI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IZ INOZEMSTVA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47.931.281,13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173.350.213,84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221.281.495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  PRIHODI OD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3.910.895,79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7.151,24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3.918.047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  PRIHODI OD UPRAVNIH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ADMIN. PRISTOJBI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3.575.495,24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29.084.834,53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32.660.330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  PRIHODI OD PRODAJE  PROIZV.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ROBE, USLUGA I DONACIJA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281.647,06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25.744.725,55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26.026.373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  PRIHODI IZ NADL. PRORAČUNA </a:t>
                      </a: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 OD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HZZO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273.308.591,86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273.308.592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 KAZNE, UPRAVNE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MJERE I OSTALI PRIHODI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65.934,25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1.060.845,09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1.126.779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 PRIHODI OD PRODAJE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PROIZVEDENE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DUG. IMOVINE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33.752,13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33.752,13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  PRIMICI</a:t>
                      </a:r>
                      <a:r>
                        <a:rPr lang="hr-HR" sz="8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OD ZADUŽIVANJA</a:t>
                      </a:r>
                      <a:endParaRPr lang="hr-HR" sz="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r-H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4.921.690,82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4.921.690,82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PRIHODI I PRIMICI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92.553.373,63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507.511.805,06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600.065.178,69</a:t>
                      </a:r>
                      <a:endParaRPr lang="hr-HR" sz="9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  REZULTAT POSLOVANJA IZ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hr-HR" sz="8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PRETHODNE GODINE</a:t>
                      </a:r>
                      <a:endParaRPr lang="hr-HR" sz="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24.785.342,38</a:t>
                      </a:r>
                      <a:endParaRPr lang="hr-HR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-24.188.682,71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596.660</a:t>
                      </a:r>
                      <a:endParaRPr lang="hr-HR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  <a:r>
                        <a:rPr lang="hr-HR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PRIHODI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117.338.716,01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483.323.122,35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9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600.661.838</a:t>
                      </a:r>
                      <a:endParaRPr lang="hr-HR" sz="9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 UKUPNIM PRIHODIMA</a:t>
                      </a:r>
                      <a:r>
                        <a:rPr lang="hr-HR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 PRIMICIMA (BEZ REZULTATA POSLOVANJA)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3572146"/>
              </p:ext>
            </p:extLst>
          </p:nvPr>
        </p:nvGraphicFramePr>
        <p:xfrm>
          <a:off x="5220072" y="1771655"/>
          <a:ext cx="4392488" cy="4969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490356" y="1210742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3.</a:t>
            </a:r>
            <a:r>
              <a:rPr kumimoji="0" lang="hr-HR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prihodima i primicima za razdoblje I.-VI. 2021.g.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/>
              <a:t>Tablica 3. Odnos prihoda i primitaka Zadarske županije</a:t>
            </a:r>
            <a:br>
              <a:rPr lang="hr-HR" sz="1100" b="1" dirty="0"/>
            </a:br>
            <a:r>
              <a:rPr lang="hr-HR" sz="1100" b="1" dirty="0"/>
              <a:t>                  i proračunskih korisnika za razdoblje I.-VI. 2021.g.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787278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7067128" cy="490066"/>
          </a:xfrm>
        </p:spPr>
        <p:txBody>
          <a:bodyPr>
            <a:noAutofit/>
          </a:bodyPr>
          <a:lstStyle/>
          <a:p>
            <a:pPr algn="l"/>
            <a:r>
              <a:rPr lang="hr-HR" sz="2400" b="1" dirty="0"/>
              <a:t>Prikaz rashoda i izdataka Zadarske županije i proračunskih korisnika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424" y="528288"/>
            <a:ext cx="504056" cy="633001"/>
          </a:xfrm>
          <a:prstGeom prst="rect">
            <a:avLst/>
          </a:prstGeom>
        </p:spPr>
      </p:pic>
      <p:sp>
        <p:nvSpPr>
          <p:cNvPr id="6" name="TextBox 12"/>
          <p:cNvSpPr txBox="1"/>
          <p:nvPr/>
        </p:nvSpPr>
        <p:spPr>
          <a:xfrm>
            <a:off x="7524328" y="116632"/>
            <a:ext cx="149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002060"/>
                </a:solidFill>
                <a:latin typeface="Gabriola" panose="04040605051002020D02" pitchFamily="82" charset="0"/>
              </a:rPr>
              <a:t>Zadarska županija</a:t>
            </a:r>
            <a:endParaRPr lang="en-US" b="1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8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3312218"/>
              </p:ext>
            </p:extLst>
          </p:nvPr>
        </p:nvGraphicFramePr>
        <p:xfrm>
          <a:off x="5220072" y="2132856"/>
          <a:ext cx="439248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Naslov 1"/>
          <p:cNvSpPr txBox="1">
            <a:spLocks/>
          </p:cNvSpPr>
          <p:nvPr/>
        </p:nvSpPr>
        <p:spPr>
          <a:xfrm>
            <a:off x="5292080" y="1412776"/>
            <a:ext cx="385192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Grafikon </a:t>
            </a:r>
            <a:r>
              <a:rPr lang="hr-HR" sz="1100" b="1" dirty="0">
                <a:latin typeface="+mj-lt"/>
                <a:ea typeface="+mj-ea"/>
                <a:cs typeface="+mj-cs"/>
              </a:rPr>
              <a:t>4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kumimoji="0" lang="hr-HR" sz="11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Prikaz udjela Zadarske županije i prorač</a:t>
            </a:r>
            <a:r>
              <a:rPr lang="hr-HR" sz="1100" b="1" dirty="0">
                <a:latin typeface="+mj-lt"/>
                <a:ea typeface="+mj-ea"/>
                <a:cs typeface="+mj-cs"/>
              </a:rPr>
              <a:t>unskih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hr-HR" sz="1100" b="1" dirty="0">
                <a:latin typeface="+mj-lt"/>
                <a:ea typeface="+mj-ea"/>
                <a:cs typeface="+mj-cs"/>
              </a:rPr>
              <a:t> 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korisnika 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ukupnim rashodima i izdacima </a:t>
            </a:r>
            <a:r>
              <a:rPr lang="hr-HR" sz="1100" b="1" dirty="0">
                <a:latin typeface="+mj-lt"/>
                <a:ea typeface="+mj-ea"/>
                <a:cs typeface="+mj-cs"/>
              </a:rPr>
              <a:t>Zadarske županije 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za </a:t>
            </a:r>
            <a:r>
              <a:rPr lang="hr-HR" sz="1100" b="1" dirty="0">
                <a:latin typeface="+mj-lt"/>
                <a:ea typeface="+mj-ea"/>
                <a:cs typeface="+mj-cs"/>
              </a:rPr>
              <a:t>razdoblje I</a:t>
            </a:r>
            <a:r>
              <a:rPr kumimoji="0" lang="hr-HR" sz="11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.-VI. 2021.g.</a:t>
            </a:r>
          </a:p>
        </p:txBody>
      </p:sp>
      <p:sp>
        <p:nvSpPr>
          <p:cNvPr id="10" name="Pravokutnik 9"/>
          <p:cNvSpPr/>
          <p:nvPr/>
        </p:nvSpPr>
        <p:spPr>
          <a:xfrm>
            <a:off x="179512" y="1340768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1100" b="1" dirty="0"/>
              <a:t>Tablica 4. Odnos rashoda i izdataka Zadarske županije</a:t>
            </a:r>
            <a:br>
              <a:rPr lang="hr-HR" sz="1100" b="1" dirty="0"/>
            </a:br>
            <a:r>
              <a:rPr lang="hr-HR" sz="1100" b="1" dirty="0"/>
              <a:t>                  i proračunskih korisnika za razdoblje I.-VI. 2021.g.</a:t>
            </a:r>
            <a:endParaRPr lang="hr-HR" sz="1100" dirty="0"/>
          </a:p>
        </p:txBody>
      </p:sp>
      <p:sp>
        <p:nvSpPr>
          <p:cNvPr id="12" name="TextBox 12"/>
          <p:cNvSpPr txBox="1"/>
          <p:nvPr/>
        </p:nvSpPr>
        <p:spPr>
          <a:xfrm>
            <a:off x="0" y="6488668"/>
            <a:ext cx="3714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u="sng" dirty="0">
                <a:solidFill>
                  <a:srgbClr val="002060"/>
                </a:solidFill>
                <a:latin typeface="Gabriola" panose="04040605051002020D02" pitchFamily="82" charset="0"/>
              </a:rPr>
              <a:t>Upravni odjel za financije i proračun</a:t>
            </a:r>
            <a:endParaRPr lang="en-US" b="1" u="sng" dirty="0">
              <a:solidFill>
                <a:srgbClr val="002060"/>
              </a:solidFill>
              <a:latin typeface="Gabriola" panose="04040605051002020D02" pitchFamily="82" charset="0"/>
            </a:endParaRPr>
          </a:p>
        </p:txBody>
      </p:sp>
      <p:graphicFrame>
        <p:nvGraphicFramePr>
          <p:cNvPr id="13" name="Rezervirano mjesto sadržaj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354375"/>
              </p:ext>
            </p:extLst>
          </p:nvPr>
        </p:nvGraphicFramePr>
        <p:xfrm>
          <a:off x="107503" y="1916832"/>
          <a:ext cx="4896544" cy="409414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81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0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0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3752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NAZIV RASHODA I IZDATAKA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Zadarska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županija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Proračunski</a:t>
                      </a:r>
                      <a:r>
                        <a:rPr lang="hr-HR" sz="8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korisnici</a:t>
                      </a:r>
                      <a:endParaRPr lang="hr-HR" sz="8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RASHODI ZA ZAPOSLENE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26.615.909,94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360.619.216,06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387.235.126,00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MATERIJALNI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36.620.092,91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144.111.399,39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180.731.492,30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FINANCIJSKI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136.410,21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2.575.720,29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2.712.130,50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06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SUBVENCIJE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1.074.451,63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1.074.451,63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824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POMOĆI DANE U INOZEMSTVO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UNUTAR OPĆEG PRORAČUNA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7.474.377,69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6.462.947,04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13.937.324,73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NAKNADE</a:t>
                      </a: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GRAĐANIMA I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KUĆANSTVIMA IZ PRORAČUNA</a:t>
                      </a:r>
                      <a:endParaRPr lang="hr-HR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6.767.811,52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83.487,20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6.851.298,72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OSTALI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4.600.871,39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974.937,17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5.575.808,56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860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RASHODI ZA NABAVU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NEPROIZVEDENE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86.250,00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2.961.944,46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3.048.194,46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860">
                <a:tc>
                  <a:txBody>
                    <a:bodyPr/>
                    <a:lstStyle/>
                    <a:p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 RASHODI ZA NABAVU PROIZVEDENE DUGO. IMOVINE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12.552.968,49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18.966.308,21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hr-HR" sz="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31.519.276,70</a:t>
                      </a:r>
                      <a:endParaRPr lang="en-US" sz="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r>
                        <a:rPr lang="hr-H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RASHODI ZA DODATNA ULAGANJA NA NEFIN.</a:t>
                      </a:r>
                      <a:r>
                        <a:rPr lang="hr-HR" sz="8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IMOVINI</a:t>
                      </a:r>
                      <a:endParaRPr lang="hr-HR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2.130.268,96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9.826.965,64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r-HR" sz="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11.957.234,60</a:t>
                      </a:r>
                      <a:endParaRPr lang="en-US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9298">
                <a:tc>
                  <a:txBody>
                    <a:bodyPr/>
                    <a:lstStyle/>
                    <a:p>
                      <a:pPr marL="228600" indent="-228600">
                        <a:buNone/>
                      </a:pPr>
                      <a:r>
                        <a:rPr lang="hr-H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IZDACI  ZA FINANCIJSKU</a:t>
                      </a:r>
                      <a:r>
                        <a:rPr lang="hr-HR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IMOVINU I </a:t>
                      </a:r>
                    </a:p>
                    <a:p>
                      <a:pPr marL="228600" indent="-228600">
                        <a:buNone/>
                      </a:pPr>
                      <a:r>
                        <a:rPr lang="hr-HR" sz="8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OTPLATU ZAJMOVA</a:t>
                      </a:r>
                      <a:endParaRPr lang="hr-HR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7.738.773,73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7.738.773.73</a:t>
                      </a:r>
                    </a:p>
                  </a:txBody>
                  <a:tcPr marL="0" marR="18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UKUPNO RASHODI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105.798.186,47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546.582.925,46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652.381.111,93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4928">
                <a:tc>
                  <a:txBody>
                    <a:bodyPr/>
                    <a:lstStyle/>
                    <a:p>
                      <a:r>
                        <a:rPr lang="hr-HR" sz="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UDIO U</a:t>
                      </a:r>
                      <a:r>
                        <a:rPr lang="hr-HR" sz="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UKUPNIM RASHODIMA I IZDACIMA</a:t>
                      </a:r>
                      <a:endParaRPr lang="hr-HR" sz="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6578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17821</TotalTime>
  <Words>2556</Words>
  <Application>Microsoft Office PowerPoint</Application>
  <PresentationFormat>Prikaz na zaslonu (4:3)</PresentationFormat>
  <Paragraphs>921</Paragraphs>
  <Slides>17</Slides>
  <Notes>4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17</vt:i4>
      </vt:variant>
    </vt:vector>
  </HeadingPairs>
  <TitlesOfParts>
    <vt:vector size="23" baseType="lpstr">
      <vt:lpstr>Arial</vt:lpstr>
      <vt:lpstr>Calibri</vt:lpstr>
      <vt:lpstr>Gabriola</vt:lpstr>
      <vt:lpstr>Symbol</vt:lpstr>
      <vt:lpstr>Times New Roman</vt:lpstr>
      <vt:lpstr>Office tema</vt:lpstr>
      <vt:lpstr> REPUBLIKA HRVATSKA ZADARSKA ŽUPANIJA  POLUGODIŠNJI IZVJEŠTAJ O IZVRŠENJU PRORAČUNA ZADARSKE ŽUPANIJE ZA 2021. GODINU - vodič za građane - </vt:lpstr>
      <vt:lpstr>PowerPoint prezentacija</vt:lpstr>
      <vt:lpstr>Izvršenje proračuna</vt:lpstr>
      <vt:lpstr>Izvršenje proračuna</vt:lpstr>
      <vt:lpstr>  Odnos planiranih i ostvarenih prihoda  i primitaka za razdoblje I.-VI. 2021. godine  </vt:lpstr>
      <vt:lpstr> Odnos planiranih i izvršenih rashoda  i  izdataka za razdoblje I.-VI. 2021. godine  </vt:lpstr>
      <vt:lpstr>Proračunski korisnici Zadarske županije</vt:lpstr>
      <vt:lpstr>Prikaz prihoda i primitaka Zadarske županije i proračunskih korisnika</vt:lpstr>
      <vt:lpstr>Prikaz rashoda i izdataka Zadarske županije i proračunskih korisnika</vt:lpstr>
      <vt:lpstr>  </vt:lpstr>
      <vt:lpstr>  </vt:lpstr>
      <vt:lpstr>Ostvarenje prihoda po nositeljima projekata proračunskih korisnika Zadarske županije za razdoblje I.-VI. 2021. godine</vt:lpstr>
      <vt:lpstr>Ostvarenje prihoda po nositeljima projekata proračunskih korisnika Zadarske županije za razdoblje I.-VI. 2021. godine</vt:lpstr>
      <vt:lpstr>Ostvarenje prihoda po nositeljima projekata proračunskih korisnika Zadarske županije za razdoblje I.-VI. 2021. godine</vt:lpstr>
      <vt:lpstr>Ostvarenje prihoda po nositeljima projekata proračunskih korisnika Zadarske županije za razdoblje I.-VI. 2021. godine</vt:lpstr>
      <vt:lpstr>Ostvarenje prihoda po nositeljima projekata proračunskih korisnika Zadarske županije za razdoblje I.-VI. 2021. godine</vt:lpstr>
      <vt:lpstr>PowerPoint prezentacija</vt:lpstr>
    </vt:vector>
  </TitlesOfParts>
  <Company>ZADARSKA ŽUPANIJA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POLUGODIŠNJI IZVJEŠTAJ O IZVRŠENJU PRORAČUNA ZADARSKE ŽUPANIJE ZA 2014. g.</dc:title>
  <dc:creator>Luka Nikolac</dc:creator>
  <cp:lastModifiedBy>Iva Vanjak</cp:lastModifiedBy>
  <cp:revision>1566</cp:revision>
  <cp:lastPrinted>2021-09-14T13:18:07Z</cp:lastPrinted>
  <dcterms:created xsi:type="dcterms:W3CDTF">2014-10-06T07:52:48Z</dcterms:created>
  <dcterms:modified xsi:type="dcterms:W3CDTF">2021-09-14T13:19:34Z</dcterms:modified>
</cp:coreProperties>
</file>