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10" r:id="rId2"/>
    <p:sldId id="338" r:id="rId3"/>
    <p:sldId id="339" r:id="rId4"/>
    <p:sldId id="297" r:id="rId5"/>
    <p:sldId id="298" r:id="rId6"/>
    <p:sldId id="328" r:id="rId7"/>
    <p:sldId id="329" r:id="rId8"/>
    <p:sldId id="330" r:id="rId9"/>
    <p:sldId id="293" r:id="rId10"/>
    <p:sldId id="316" r:id="rId11"/>
    <p:sldId id="332" r:id="rId12"/>
    <p:sldId id="334" r:id="rId13"/>
    <p:sldId id="337" r:id="rId14"/>
    <p:sldId id="342" r:id="rId15"/>
    <p:sldId id="341" r:id="rId16"/>
    <p:sldId id="324" r:id="rId17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A2CB9B"/>
    <a:srgbClr val="567A5F"/>
    <a:srgbClr val="CC6600"/>
    <a:srgbClr val="3366FF"/>
    <a:srgbClr val="00CC99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Tamni stil 1 - Isticanj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Tamni stil 1 - Isticanj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Stil teme 2 - Isticanj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rednji stil 4 - Isticanj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5195" autoAdjust="0"/>
  </p:normalViewPr>
  <p:slideViewPr>
    <p:cSldViewPr>
      <p:cViewPr varScale="1">
        <p:scale>
          <a:sx n="111" d="100"/>
          <a:sy n="111" d="100"/>
        </p:scale>
        <p:origin x="18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arina\Desktop\Zupanija%20ka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Radni_list_programa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09323711506802"/>
          <c:y val="0.16713366270850016"/>
          <c:w val="0.43296920000341882"/>
          <c:h val="0.5518234902004356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List1!$A$2:$A$10</c:f>
              <c:strCache>
                <c:ptCount val="9"/>
                <c:pt idx="0">
                  <c:v>PRIHODI OD POREZA (10,59%)</c:v>
                </c:pt>
                <c:pt idx="1">
                  <c:v>POMOĆI IZ INOZ. I OST. SUBJEKATA (17,37%)</c:v>
                </c:pt>
                <c:pt idx="2">
                  <c:v>PRIHODI OD IMOVINE (1,59%)</c:v>
                </c:pt>
                <c:pt idx="3">
                  <c:v>PRIHODI OD ADMIN. PRISTOJBI (8,09%)</c:v>
                </c:pt>
                <c:pt idx="4">
                  <c:v>PRIHODI OD PRODAJE ROBE, USLUGA, DONACIJA (6,98%)</c:v>
                </c:pt>
                <c:pt idx="5">
                  <c:v>PRIHODI IZ NADLEŽ. PRORAČ. I OD HZZO (54,93%)</c:v>
                </c:pt>
                <c:pt idx="6">
                  <c:v>OSTALI PRIHODI (0,31%)</c:v>
                </c:pt>
                <c:pt idx="7">
                  <c:v>PRIHODI OD PRODAJE NEFIN. IMOVINE (0,03%)</c:v>
                </c:pt>
                <c:pt idx="8">
                  <c:v>PRIMICI OD FIN. IMOVINE I ZADUŽIVANJA (0,08%)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0.10589999999999999</c:v>
                </c:pt>
                <c:pt idx="1">
                  <c:v>0.17369999999999999</c:v>
                </c:pt>
                <c:pt idx="2">
                  <c:v>1.5900000000000001E-2</c:v>
                </c:pt>
                <c:pt idx="3">
                  <c:v>8.09E-2</c:v>
                </c:pt>
                <c:pt idx="4">
                  <c:v>6.9800000000000001E-2</c:v>
                </c:pt>
                <c:pt idx="5">
                  <c:v>0.54930000000000001</c:v>
                </c:pt>
                <c:pt idx="6">
                  <c:v>3.0999999999999999E-3</c:v>
                </c:pt>
                <c:pt idx="7">
                  <c:v>2.9999999999999997E-4</c:v>
                </c:pt>
                <c:pt idx="8">
                  <c:v>8.0000000000000004E-4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000726415013761"/>
          <c:y val="0"/>
          <c:w val="0.3999927358498665"/>
          <c:h val="0.99999662199695016"/>
        </c:manualLayout>
      </c:layout>
      <c:overlay val="0"/>
      <c:txPr>
        <a:bodyPr/>
        <a:lstStyle/>
        <a:p>
          <a:pPr>
            <a:defRPr sz="800">
              <a:latin typeface="Arial" pitchFamily="34" charset="0"/>
              <a:cs typeface="Arial" pitchFamily="34" charset="0"/>
            </a:defRPr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9868731225001504"/>
          <c:y val="0"/>
          <c:w val="0.38451726721316115"/>
          <c:h val="1"/>
        </c:manualLayout>
      </c:layout>
      <c:overlay val="0"/>
      <c:txPr>
        <a:bodyPr/>
        <a:lstStyle/>
        <a:p>
          <a:pPr>
            <a:defRPr sz="800"/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09323711506802"/>
          <c:y val="0.16713366270850052"/>
          <c:w val="0.43296920000341882"/>
          <c:h val="0.5518234902004356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dLbls>
            <c:dLbl>
              <c:idx val="0"/>
              <c:layout>
                <c:manualLayout>
                  <c:x val="-0.16171365574765198"/>
                  <c:y val="0.175435027916288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4399831642637997"/>
                  <c:y val="-9.44176137291934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4831386256227941E-2"/>
                  <c:y val="6.431611084607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6527992616205034E-2"/>
                  <c:y val="9.03821144055889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8112090109645931E-2"/>
                  <c:y val="-6.5869587475030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816818205564026E-2"/>
                  <c:y val="-5.4974333917546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6.3719077325065321E-2"/>
                  <c:y val="-6.9146512065552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10100384003364575"/>
                  <c:y val="-2.4778142564658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8.2373326040696328E-3"/>
                  <c:y val="-4.6354871245242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List1!$A$2:$A$10</c:f>
              <c:strCache>
                <c:ptCount val="9"/>
                <c:pt idx="0">
                  <c:v>RASHODI ZA ZAPOSLENE (45,02%)</c:v>
                </c:pt>
                <c:pt idx="1">
                  <c:v>MATERIJALNI RASHODI (38,10%)</c:v>
                </c:pt>
                <c:pt idx="2">
                  <c:v>FINANCIJSKI RASHODI (0,38%)</c:v>
                </c:pt>
                <c:pt idx="3">
                  <c:v>SUBVENCIJE (0,28%)</c:v>
                </c:pt>
                <c:pt idx="4">
                  <c:v>POMOĆI DANE U INOZ. (2,04%)</c:v>
                </c:pt>
                <c:pt idx="5">
                  <c:v>NAKNADE GRAĐ. I KUĆ. IZ PRORAČUNA (1,98%)</c:v>
                </c:pt>
                <c:pt idx="6">
                  <c:v>OSTALI RASHODI (1,67%)</c:v>
                </c:pt>
                <c:pt idx="7">
                  <c:v>RASHODI ZA NABAVU NEFIN. IMOVINE (10,37%)</c:v>
                </c:pt>
                <c:pt idx="8">
                  <c:v>IZDACI ZA FIN. IMOVINU I OTPLATU ZAJMOVA (0,12%)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0.45019999999999999</c:v>
                </c:pt>
                <c:pt idx="1">
                  <c:v>0.38100000000000001</c:v>
                </c:pt>
                <c:pt idx="2">
                  <c:v>3.8E-3</c:v>
                </c:pt>
                <c:pt idx="3">
                  <c:v>2.8E-3</c:v>
                </c:pt>
                <c:pt idx="4">
                  <c:v>2.0400000000000001E-2</c:v>
                </c:pt>
                <c:pt idx="5">
                  <c:v>1.9800000000000002E-2</c:v>
                </c:pt>
                <c:pt idx="6">
                  <c:v>1.67E-2</c:v>
                </c:pt>
                <c:pt idx="7">
                  <c:v>0.1037</c:v>
                </c:pt>
                <c:pt idx="8">
                  <c:v>1.1999999999999999E-3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895033030518252"/>
          <c:y val="0"/>
          <c:w val="0.39999273584986683"/>
          <c:h val="0.99999662199694983"/>
        </c:manualLayout>
      </c:layout>
      <c:overlay val="0"/>
      <c:txPr>
        <a:bodyPr/>
        <a:lstStyle/>
        <a:p>
          <a:pPr>
            <a:defRPr sz="800">
              <a:latin typeface="Arial" pitchFamily="34" charset="0"/>
              <a:cs typeface="Arial" pitchFamily="34" charset="0"/>
            </a:defRPr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70576483565371"/>
          <c:y val="0.12605897440754033"/>
          <c:w val="0.72584668171790356"/>
          <c:h val="0.754216406290262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List1!$A$2:$A$10</c:f>
              <c:numCache>
                <c:formatCode>General</c:formatCode>
                <c:ptCount val="9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72</c:v>
                </c:pt>
                <c:pt idx="8">
                  <c:v>84</c:v>
                </c:pt>
              </c:numCache>
            </c:numRef>
          </c:cat>
          <c:val>
            <c:numRef>
              <c:f>List1!$B$2:$B$10</c:f>
              <c:numCache>
                <c:formatCode>#,##0.00</c:formatCode>
                <c:ptCount val="9"/>
                <c:pt idx="0">
                  <c:v>93343072.659999996</c:v>
                </c:pt>
                <c:pt idx="1">
                  <c:v>105142951.94</c:v>
                </c:pt>
                <c:pt idx="2">
                  <c:v>13987913.880000001</c:v>
                </c:pt>
                <c:pt idx="3">
                  <c:v>6181308.9000000004</c:v>
                </c:pt>
                <c:pt idx="4">
                  <c:v>217196.28</c:v>
                </c:pt>
                <c:pt idx="5" formatCode="General">
                  <c:v>0</c:v>
                </c:pt>
                <c:pt idx="6">
                  <c:v>292859.28000000003</c:v>
                </c:pt>
                <c:pt idx="7">
                  <c:v>175322.77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List1!$A$2:$A$10</c:f>
              <c:numCache>
                <c:formatCode>General</c:formatCode>
                <c:ptCount val="9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72</c:v>
                </c:pt>
                <c:pt idx="8">
                  <c:v>84</c:v>
                </c:pt>
              </c:numCache>
            </c:numRef>
          </c:cat>
          <c:val>
            <c:numRef>
              <c:f>List1!$C$2:$C$10</c:f>
              <c:numCache>
                <c:formatCode>#,##0.00</c:formatCode>
                <c:ptCount val="9"/>
                <c:pt idx="0">
                  <c:v>0</c:v>
                </c:pt>
                <c:pt idx="1">
                  <c:v>47888180.039999999</c:v>
                </c:pt>
                <c:pt idx="2">
                  <c:v>39499.85</c:v>
                </c:pt>
                <c:pt idx="3">
                  <c:v>65106037.030000001</c:v>
                </c:pt>
                <c:pt idx="4">
                  <c:v>61274610.640000001</c:v>
                </c:pt>
                <c:pt idx="5">
                  <c:v>483956270.31999999</c:v>
                </c:pt>
                <c:pt idx="6">
                  <c:v>2461572.34</c:v>
                </c:pt>
                <c:pt idx="7">
                  <c:v>129672.77</c:v>
                </c:pt>
                <c:pt idx="8">
                  <c:v>725977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4088672"/>
        <c:axId val="-154089216"/>
      </c:barChart>
      <c:catAx>
        <c:axId val="-154088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sr-Latn-RS"/>
          </a:p>
        </c:txPr>
        <c:crossAx val="-154089216"/>
        <c:crossesAt val="0"/>
        <c:auto val="1"/>
        <c:lblAlgn val="ctr"/>
        <c:lblOffset val="100"/>
        <c:noMultiLvlLbl val="0"/>
      </c:catAx>
      <c:valAx>
        <c:axId val="-154089216"/>
        <c:scaling>
          <c:orientation val="minMax"/>
          <c:max val="500000000"/>
        </c:scaling>
        <c:delete val="0"/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hr-HR" sz="1000" dirty="0" smtClean="0"/>
                  <a:t>(mil.</a:t>
                </a:r>
                <a:r>
                  <a:rPr lang="hr-HR" sz="1000" baseline="0" dirty="0" smtClean="0"/>
                  <a:t> kn)</a:t>
                </a:r>
                <a:endParaRPr lang="hr-HR" sz="1000" dirty="0"/>
              </a:p>
            </c:rich>
          </c:tx>
          <c:layout>
            <c:manualLayout>
              <c:xMode val="edge"/>
              <c:yMode val="edge"/>
              <c:x val="3.3092839025419055E-2"/>
              <c:y val="0.93268683747782988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-154088672"/>
        <c:crosses val="autoZero"/>
        <c:crossBetween val="between"/>
        <c:majorUnit val="100000000"/>
        <c:minorUnit val="50000000"/>
        <c:dispUnits>
          <c:builtInUnit val="millions"/>
        </c:dispUnits>
      </c:valAx>
      <c:spPr>
        <a:solidFill>
          <a:srgbClr val="FFFF00">
            <a:alpha val="10000"/>
          </a:srgbClr>
        </a:solidFill>
      </c:spPr>
    </c:plotArea>
    <c:legend>
      <c:legendPos val="t"/>
      <c:layout/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70576483565371"/>
          <c:y val="0.13724727753561194"/>
          <c:w val="0.72584668171790356"/>
          <c:h val="0.743028073509079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41</c:v>
                </c:pt>
                <c:pt idx="8">
                  <c:v>42</c:v>
                </c:pt>
                <c:pt idx="9">
                  <c:v>45</c:v>
                </c:pt>
                <c:pt idx="10">
                  <c:v>5</c:v>
                </c:pt>
              </c:numCache>
            </c:numRef>
          </c:cat>
          <c:val>
            <c:numRef>
              <c:f>List1!$B$2:$B$12</c:f>
              <c:numCache>
                <c:formatCode>#,##0.00</c:formatCode>
                <c:ptCount val="11"/>
                <c:pt idx="0">
                  <c:v>38192707.640000001</c:v>
                </c:pt>
                <c:pt idx="1">
                  <c:v>80901911.180000007</c:v>
                </c:pt>
                <c:pt idx="2">
                  <c:v>290074.38</c:v>
                </c:pt>
                <c:pt idx="3">
                  <c:v>2526304.4500000002</c:v>
                </c:pt>
                <c:pt idx="4">
                  <c:v>10581999.6</c:v>
                </c:pt>
                <c:pt idx="5">
                  <c:v>17382705.66</c:v>
                </c:pt>
                <c:pt idx="6">
                  <c:v>14581208.859999999</c:v>
                </c:pt>
                <c:pt idx="7">
                  <c:v>0</c:v>
                </c:pt>
                <c:pt idx="8">
                  <c:v>36674644.600000001</c:v>
                </c:pt>
                <c:pt idx="9">
                  <c:v>21712704.629999999</c:v>
                </c:pt>
                <c:pt idx="10">
                  <c:v>345629.54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41</c:v>
                </c:pt>
                <c:pt idx="8">
                  <c:v>42</c:v>
                </c:pt>
                <c:pt idx="9">
                  <c:v>45</c:v>
                </c:pt>
                <c:pt idx="10">
                  <c:v>5</c:v>
                </c:pt>
              </c:numCache>
            </c:numRef>
          </c:cat>
          <c:val>
            <c:numRef>
              <c:f>List1!$C$2:$C$12</c:f>
              <c:numCache>
                <c:formatCode>#,##0.00</c:formatCode>
                <c:ptCount val="11"/>
                <c:pt idx="0">
                  <c:v>366459534.63</c:v>
                </c:pt>
                <c:pt idx="1">
                  <c:v>261540259.05000001</c:v>
                </c:pt>
                <c:pt idx="2">
                  <c:v>3177106.97</c:v>
                </c:pt>
                <c:pt idx="3">
                  <c:v>0</c:v>
                </c:pt>
                <c:pt idx="4">
                  <c:v>7809099.8099999996</c:v>
                </c:pt>
                <c:pt idx="5">
                  <c:v>460605.07</c:v>
                </c:pt>
                <c:pt idx="6">
                  <c:v>439284.33</c:v>
                </c:pt>
                <c:pt idx="7">
                  <c:v>299888</c:v>
                </c:pt>
                <c:pt idx="8">
                  <c:v>27343768.100000001</c:v>
                </c:pt>
                <c:pt idx="9">
                  <c:v>7204144.1900000004</c:v>
                </c:pt>
                <c:pt idx="10">
                  <c:v>759696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4081600"/>
        <c:axId val="-154088128"/>
      </c:barChart>
      <c:catAx>
        <c:axId val="-15408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sr-Latn-RS"/>
          </a:p>
        </c:txPr>
        <c:crossAx val="-154088128"/>
        <c:crossesAt val="0"/>
        <c:auto val="1"/>
        <c:lblAlgn val="ctr"/>
        <c:lblOffset val="100"/>
        <c:noMultiLvlLbl val="0"/>
      </c:catAx>
      <c:valAx>
        <c:axId val="-154088128"/>
        <c:scaling>
          <c:orientation val="minMax"/>
          <c:max val="400000000"/>
          <c:min val="0"/>
        </c:scaling>
        <c:delete val="0"/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hr-HR" sz="1000" dirty="0" smtClean="0"/>
                  <a:t>(mil.</a:t>
                </a:r>
                <a:r>
                  <a:rPr lang="hr-HR" sz="1000" baseline="0" dirty="0" smtClean="0"/>
                  <a:t> kn)</a:t>
                </a:r>
                <a:endParaRPr lang="hr-HR" sz="1000" dirty="0"/>
              </a:p>
            </c:rich>
          </c:tx>
          <c:layout>
            <c:manualLayout>
              <c:xMode val="edge"/>
              <c:yMode val="edge"/>
              <c:x val="3.3092839025419055E-2"/>
              <c:y val="0.93268683747782988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-154081600"/>
        <c:crosses val="autoZero"/>
        <c:crossBetween val="between"/>
        <c:majorUnit val="100000000"/>
        <c:minorUnit val="50000000"/>
        <c:dispUnits>
          <c:builtInUnit val="millions"/>
        </c:dispUnits>
      </c:valAx>
      <c:spPr>
        <a:solidFill>
          <a:srgbClr val="FFFF00">
            <a:alpha val="10000"/>
          </a:srgbClr>
        </a:solidFill>
      </c:spPr>
    </c:plotArea>
    <c:legend>
      <c:legendPos val="t"/>
      <c:layout>
        <c:manualLayout>
          <c:xMode val="edge"/>
          <c:yMode val="edge"/>
          <c:x val="0.16044199454028998"/>
          <c:y val="3.4088226308187981E-2"/>
          <c:w val="0.63239694678733327"/>
          <c:h val="5.4987424768895413E-2"/>
        </c:manualLayout>
      </c:layout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63842955502484"/>
          <c:y val="3.3323473846917161E-2"/>
          <c:w val="0.57110271916689692"/>
          <c:h val="0.93335305230616572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List1!$A$2:$A$11</c:f>
              <c:strCache>
                <c:ptCount val="10"/>
                <c:pt idx="0">
                  <c:v>9. Pravni i zajednički poslovi</c:v>
                </c:pt>
                <c:pt idx="1">
                  <c:v>10. Javna nabava i upravljanje imovinom</c:v>
                </c:pt>
                <c:pt idx="2">
                  <c:v>8. Pom. dobro, more i promet</c:v>
                </c:pt>
                <c:pt idx="3">
                  <c:v>7. Poljop., ribar., vodno gosp., rural. i otočni razvoj</c:v>
                </c:pt>
                <c:pt idx="4">
                  <c:v>6. Gospodarstvo, turizam, infrastruktura i EU fondovi</c:v>
                </c:pt>
                <c:pt idx="5">
                  <c:v>5. Prostorno uređenje, zaštita okoliša i komunalni poslovi</c:v>
                </c:pt>
                <c:pt idx="6">
                  <c:v>4. Zdravstvo, socijalna skrb, udruge i mladi</c:v>
                </c:pt>
                <c:pt idx="7">
                  <c:v>3. Obrazovanje, kultura i šport</c:v>
                </c:pt>
                <c:pt idx="8">
                  <c:v>2. Financije i proračun</c:v>
                </c:pt>
                <c:pt idx="9">
                  <c:v>1. Ured župana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5.4999999999999997E-3</c:v>
                </c:pt>
                <c:pt idx="1">
                  <c:v>1.1999999999999999E-3</c:v>
                </c:pt>
                <c:pt idx="2">
                  <c:v>5.3E-3</c:v>
                </c:pt>
                <c:pt idx="3">
                  <c:v>3.3599999999999998E-2</c:v>
                </c:pt>
                <c:pt idx="4">
                  <c:v>3.6799999999999999E-2</c:v>
                </c:pt>
                <c:pt idx="5">
                  <c:v>1.0999999999999999E-2</c:v>
                </c:pt>
                <c:pt idx="6">
                  <c:v>0.72619999999999996</c:v>
                </c:pt>
                <c:pt idx="7">
                  <c:v>0.15290000000000001</c:v>
                </c:pt>
                <c:pt idx="8">
                  <c:v>2.4299999999999999E-2</c:v>
                </c:pt>
                <c:pt idx="9">
                  <c:v>2.5000000000000001E-3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54083776"/>
        <c:axId val="-154084864"/>
      </c:barChart>
      <c:catAx>
        <c:axId val="-15408377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b="1" baseline="0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-154084864"/>
        <c:crosses val="autoZero"/>
        <c:auto val="1"/>
        <c:lblAlgn val="ctr"/>
        <c:lblOffset val="100"/>
        <c:noMultiLvlLbl val="0"/>
      </c:catAx>
      <c:valAx>
        <c:axId val="-154084864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one"/>
        <c:crossAx val="-154083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475935278593815"/>
          <c:y val="4.1277919474668301E-2"/>
          <c:w val="0.51632764847621671"/>
          <c:h val="0.9174441610506634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List1!$A$2:$A$10</c:f>
              <c:strCache>
                <c:ptCount val="9"/>
                <c:pt idx="0">
                  <c:v>Zaštita okoliša</c:v>
                </c:pt>
                <c:pt idx="1">
                  <c:v>Socijalna zaštita</c:v>
                </c:pt>
                <c:pt idx="2">
                  <c:v>Ekonomski poslovi</c:v>
                </c:pt>
                <c:pt idx="3">
                  <c:v>Rekreacija, kultura i religija</c:v>
                </c:pt>
                <c:pt idx="4">
                  <c:v>Zdravstvo</c:v>
                </c:pt>
                <c:pt idx="5">
                  <c:v>Usluge unapređ. stan. i zajednice</c:v>
                </c:pt>
                <c:pt idx="6">
                  <c:v>Opće javne usluge</c:v>
                </c:pt>
                <c:pt idx="7">
                  <c:v>Javni red i sigurnost</c:v>
                </c:pt>
                <c:pt idx="8">
                  <c:v>Obrazovanje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5.7000000000000002E-3</c:v>
                </c:pt>
                <c:pt idx="1">
                  <c:v>3.5799999999999998E-2</c:v>
                </c:pt>
                <c:pt idx="2">
                  <c:v>3.8199999999999998E-2</c:v>
                </c:pt>
                <c:pt idx="3">
                  <c:v>1.7399999999999999E-2</c:v>
                </c:pt>
                <c:pt idx="4">
                  <c:v>0.68759999999999999</c:v>
                </c:pt>
                <c:pt idx="5">
                  <c:v>5.0099999999999999E-2</c:v>
                </c:pt>
                <c:pt idx="6">
                  <c:v>3.4000000000000002E-2</c:v>
                </c:pt>
                <c:pt idx="7">
                  <c:v>1.2999999999999999E-3</c:v>
                </c:pt>
                <c:pt idx="8">
                  <c:v>0.12959999999999999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54087040"/>
        <c:axId val="-154084320"/>
      </c:barChart>
      <c:catAx>
        <c:axId val="-154087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1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-154084320"/>
        <c:crosses val="autoZero"/>
        <c:auto val="1"/>
        <c:lblAlgn val="ctr"/>
        <c:lblOffset val="100"/>
        <c:noMultiLvlLbl val="0"/>
      </c:catAx>
      <c:valAx>
        <c:axId val="-154084320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-154087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3E9FBC-FA62-4DD8-A4E9-0540C36874AF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FAAF0AC7-97D3-4AB9-BE1B-90CD9809A5E6}">
      <dgm:prSet phldrT="[Teks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endParaRPr lang="hr-HR" sz="1400" b="1" dirty="0" smtClean="0">
            <a:solidFill>
              <a:schemeClr val="accent5">
                <a:lumMod val="50000"/>
              </a:schemeClr>
            </a:solidFill>
          </a:endParaRPr>
        </a:p>
        <a:p>
          <a:pPr algn="l"/>
          <a:endParaRPr lang="hr-HR" sz="1400" b="1" dirty="0" smtClean="0">
            <a:solidFill>
              <a:schemeClr val="accent5">
                <a:lumMod val="50000"/>
              </a:schemeClr>
            </a:solidFill>
          </a:endParaRPr>
        </a:p>
        <a:p>
          <a:pPr algn="l"/>
          <a:r>
            <a:rPr lang="hr-HR" sz="1400" b="1" i="1" dirty="0" smtClean="0">
              <a:solidFill>
                <a:schemeClr val="accent5">
                  <a:lumMod val="50000"/>
                </a:schemeClr>
              </a:solidFill>
            </a:rPr>
            <a:t>Ukupno višak (Zadarska županija i korisnici)                                          16.400.355,20 kn</a:t>
          </a:r>
        </a:p>
        <a:p>
          <a:pPr algn="l"/>
          <a:r>
            <a:rPr lang="hr-HR" sz="1400" b="1" i="1" dirty="0" smtClean="0">
              <a:solidFill>
                <a:schemeClr val="accent5">
                  <a:lumMod val="50000"/>
                </a:schemeClr>
              </a:solidFill>
            </a:rPr>
            <a:t>Ukupno manjak (Ustanove u zdravstvu)                                                -35.658.950,52 kn</a:t>
          </a:r>
        </a:p>
        <a:p>
          <a:pPr algn="l"/>
          <a:r>
            <a:rPr lang="hr-HR" sz="1400" b="1" i="1" dirty="0" smtClean="0">
              <a:solidFill>
                <a:schemeClr val="accent2">
                  <a:lumMod val="75000"/>
                </a:schemeClr>
              </a:solidFill>
            </a:rPr>
            <a:t>Manjak za pokriti u sljedećem razdoblju                                               -19.258.595,32 kn</a:t>
          </a:r>
        </a:p>
        <a:p>
          <a:pPr algn="l"/>
          <a:endParaRPr lang="hr-HR" sz="1400" b="1" dirty="0" smtClean="0">
            <a:solidFill>
              <a:schemeClr val="accent5">
                <a:lumMod val="50000"/>
              </a:schemeClr>
            </a:solidFill>
          </a:endParaRPr>
        </a:p>
        <a:p>
          <a:pPr algn="l"/>
          <a:r>
            <a:rPr lang="hr-HR" sz="1600" b="1" dirty="0" smtClean="0">
              <a:solidFill>
                <a:schemeClr val="accent5">
                  <a:lumMod val="50000"/>
                </a:schemeClr>
              </a:solidFill>
            </a:rPr>
            <a:t> </a:t>
          </a:r>
          <a:endParaRPr lang="hr-HR" sz="1600" b="1" dirty="0">
            <a:solidFill>
              <a:schemeClr val="accent5">
                <a:lumMod val="50000"/>
              </a:schemeClr>
            </a:solidFill>
          </a:endParaRPr>
        </a:p>
      </dgm:t>
    </dgm:pt>
    <dgm:pt modelId="{55692CB6-1FDF-4901-8ECF-BECF9FC67258}" type="parTrans" cxnId="{452E9059-DB28-49DD-9DF4-D43BCF970D4F}">
      <dgm:prSet/>
      <dgm:spPr/>
      <dgm:t>
        <a:bodyPr/>
        <a:lstStyle/>
        <a:p>
          <a:endParaRPr lang="hr-HR"/>
        </a:p>
      </dgm:t>
    </dgm:pt>
    <dgm:pt modelId="{105F0615-B0F8-4647-908D-C22FD50C68BD}" type="sibTrans" cxnId="{452E9059-DB28-49DD-9DF4-D43BCF970D4F}">
      <dgm:prSet/>
      <dgm:spPr/>
      <dgm:t>
        <a:bodyPr/>
        <a:lstStyle/>
        <a:p>
          <a:endParaRPr lang="hr-HR"/>
        </a:p>
      </dgm:t>
    </dgm:pt>
    <dgm:pt modelId="{879848F8-0A6A-4A74-BFAD-236797ABFB51}">
      <dgm:prSet phldrT="[Teks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r"/>
          <a:r>
            <a:rPr lang="hr-HR" sz="1600" b="1" dirty="0" smtClean="0">
              <a:solidFill>
                <a:schemeClr val="accent1">
                  <a:lumMod val="50000"/>
                </a:schemeClr>
              </a:solidFill>
            </a:rPr>
            <a:t>Ukupno prihodi i primici                                                          880.922.445,70 kn</a:t>
          </a:r>
        </a:p>
        <a:p>
          <a:pPr algn="r"/>
          <a:r>
            <a:rPr lang="hr-HR" sz="1600" b="1" dirty="0" smtClean="0">
              <a:solidFill>
                <a:schemeClr val="accent2">
                  <a:lumMod val="75000"/>
                </a:schemeClr>
              </a:solidFill>
            </a:rPr>
            <a:t>Višak/manjak prethodnih razdoblja                                        -1.497.764,33 kn</a:t>
          </a:r>
          <a:endParaRPr lang="hr-HR" sz="1600" b="1" dirty="0">
            <a:solidFill>
              <a:schemeClr val="accent2">
                <a:lumMod val="75000"/>
              </a:schemeClr>
            </a:solidFill>
          </a:endParaRPr>
        </a:p>
      </dgm:t>
    </dgm:pt>
    <dgm:pt modelId="{3AD11DD6-C71D-4161-8CBD-E0BD70BC73EF}" type="sibTrans" cxnId="{9163DC34-797A-405E-9D8E-41281D81A2DB}">
      <dgm:prSet/>
      <dgm:spPr/>
      <dgm:t>
        <a:bodyPr/>
        <a:lstStyle/>
        <a:p>
          <a:endParaRPr lang="hr-HR"/>
        </a:p>
      </dgm:t>
    </dgm:pt>
    <dgm:pt modelId="{F74ACBD0-CF20-4573-BBF7-FCAD724FDA3F}" type="parTrans" cxnId="{9163DC34-797A-405E-9D8E-41281D81A2DB}">
      <dgm:prSet/>
      <dgm:spPr/>
      <dgm:t>
        <a:bodyPr/>
        <a:lstStyle/>
        <a:p>
          <a:endParaRPr lang="hr-HR"/>
        </a:p>
      </dgm:t>
    </dgm:pt>
    <dgm:pt modelId="{544F85CA-7649-42A9-943F-9DBFEDF99D15}">
      <dgm:prSet phldrT="[Teks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r"/>
          <a:r>
            <a:rPr lang="hr-HR" sz="1600" b="1" dirty="0" smtClean="0">
              <a:solidFill>
                <a:schemeClr val="accent1">
                  <a:lumMod val="50000"/>
                </a:schemeClr>
              </a:solidFill>
            </a:rPr>
            <a:t>Ukupno rashodi i izdaci                                                            898.683.276,69 kn</a:t>
          </a:r>
          <a:endParaRPr lang="hr-HR" sz="1600" b="1" dirty="0">
            <a:solidFill>
              <a:schemeClr val="accent1">
                <a:lumMod val="50000"/>
              </a:schemeClr>
            </a:solidFill>
          </a:endParaRPr>
        </a:p>
      </dgm:t>
    </dgm:pt>
    <dgm:pt modelId="{259CED6A-9284-40D1-B6F8-7BFF921A7EDB}" type="parTrans" cxnId="{4C215618-54BB-473D-85F7-AE516014E875}">
      <dgm:prSet/>
      <dgm:spPr/>
      <dgm:t>
        <a:bodyPr/>
        <a:lstStyle/>
        <a:p>
          <a:endParaRPr lang="hr-HR"/>
        </a:p>
      </dgm:t>
    </dgm:pt>
    <dgm:pt modelId="{55101F6F-163B-430E-946F-F83D547BFD61}" type="sibTrans" cxnId="{4C215618-54BB-473D-85F7-AE516014E875}">
      <dgm:prSet/>
      <dgm:spPr/>
      <dgm:t>
        <a:bodyPr/>
        <a:lstStyle/>
        <a:p>
          <a:endParaRPr lang="hr-HR"/>
        </a:p>
      </dgm:t>
    </dgm:pt>
    <dgm:pt modelId="{FB8E0C7F-41E7-4D3A-BC4A-3C1AAC217FA6}" type="pres">
      <dgm:prSet presAssocID="{3D3E9FBC-FA62-4DD8-A4E9-0540C36874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8C06ADF-85DD-4C88-9A6E-4FC10D4E0E94}" type="pres">
      <dgm:prSet presAssocID="{FAAF0AC7-97D3-4AB9-BE1B-90CD9809A5E6}" presName="boxAndChildren" presStyleCnt="0"/>
      <dgm:spPr/>
    </dgm:pt>
    <dgm:pt modelId="{A26A1724-EABA-42DF-AE04-5F5C5B5537AD}" type="pres">
      <dgm:prSet presAssocID="{FAAF0AC7-97D3-4AB9-BE1B-90CD9809A5E6}" presName="parentTextBox" presStyleLbl="node1" presStyleIdx="0" presStyleCnt="3" custScaleY="160660"/>
      <dgm:spPr/>
      <dgm:t>
        <a:bodyPr/>
        <a:lstStyle/>
        <a:p>
          <a:endParaRPr lang="hr-HR"/>
        </a:p>
      </dgm:t>
    </dgm:pt>
    <dgm:pt modelId="{C0776F55-9988-4D9A-A4B8-27B666F740B2}" type="pres">
      <dgm:prSet presAssocID="{55101F6F-163B-430E-946F-F83D547BFD61}" presName="sp" presStyleCnt="0"/>
      <dgm:spPr/>
    </dgm:pt>
    <dgm:pt modelId="{544B57C2-6ECD-4B9F-9A62-093C4F1A1CBC}" type="pres">
      <dgm:prSet presAssocID="{544F85CA-7649-42A9-943F-9DBFEDF99D15}" presName="arrowAndChildren" presStyleCnt="0"/>
      <dgm:spPr/>
    </dgm:pt>
    <dgm:pt modelId="{968D99EF-0F70-484A-B644-6117132D0CB5}" type="pres">
      <dgm:prSet presAssocID="{544F85CA-7649-42A9-943F-9DBFEDF99D15}" presName="parentTextArrow" presStyleLbl="node1" presStyleIdx="1" presStyleCnt="3"/>
      <dgm:spPr/>
      <dgm:t>
        <a:bodyPr/>
        <a:lstStyle/>
        <a:p>
          <a:endParaRPr lang="hr-HR"/>
        </a:p>
      </dgm:t>
    </dgm:pt>
    <dgm:pt modelId="{D3143838-F1F8-4488-B4A2-E48FB853834B}" type="pres">
      <dgm:prSet presAssocID="{3AD11DD6-C71D-4161-8CBD-E0BD70BC73EF}" presName="sp" presStyleCnt="0"/>
      <dgm:spPr/>
    </dgm:pt>
    <dgm:pt modelId="{AC0AAB3B-09BF-4E3E-8499-0B1F3C1403A8}" type="pres">
      <dgm:prSet presAssocID="{879848F8-0A6A-4A74-BFAD-236797ABFB51}" presName="arrowAndChildren" presStyleCnt="0"/>
      <dgm:spPr/>
    </dgm:pt>
    <dgm:pt modelId="{07B008A7-B86D-44B6-8308-12A46F7E0156}" type="pres">
      <dgm:prSet presAssocID="{879848F8-0A6A-4A74-BFAD-236797ABFB51}" presName="parentTextArrow" presStyleLbl="node1" presStyleIdx="2" presStyleCnt="3"/>
      <dgm:spPr/>
      <dgm:t>
        <a:bodyPr/>
        <a:lstStyle/>
        <a:p>
          <a:endParaRPr lang="hr-HR"/>
        </a:p>
      </dgm:t>
    </dgm:pt>
  </dgm:ptLst>
  <dgm:cxnLst>
    <dgm:cxn modelId="{9163DC34-797A-405E-9D8E-41281D81A2DB}" srcId="{3D3E9FBC-FA62-4DD8-A4E9-0540C36874AF}" destId="{879848F8-0A6A-4A74-BFAD-236797ABFB51}" srcOrd="0" destOrd="0" parTransId="{F74ACBD0-CF20-4573-BBF7-FCAD724FDA3F}" sibTransId="{3AD11DD6-C71D-4161-8CBD-E0BD70BC73EF}"/>
    <dgm:cxn modelId="{97D88B20-36CB-4847-9EA0-CCCC74CB19A6}" type="presOf" srcId="{FAAF0AC7-97D3-4AB9-BE1B-90CD9809A5E6}" destId="{A26A1724-EABA-42DF-AE04-5F5C5B5537AD}" srcOrd="0" destOrd="0" presId="urn:microsoft.com/office/officeart/2005/8/layout/process4"/>
    <dgm:cxn modelId="{4C215618-54BB-473D-85F7-AE516014E875}" srcId="{3D3E9FBC-FA62-4DD8-A4E9-0540C36874AF}" destId="{544F85CA-7649-42A9-943F-9DBFEDF99D15}" srcOrd="1" destOrd="0" parTransId="{259CED6A-9284-40D1-B6F8-7BFF921A7EDB}" sibTransId="{55101F6F-163B-430E-946F-F83D547BFD61}"/>
    <dgm:cxn modelId="{82D86711-14E2-47F8-8C53-FA436784DC28}" type="presOf" srcId="{879848F8-0A6A-4A74-BFAD-236797ABFB51}" destId="{07B008A7-B86D-44B6-8308-12A46F7E0156}" srcOrd="0" destOrd="0" presId="urn:microsoft.com/office/officeart/2005/8/layout/process4"/>
    <dgm:cxn modelId="{452E9059-DB28-49DD-9DF4-D43BCF970D4F}" srcId="{3D3E9FBC-FA62-4DD8-A4E9-0540C36874AF}" destId="{FAAF0AC7-97D3-4AB9-BE1B-90CD9809A5E6}" srcOrd="2" destOrd="0" parTransId="{55692CB6-1FDF-4901-8ECF-BECF9FC67258}" sibTransId="{105F0615-B0F8-4647-908D-C22FD50C68BD}"/>
    <dgm:cxn modelId="{49CA3056-D771-453B-95D3-A04C0BB92AA0}" type="presOf" srcId="{544F85CA-7649-42A9-943F-9DBFEDF99D15}" destId="{968D99EF-0F70-484A-B644-6117132D0CB5}" srcOrd="0" destOrd="0" presId="urn:microsoft.com/office/officeart/2005/8/layout/process4"/>
    <dgm:cxn modelId="{4F850BCF-C3E2-4A95-927B-FE7CAF66E947}" type="presOf" srcId="{3D3E9FBC-FA62-4DD8-A4E9-0540C36874AF}" destId="{FB8E0C7F-41E7-4D3A-BC4A-3C1AAC217FA6}" srcOrd="0" destOrd="0" presId="urn:microsoft.com/office/officeart/2005/8/layout/process4"/>
    <dgm:cxn modelId="{6661434A-BE25-4C16-A8A7-91A50106FBF8}" type="presParOf" srcId="{FB8E0C7F-41E7-4D3A-BC4A-3C1AAC217FA6}" destId="{88C06ADF-85DD-4C88-9A6E-4FC10D4E0E94}" srcOrd="0" destOrd="0" presId="urn:microsoft.com/office/officeart/2005/8/layout/process4"/>
    <dgm:cxn modelId="{773664FD-E56D-42B6-AA9D-314641164771}" type="presParOf" srcId="{88C06ADF-85DD-4C88-9A6E-4FC10D4E0E94}" destId="{A26A1724-EABA-42DF-AE04-5F5C5B5537AD}" srcOrd="0" destOrd="0" presId="urn:microsoft.com/office/officeart/2005/8/layout/process4"/>
    <dgm:cxn modelId="{62293F94-B8DA-4B4A-A3E3-7F962F715411}" type="presParOf" srcId="{FB8E0C7F-41E7-4D3A-BC4A-3C1AAC217FA6}" destId="{C0776F55-9988-4D9A-A4B8-27B666F740B2}" srcOrd="1" destOrd="0" presId="urn:microsoft.com/office/officeart/2005/8/layout/process4"/>
    <dgm:cxn modelId="{9FA692BB-C802-4EBF-9F9C-D2051C9D14A2}" type="presParOf" srcId="{FB8E0C7F-41E7-4D3A-BC4A-3C1AAC217FA6}" destId="{544B57C2-6ECD-4B9F-9A62-093C4F1A1CBC}" srcOrd="2" destOrd="0" presId="urn:microsoft.com/office/officeart/2005/8/layout/process4"/>
    <dgm:cxn modelId="{5A5CF2E8-D499-4077-A165-25502264E783}" type="presParOf" srcId="{544B57C2-6ECD-4B9F-9A62-093C4F1A1CBC}" destId="{968D99EF-0F70-484A-B644-6117132D0CB5}" srcOrd="0" destOrd="0" presId="urn:microsoft.com/office/officeart/2005/8/layout/process4"/>
    <dgm:cxn modelId="{AA64F54F-FFE5-40D0-ABF9-885C8D2037E1}" type="presParOf" srcId="{FB8E0C7F-41E7-4D3A-BC4A-3C1AAC217FA6}" destId="{D3143838-F1F8-4488-B4A2-E48FB853834B}" srcOrd="3" destOrd="0" presId="urn:microsoft.com/office/officeart/2005/8/layout/process4"/>
    <dgm:cxn modelId="{E6ACD94E-13D7-415F-AEC7-F86F9CA0810E}" type="presParOf" srcId="{FB8E0C7F-41E7-4D3A-BC4A-3C1AAC217FA6}" destId="{AC0AAB3B-09BF-4E3E-8499-0B1F3C1403A8}" srcOrd="4" destOrd="0" presId="urn:microsoft.com/office/officeart/2005/8/layout/process4"/>
    <dgm:cxn modelId="{C500E96E-B767-4E4A-B53A-79EE11E55B5C}" type="presParOf" srcId="{AC0AAB3B-09BF-4E3E-8499-0B1F3C1403A8}" destId="{07B008A7-B86D-44B6-8308-12A46F7E015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3E9FBC-FA62-4DD8-A4E9-0540C36874AF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FAAF0AC7-97D3-4AB9-BE1B-90CD9809A5E6}">
      <dgm:prSet phldrT="[Teks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endParaRPr lang="hr-HR" sz="1400" b="1" dirty="0" smtClean="0">
            <a:solidFill>
              <a:schemeClr val="accent5">
                <a:lumMod val="50000"/>
              </a:schemeClr>
            </a:solidFill>
          </a:endParaRPr>
        </a:p>
        <a:p>
          <a:pPr algn="l"/>
          <a:endParaRPr lang="hr-HR" sz="1400" b="1" dirty="0" smtClean="0">
            <a:solidFill>
              <a:schemeClr val="accent5">
                <a:lumMod val="50000"/>
              </a:schemeClr>
            </a:solidFill>
          </a:endParaRPr>
        </a:p>
        <a:p>
          <a:pPr algn="l"/>
          <a:r>
            <a:rPr lang="hr-HR" sz="2000" b="1" i="1" dirty="0" smtClean="0">
              <a:solidFill>
                <a:schemeClr val="tx1">
                  <a:lumMod val="75000"/>
                  <a:lumOff val="25000"/>
                </a:schemeClr>
              </a:solidFill>
            </a:rPr>
            <a:t>Raspoloživi višak                                                 4.229.772,10 kn</a:t>
          </a:r>
        </a:p>
        <a:p>
          <a:pPr algn="l"/>
          <a:endParaRPr lang="hr-HR" sz="1400" b="1" dirty="0" smtClean="0">
            <a:solidFill>
              <a:schemeClr val="accent5">
                <a:lumMod val="50000"/>
              </a:schemeClr>
            </a:solidFill>
          </a:endParaRPr>
        </a:p>
        <a:p>
          <a:pPr algn="l"/>
          <a:r>
            <a:rPr lang="hr-HR" sz="1600" b="1" dirty="0" smtClean="0">
              <a:solidFill>
                <a:schemeClr val="accent5">
                  <a:lumMod val="50000"/>
                </a:schemeClr>
              </a:solidFill>
            </a:rPr>
            <a:t> </a:t>
          </a:r>
          <a:endParaRPr lang="hr-HR" sz="1600" b="1" dirty="0">
            <a:solidFill>
              <a:schemeClr val="accent5">
                <a:lumMod val="50000"/>
              </a:schemeClr>
            </a:solidFill>
          </a:endParaRPr>
        </a:p>
      </dgm:t>
    </dgm:pt>
    <dgm:pt modelId="{55692CB6-1FDF-4901-8ECF-BECF9FC67258}" type="parTrans" cxnId="{452E9059-DB28-49DD-9DF4-D43BCF970D4F}">
      <dgm:prSet/>
      <dgm:spPr/>
      <dgm:t>
        <a:bodyPr/>
        <a:lstStyle/>
        <a:p>
          <a:endParaRPr lang="hr-HR"/>
        </a:p>
      </dgm:t>
    </dgm:pt>
    <dgm:pt modelId="{105F0615-B0F8-4647-908D-C22FD50C68BD}" type="sibTrans" cxnId="{452E9059-DB28-49DD-9DF4-D43BCF970D4F}">
      <dgm:prSet/>
      <dgm:spPr/>
      <dgm:t>
        <a:bodyPr/>
        <a:lstStyle/>
        <a:p>
          <a:endParaRPr lang="hr-HR"/>
        </a:p>
      </dgm:t>
    </dgm:pt>
    <dgm:pt modelId="{879848F8-0A6A-4A74-BFAD-236797ABFB51}">
      <dgm:prSet phldrT="[Teks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r"/>
          <a:r>
            <a:rPr lang="hr-HR" sz="1600" b="1" dirty="0" smtClean="0">
              <a:solidFill>
                <a:schemeClr val="accent1">
                  <a:lumMod val="50000"/>
                </a:schemeClr>
              </a:solidFill>
            </a:rPr>
            <a:t>Ukupno prihodi i primici                                                          219.340.625,71 kn</a:t>
          </a:r>
        </a:p>
        <a:p>
          <a:pPr algn="r"/>
          <a:r>
            <a:rPr lang="hr-HR" sz="1600" b="1" dirty="0" smtClean="0">
              <a:solidFill>
                <a:schemeClr val="accent1">
                  <a:lumMod val="50000"/>
                </a:schemeClr>
              </a:solidFill>
            </a:rPr>
            <a:t>Preneseni višak iz prethodnih godina                                       8.079.036,93 kn </a:t>
          </a:r>
        </a:p>
      </dgm:t>
    </dgm:pt>
    <dgm:pt modelId="{3AD11DD6-C71D-4161-8CBD-E0BD70BC73EF}" type="sibTrans" cxnId="{9163DC34-797A-405E-9D8E-41281D81A2DB}">
      <dgm:prSet/>
      <dgm:spPr/>
      <dgm:t>
        <a:bodyPr/>
        <a:lstStyle/>
        <a:p>
          <a:endParaRPr lang="hr-HR"/>
        </a:p>
      </dgm:t>
    </dgm:pt>
    <dgm:pt modelId="{F74ACBD0-CF20-4573-BBF7-FCAD724FDA3F}" type="parTrans" cxnId="{9163DC34-797A-405E-9D8E-41281D81A2DB}">
      <dgm:prSet/>
      <dgm:spPr/>
      <dgm:t>
        <a:bodyPr/>
        <a:lstStyle/>
        <a:p>
          <a:endParaRPr lang="hr-HR"/>
        </a:p>
      </dgm:t>
    </dgm:pt>
    <dgm:pt modelId="{544F85CA-7649-42A9-943F-9DBFEDF99D15}">
      <dgm:prSet phldrT="[Teks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r"/>
          <a:r>
            <a:rPr lang="hr-HR" sz="1600" b="1" dirty="0" smtClean="0">
              <a:solidFill>
                <a:schemeClr val="accent1">
                  <a:lumMod val="50000"/>
                </a:schemeClr>
              </a:solidFill>
            </a:rPr>
            <a:t>Ukupno rashodi i izdaci                                                            223.189.890,54 kn</a:t>
          </a:r>
          <a:endParaRPr lang="hr-HR" sz="1600" b="1" dirty="0">
            <a:solidFill>
              <a:schemeClr val="accent1">
                <a:lumMod val="50000"/>
              </a:schemeClr>
            </a:solidFill>
          </a:endParaRPr>
        </a:p>
      </dgm:t>
    </dgm:pt>
    <dgm:pt modelId="{259CED6A-9284-40D1-B6F8-7BFF921A7EDB}" type="parTrans" cxnId="{4C215618-54BB-473D-85F7-AE516014E875}">
      <dgm:prSet/>
      <dgm:spPr/>
      <dgm:t>
        <a:bodyPr/>
        <a:lstStyle/>
        <a:p>
          <a:endParaRPr lang="hr-HR"/>
        </a:p>
      </dgm:t>
    </dgm:pt>
    <dgm:pt modelId="{55101F6F-163B-430E-946F-F83D547BFD61}" type="sibTrans" cxnId="{4C215618-54BB-473D-85F7-AE516014E875}">
      <dgm:prSet/>
      <dgm:spPr/>
      <dgm:t>
        <a:bodyPr/>
        <a:lstStyle/>
        <a:p>
          <a:endParaRPr lang="hr-HR"/>
        </a:p>
      </dgm:t>
    </dgm:pt>
    <dgm:pt modelId="{FB8E0C7F-41E7-4D3A-BC4A-3C1AAC217FA6}" type="pres">
      <dgm:prSet presAssocID="{3D3E9FBC-FA62-4DD8-A4E9-0540C36874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8C06ADF-85DD-4C88-9A6E-4FC10D4E0E94}" type="pres">
      <dgm:prSet presAssocID="{FAAF0AC7-97D3-4AB9-BE1B-90CD9809A5E6}" presName="boxAndChildren" presStyleCnt="0"/>
      <dgm:spPr/>
    </dgm:pt>
    <dgm:pt modelId="{A26A1724-EABA-42DF-AE04-5F5C5B5537AD}" type="pres">
      <dgm:prSet presAssocID="{FAAF0AC7-97D3-4AB9-BE1B-90CD9809A5E6}" presName="parentTextBox" presStyleLbl="node1" presStyleIdx="0" presStyleCnt="3" custScaleY="160660" custLinFactNeighborX="-3889" custLinFactNeighborY="-957"/>
      <dgm:spPr/>
      <dgm:t>
        <a:bodyPr/>
        <a:lstStyle/>
        <a:p>
          <a:endParaRPr lang="hr-HR"/>
        </a:p>
      </dgm:t>
    </dgm:pt>
    <dgm:pt modelId="{C0776F55-9988-4D9A-A4B8-27B666F740B2}" type="pres">
      <dgm:prSet presAssocID="{55101F6F-163B-430E-946F-F83D547BFD61}" presName="sp" presStyleCnt="0"/>
      <dgm:spPr/>
    </dgm:pt>
    <dgm:pt modelId="{544B57C2-6ECD-4B9F-9A62-093C4F1A1CBC}" type="pres">
      <dgm:prSet presAssocID="{544F85CA-7649-42A9-943F-9DBFEDF99D15}" presName="arrowAndChildren" presStyleCnt="0"/>
      <dgm:spPr/>
    </dgm:pt>
    <dgm:pt modelId="{968D99EF-0F70-484A-B644-6117132D0CB5}" type="pres">
      <dgm:prSet presAssocID="{544F85CA-7649-42A9-943F-9DBFEDF99D15}" presName="parentTextArrow" presStyleLbl="node1" presStyleIdx="1" presStyleCnt="3"/>
      <dgm:spPr/>
      <dgm:t>
        <a:bodyPr/>
        <a:lstStyle/>
        <a:p>
          <a:endParaRPr lang="hr-HR"/>
        </a:p>
      </dgm:t>
    </dgm:pt>
    <dgm:pt modelId="{D3143838-F1F8-4488-B4A2-E48FB853834B}" type="pres">
      <dgm:prSet presAssocID="{3AD11DD6-C71D-4161-8CBD-E0BD70BC73EF}" presName="sp" presStyleCnt="0"/>
      <dgm:spPr/>
    </dgm:pt>
    <dgm:pt modelId="{AC0AAB3B-09BF-4E3E-8499-0B1F3C1403A8}" type="pres">
      <dgm:prSet presAssocID="{879848F8-0A6A-4A74-BFAD-236797ABFB51}" presName="arrowAndChildren" presStyleCnt="0"/>
      <dgm:spPr/>
    </dgm:pt>
    <dgm:pt modelId="{07B008A7-B86D-44B6-8308-12A46F7E0156}" type="pres">
      <dgm:prSet presAssocID="{879848F8-0A6A-4A74-BFAD-236797ABFB51}" presName="parentTextArrow" presStyleLbl="node1" presStyleIdx="2" presStyleCnt="3"/>
      <dgm:spPr/>
      <dgm:t>
        <a:bodyPr/>
        <a:lstStyle/>
        <a:p>
          <a:endParaRPr lang="hr-HR"/>
        </a:p>
      </dgm:t>
    </dgm:pt>
  </dgm:ptLst>
  <dgm:cxnLst>
    <dgm:cxn modelId="{9163DC34-797A-405E-9D8E-41281D81A2DB}" srcId="{3D3E9FBC-FA62-4DD8-A4E9-0540C36874AF}" destId="{879848F8-0A6A-4A74-BFAD-236797ABFB51}" srcOrd="0" destOrd="0" parTransId="{F74ACBD0-CF20-4573-BBF7-FCAD724FDA3F}" sibTransId="{3AD11DD6-C71D-4161-8CBD-E0BD70BC73EF}"/>
    <dgm:cxn modelId="{8AB77379-0FD3-4641-8E73-31F9A2D8708D}" type="presOf" srcId="{3D3E9FBC-FA62-4DD8-A4E9-0540C36874AF}" destId="{FB8E0C7F-41E7-4D3A-BC4A-3C1AAC217FA6}" srcOrd="0" destOrd="0" presId="urn:microsoft.com/office/officeart/2005/8/layout/process4"/>
    <dgm:cxn modelId="{09C6E9C0-A94B-4B37-8045-E1CCD9C2092C}" type="presOf" srcId="{544F85CA-7649-42A9-943F-9DBFEDF99D15}" destId="{968D99EF-0F70-484A-B644-6117132D0CB5}" srcOrd="0" destOrd="0" presId="urn:microsoft.com/office/officeart/2005/8/layout/process4"/>
    <dgm:cxn modelId="{452E9059-DB28-49DD-9DF4-D43BCF970D4F}" srcId="{3D3E9FBC-FA62-4DD8-A4E9-0540C36874AF}" destId="{FAAF0AC7-97D3-4AB9-BE1B-90CD9809A5E6}" srcOrd="2" destOrd="0" parTransId="{55692CB6-1FDF-4901-8ECF-BECF9FC67258}" sibTransId="{105F0615-B0F8-4647-908D-C22FD50C68BD}"/>
    <dgm:cxn modelId="{4C215618-54BB-473D-85F7-AE516014E875}" srcId="{3D3E9FBC-FA62-4DD8-A4E9-0540C36874AF}" destId="{544F85CA-7649-42A9-943F-9DBFEDF99D15}" srcOrd="1" destOrd="0" parTransId="{259CED6A-9284-40D1-B6F8-7BFF921A7EDB}" sibTransId="{55101F6F-163B-430E-946F-F83D547BFD61}"/>
    <dgm:cxn modelId="{B7379AAA-4E98-4D4E-A273-DE96C662E94F}" type="presOf" srcId="{879848F8-0A6A-4A74-BFAD-236797ABFB51}" destId="{07B008A7-B86D-44B6-8308-12A46F7E0156}" srcOrd="0" destOrd="0" presId="urn:microsoft.com/office/officeart/2005/8/layout/process4"/>
    <dgm:cxn modelId="{50C332B6-F582-4716-ADE0-43F75F4A1C76}" type="presOf" srcId="{FAAF0AC7-97D3-4AB9-BE1B-90CD9809A5E6}" destId="{A26A1724-EABA-42DF-AE04-5F5C5B5537AD}" srcOrd="0" destOrd="0" presId="urn:microsoft.com/office/officeart/2005/8/layout/process4"/>
    <dgm:cxn modelId="{54D95FCA-91A4-44A8-AD0F-E69CB8704ECB}" type="presParOf" srcId="{FB8E0C7F-41E7-4D3A-BC4A-3C1AAC217FA6}" destId="{88C06ADF-85DD-4C88-9A6E-4FC10D4E0E94}" srcOrd="0" destOrd="0" presId="urn:microsoft.com/office/officeart/2005/8/layout/process4"/>
    <dgm:cxn modelId="{479F5E9D-06E2-4D5F-83D1-9FD85FEEAD09}" type="presParOf" srcId="{88C06ADF-85DD-4C88-9A6E-4FC10D4E0E94}" destId="{A26A1724-EABA-42DF-AE04-5F5C5B5537AD}" srcOrd="0" destOrd="0" presId="urn:microsoft.com/office/officeart/2005/8/layout/process4"/>
    <dgm:cxn modelId="{7C3A86D9-53D5-4070-A292-567CCF13E0ED}" type="presParOf" srcId="{FB8E0C7F-41E7-4D3A-BC4A-3C1AAC217FA6}" destId="{C0776F55-9988-4D9A-A4B8-27B666F740B2}" srcOrd="1" destOrd="0" presId="urn:microsoft.com/office/officeart/2005/8/layout/process4"/>
    <dgm:cxn modelId="{29012028-82F0-4365-9057-7FCAC8CEF7BC}" type="presParOf" srcId="{FB8E0C7F-41E7-4D3A-BC4A-3C1AAC217FA6}" destId="{544B57C2-6ECD-4B9F-9A62-093C4F1A1CBC}" srcOrd="2" destOrd="0" presId="urn:microsoft.com/office/officeart/2005/8/layout/process4"/>
    <dgm:cxn modelId="{6E884258-1175-4199-BC4C-10BF1E601289}" type="presParOf" srcId="{544B57C2-6ECD-4B9F-9A62-093C4F1A1CBC}" destId="{968D99EF-0F70-484A-B644-6117132D0CB5}" srcOrd="0" destOrd="0" presId="urn:microsoft.com/office/officeart/2005/8/layout/process4"/>
    <dgm:cxn modelId="{8A276D10-0B34-4EB5-BC62-17808198A93E}" type="presParOf" srcId="{FB8E0C7F-41E7-4D3A-BC4A-3C1AAC217FA6}" destId="{D3143838-F1F8-4488-B4A2-E48FB853834B}" srcOrd="3" destOrd="0" presId="urn:microsoft.com/office/officeart/2005/8/layout/process4"/>
    <dgm:cxn modelId="{842258E5-7FAE-402D-87DE-BF5BACCDDE1D}" type="presParOf" srcId="{FB8E0C7F-41E7-4D3A-BC4A-3C1AAC217FA6}" destId="{AC0AAB3B-09BF-4E3E-8499-0B1F3C1403A8}" srcOrd="4" destOrd="0" presId="urn:microsoft.com/office/officeart/2005/8/layout/process4"/>
    <dgm:cxn modelId="{A7C62E1F-F8F4-408A-B100-AFBD1B031435}" type="presParOf" srcId="{AC0AAB3B-09BF-4E3E-8499-0B1F3C1403A8}" destId="{07B008A7-B86D-44B6-8308-12A46F7E015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A1724-EABA-42DF-AE04-5F5C5B5537AD}">
      <dsp:nvSpPr>
        <dsp:cNvPr id="0" name=""/>
        <dsp:cNvSpPr/>
      </dsp:nvSpPr>
      <dsp:spPr>
        <a:xfrm>
          <a:off x="0" y="2545457"/>
          <a:ext cx="6480720" cy="1342162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400" b="1" kern="1200" dirty="0" smtClean="0">
            <a:solidFill>
              <a:schemeClr val="accent5">
                <a:lumMod val="50000"/>
              </a:schemeClr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400" b="1" kern="1200" dirty="0" smtClean="0">
            <a:solidFill>
              <a:schemeClr val="accent5">
                <a:lumMod val="50000"/>
              </a:schemeClr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i="1" kern="1200" dirty="0" smtClean="0">
              <a:solidFill>
                <a:schemeClr val="accent5">
                  <a:lumMod val="50000"/>
                </a:schemeClr>
              </a:solidFill>
            </a:rPr>
            <a:t>Ukupno višak (Zadarska županija i korisnici)                                          16.400.355,20 kn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i="1" kern="1200" dirty="0" smtClean="0">
              <a:solidFill>
                <a:schemeClr val="accent5">
                  <a:lumMod val="50000"/>
                </a:schemeClr>
              </a:solidFill>
            </a:rPr>
            <a:t>Ukupno manjak (Ustanove u zdravstvu)                                                -35.658.950,52 kn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i="1" kern="1200" dirty="0" smtClean="0">
              <a:solidFill>
                <a:schemeClr val="accent2">
                  <a:lumMod val="75000"/>
                </a:schemeClr>
              </a:solidFill>
            </a:rPr>
            <a:t>Manjak za pokriti u sljedećem razdoblju                                               -19.258.595,32 kn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400" b="1" kern="1200" dirty="0" smtClean="0">
            <a:solidFill>
              <a:schemeClr val="accent5">
                <a:lumMod val="50000"/>
              </a:schemeClr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5">
                  <a:lumMod val="50000"/>
                </a:schemeClr>
              </a:solidFill>
            </a:rPr>
            <a:t> </a:t>
          </a:r>
          <a:endParaRPr lang="hr-HR" sz="16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0" y="2545457"/>
        <a:ext cx="6480720" cy="1342162"/>
      </dsp:txXfrm>
    </dsp:sp>
    <dsp:sp modelId="{968D99EF-0F70-484A-B644-6117132D0CB5}">
      <dsp:nvSpPr>
        <dsp:cNvPr id="0" name=""/>
        <dsp:cNvSpPr/>
      </dsp:nvSpPr>
      <dsp:spPr>
        <a:xfrm rot="10800000">
          <a:off x="0" y="1273134"/>
          <a:ext cx="6480720" cy="1284853"/>
        </a:xfrm>
        <a:prstGeom prst="upArrowCallou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1">
                  <a:lumMod val="50000"/>
                </a:schemeClr>
              </a:solidFill>
            </a:rPr>
            <a:t>Ukupno rashodi i izdaci                                                            898.683.276,69 kn</a:t>
          </a:r>
          <a:endParaRPr lang="hr-HR" sz="1600" b="1" kern="1200" dirty="0">
            <a:solidFill>
              <a:schemeClr val="accent1">
                <a:lumMod val="50000"/>
              </a:schemeClr>
            </a:solidFill>
          </a:endParaRPr>
        </a:p>
      </dsp:txBody>
      <dsp:txXfrm rot="10800000">
        <a:off x="0" y="1273134"/>
        <a:ext cx="6480720" cy="834859"/>
      </dsp:txXfrm>
    </dsp:sp>
    <dsp:sp modelId="{07B008A7-B86D-44B6-8308-12A46F7E0156}">
      <dsp:nvSpPr>
        <dsp:cNvPr id="0" name=""/>
        <dsp:cNvSpPr/>
      </dsp:nvSpPr>
      <dsp:spPr>
        <a:xfrm rot="10800000">
          <a:off x="0" y="812"/>
          <a:ext cx="6480720" cy="1284853"/>
        </a:xfrm>
        <a:prstGeom prst="upArrowCallou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1">
                  <a:lumMod val="50000"/>
                </a:schemeClr>
              </a:solidFill>
            </a:rPr>
            <a:t>Ukupno prihodi i primici                                                          880.922.445,70 kn</a:t>
          </a:r>
        </a:p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2">
                  <a:lumMod val="75000"/>
                </a:schemeClr>
              </a:solidFill>
            </a:rPr>
            <a:t>Višak/manjak prethodnih razdoblja                                        -1.497.764,33 kn</a:t>
          </a:r>
          <a:endParaRPr lang="hr-HR" sz="1600" b="1" kern="1200" dirty="0">
            <a:solidFill>
              <a:schemeClr val="accent2">
                <a:lumMod val="75000"/>
              </a:schemeClr>
            </a:solidFill>
          </a:endParaRPr>
        </a:p>
      </dsp:txBody>
      <dsp:txXfrm rot="10800000">
        <a:off x="0" y="812"/>
        <a:ext cx="6480720" cy="8348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A1724-EABA-42DF-AE04-5F5C5B5537AD}">
      <dsp:nvSpPr>
        <dsp:cNvPr id="0" name=""/>
        <dsp:cNvSpPr/>
      </dsp:nvSpPr>
      <dsp:spPr>
        <a:xfrm>
          <a:off x="0" y="2274269"/>
          <a:ext cx="6480720" cy="1202949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400" b="1" kern="1200" dirty="0" smtClean="0">
            <a:solidFill>
              <a:schemeClr val="accent5">
                <a:lumMod val="50000"/>
              </a:schemeClr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400" b="1" kern="1200" dirty="0" smtClean="0">
            <a:solidFill>
              <a:schemeClr val="accent5">
                <a:lumMod val="50000"/>
              </a:schemeClr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i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Raspoloživi višak                                                 4.229.772,10 kn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400" b="1" kern="1200" dirty="0" smtClean="0">
            <a:solidFill>
              <a:schemeClr val="accent5">
                <a:lumMod val="50000"/>
              </a:schemeClr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5">
                  <a:lumMod val="50000"/>
                </a:schemeClr>
              </a:solidFill>
            </a:rPr>
            <a:t> </a:t>
          </a:r>
          <a:endParaRPr lang="hr-HR" sz="16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0" y="2274269"/>
        <a:ext cx="6480720" cy="1202949"/>
      </dsp:txXfrm>
    </dsp:sp>
    <dsp:sp modelId="{968D99EF-0F70-484A-B644-6117132D0CB5}">
      <dsp:nvSpPr>
        <dsp:cNvPr id="0" name=""/>
        <dsp:cNvSpPr/>
      </dsp:nvSpPr>
      <dsp:spPr>
        <a:xfrm rot="10800000">
          <a:off x="0" y="1141081"/>
          <a:ext cx="6480720" cy="1151584"/>
        </a:xfrm>
        <a:prstGeom prst="upArrowCallou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1">
                  <a:lumMod val="50000"/>
                </a:schemeClr>
              </a:solidFill>
            </a:rPr>
            <a:t>Ukupno rashodi i izdaci                                                            223.189.890,54 kn</a:t>
          </a:r>
          <a:endParaRPr lang="hr-HR" sz="1600" b="1" kern="1200" dirty="0">
            <a:solidFill>
              <a:schemeClr val="accent1">
                <a:lumMod val="50000"/>
              </a:schemeClr>
            </a:solidFill>
          </a:endParaRPr>
        </a:p>
      </dsp:txBody>
      <dsp:txXfrm rot="10800000">
        <a:off x="0" y="1141081"/>
        <a:ext cx="6480720" cy="748265"/>
      </dsp:txXfrm>
    </dsp:sp>
    <dsp:sp modelId="{07B008A7-B86D-44B6-8308-12A46F7E0156}">
      <dsp:nvSpPr>
        <dsp:cNvPr id="0" name=""/>
        <dsp:cNvSpPr/>
      </dsp:nvSpPr>
      <dsp:spPr>
        <a:xfrm rot="10800000">
          <a:off x="0" y="728"/>
          <a:ext cx="6480720" cy="1151584"/>
        </a:xfrm>
        <a:prstGeom prst="upArrowCallou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1">
                  <a:lumMod val="50000"/>
                </a:schemeClr>
              </a:solidFill>
            </a:rPr>
            <a:t>Ukupno prihodi i primici                                                          219.340.625,71 kn</a:t>
          </a:r>
        </a:p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1">
                  <a:lumMod val="50000"/>
                </a:schemeClr>
              </a:solidFill>
            </a:rPr>
            <a:t>Preneseni višak iz prethodnih godina                                       8.079.036,93 kn </a:t>
          </a:r>
        </a:p>
      </dsp:txBody>
      <dsp:txXfrm rot="10800000">
        <a:off x="0" y="728"/>
        <a:ext cx="6480720" cy="7482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0.55377</cdr:x>
      <cdr:y>0.10638</cdr:y>
    </cdr:from>
    <cdr:to>
      <cdr:x>0.66852</cdr:x>
      <cdr:y>0.17021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2432430" y="360040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  <cdr:relSizeAnchor xmlns:cdr="http://schemas.openxmlformats.org/drawingml/2006/chartDrawing">
    <cdr:from>
      <cdr:x>0.50459</cdr:x>
      <cdr:y>0.04255</cdr:y>
    </cdr:from>
    <cdr:to>
      <cdr:x>0.66852</cdr:x>
      <cdr:y>0.12766</cdr:y>
    </cdr:to>
    <cdr:sp macro="" textlink="">
      <cdr:nvSpPr>
        <cdr:cNvPr id="4" name="TekstniOkvir 3"/>
        <cdr:cNvSpPr txBox="1"/>
      </cdr:nvSpPr>
      <cdr:spPr>
        <a:xfrm xmlns:a="http://schemas.openxmlformats.org/drawingml/2006/main">
          <a:off x="2216406" y="144016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900" b="1" dirty="0" smtClean="0"/>
            <a:t>12,51</a:t>
          </a:r>
          <a:r>
            <a:rPr lang="hr-HR" sz="1100" b="1" dirty="0" smtClean="0"/>
            <a:t>%</a:t>
          </a:r>
          <a:endParaRPr lang="hr-HR" sz="11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30.04.20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30.04.20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12" tIns="45706" rIns="91412" bIns="45706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26843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4963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30.04.20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30.04.20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30.04.20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30.04.20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30.04.20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30.04.20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30.04.20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30.04.20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30.04.20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30.04.20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30.04.20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30.04.20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REPUBLIKA HRVATSKA</a:t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ZADARSKA ŽUPANIJA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sz="3100" b="1" dirty="0" smtClean="0">
                <a:solidFill>
                  <a:srgbClr val="121284"/>
                </a:solidFill>
              </a:rPr>
              <a:t>GODIŠNJI IZVJEŠTAJ O IZVRŠENJU PRORAČUNA ZADARSKE ŽUPANIJE ZA 2019. GODINU</a:t>
            </a:r>
            <a:br>
              <a:rPr lang="hr-HR" sz="3100" b="1" dirty="0" smtClean="0">
                <a:solidFill>
                  <a:srgbClr val="121284"/>
                </a:solidFill>
              </a:rPr>
            </a:br>
            <a:r>
              <a:rPr lang="hr-HR" sz="2900" dirty="0" smtClean="0">
                <a:solidFill>
                  <a:srgbClr val="121284"/>
                </a:solidFill>
              </a:rPr>
              <a:t>-</a:t>
            </a:r>
            <a:r>
              <a:rPr lang="hr-HR" sz="3100" dirty="0" smtClean="0">
                <a:solidFill>
                  <a:srgbClr val="121284"/>
                </a:solidFill>
              </a:rPr>
              <a:t> </a:t>
            </a:r>
            <a:r>
              <a:rPr lang="hr-HR" sz="2900" dirty="0" smtClean="0">
                <a:solidFill>
                  <a:srgbClr val="121284"/>
                </a:solidFill>
              </a:rPr>
              <a:t>vodič za građane -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115616" y="5373216"/>
            <a:ext cx="6552728" cy="1270489"/>
          </a:xfrm>
        </p:spPr>
        <p:txBody>
          <a:bodyPr anchor="b">
            <a:normAutofit fontScale="62500" lnSpcReduction="20000"/>
          </a:bodyPr>
          <a:lstStyle/>
          <a:p>
            <a:pPr algn="ctr">
              <a:buNone/>
            </a:pPr>
            <a:r>
              <a:rPr lang="hr-HR" sz="2400" b="1" dirty="0" smtClean="0"/>
              <a:t>Nacrt prijedloga Godišnjeg izvještaja o izvršenju proračuna Zadarske županije za 2019. godinu dostavljen je na razmatranje županu 24. travnja 2020. godine</a:t>
            </a:r>
          </a:p>
          <a:p>
            <a:pPr algn="ctr">
              <a:buNone/>
            </a:pPr>
            <a:endParaRPr lang="hr-HR" sz="24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8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hr-HR" sz="2400" b="1" dirty="0" smtClean="0">
                <a:solidFill>
                  <a:srgbClr val="002060"/>
                </a:solidFill>
              </a:rPr>
              <a:t>Zadar, travanj 2020.</a:t>
            </a:r>
            <a:endParaRPr lang="hr-HR" sz="2400" b="1" dirty="0">
              <a:solidFill>
                <a:srgbClr val="002060"/>
              </a:solidFill>
            </a:endParaRP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071810"/>
            <a:ext cx="3754760" cy="1877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204084" y="51650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7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76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3237118168"/>
              </p:ext>
            </p:extLst>
          </p:nvPr>
        </p:nvGraphicFramePr>
        <p:xfrm>
          <a:off x="4731858" y="1916832"/>
          <a:ext cx="439248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594149"/>
              </p:ext>
            </p:extLst>
          </p:nvPr>
        </p:nvGraphicFramePr>
        <p:xfrm>
          <a:off x="323528" y="1916832"/>
          <a:ext cx="3960439" cy="2664295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440159"/>
                <a:gridCol w="1080121"/>
                <a:gridCol w="936103"/>
                <a:gridCol w="504056"/>
              </a:tblGrid>
              <a:tr h="282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OPIS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za </a:t>
                      </a: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Izvršenje</a:t>
                      </a:r>
                      <a:r>
                        <a:rPr lang="hr-HR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Indeks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Opće javne usluge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40.901.690,05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30.527.874,65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74,64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 Javni red i sigurnost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1.182.935,32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1.182.935,32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100,00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Ekonomski poslovi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50.733.137,17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34.304.611,25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67,62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 Zaštita okoliša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9.365.605,71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5.197.025,20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55,49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43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 Usluge unapređenja stanovanja i </a:t>
                      </a:r>
                      <a:r>
                        <a:rPr lang="hr-HR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zajed</a:t>
                      </a: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92.823.257,06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45.025.546,19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48,51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 Zdravstvo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664.567.664,72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617.189.485,87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92,87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43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 Rekreacija, kultura i religija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18.355.101,73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15.648.538,37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85,25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 Obrazovanje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130.222.682,83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116.332.547,03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89,33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Socijalna zaštita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32.242.295,87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32.169.387,27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99,77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1.040.394.370,46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897.577.951,15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86,27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323527" y="1519910"/>
            <a:ext cx="39604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/>
              <a:t>Tablica 6: Struktura rashoda po funkcijskoj klasifikaciji</a:t>
            </a:r>
            <a:endParaRPr lang="hr-HR" sz="1100" b="1" dirty="0"/>
          </a:p>
        </p:txBody>
      </p:sp>
      <p:sp>
        <p:nvSpPr>
          <p:cNvPr id="6" name="TekstniOkvir 5"/>
          <p:cNvSpPr txBox="1"/>
          <p:nvPr/>
        </p:nvSpPr>
        <p:spPr>
          <a:xfrm>
            <a:off x="4731858" y="1548892"/>
            <a:ext cx="43046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/>
              <a:t>Grafikon 6: Prikaz strukture rashoda po funkcijskoj klasifikaciji</a:t>
            </a:r>
            <a:endParaRPr lang="hr-HR" sz="1100" b="1" dirty="0"/>
          </a:p>
        </p:txBody>
      </p:sp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619458" y="343486"/>
            <a:ext cx="647282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 smtClean="0"/>
              <a:t>Ostvarenje prihoda po projektima Zadarske županije u 2019. godini</a:t>
            </a:r>
            <a:endParaRPr lang="hr-HR" sz="1600" b="1" dirty="0"/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116353"/>
              </p:ext>
            </p:extLst>
          </p:nvPr>
        </p:nvGraphicFramePr>
        <p:xfrm>
          <a:off x="457200" y="1196756"/>
          <a:ext cx="8229600" cy="4608507"/>
        </p:xfrm>
        <a:graphic>
          <a:graphicData uri="http://schemas.openxmlformats.org/drawingml/2006/table">
            <a:tbl>
              <a:tblPr firstRow="1" firstCol="1" bandRow="1"/>
              <a:tblGrid>
                <a:gridCol w="2057400"/>
                <a:gridCol w="2057400"/>
                <a:gridCol w="2057400"/>
                <a:gridCol w="2057400"/>
              </a:tblGrid>
              <a:tr h="242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NOSITELJ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NAZIV PROJEKTA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 2019.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OSTVARENJE 2019.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42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Skills+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257.402,89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301.782,01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Blue Smart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100.924,79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67.804,26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Count me in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61.461,34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Geco 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173.553,57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Royal Youth Mobility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2.214,44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2.214,44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Apprenticeship HUBS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469.112,69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1.055.101,01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Volonterska šuma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9.422,01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859.654,81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1.671.338,64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2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INOVACIJA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Centar kreativne industrije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7.346.641,00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126.316,32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INOVACIJA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35.537,93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113.887,14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INOVACIJA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Networld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239.733,04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322.800,60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INOVACIJA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Innoxenia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48.137,04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INOVACIJA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Rosie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67.458,45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101.041,63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INOVACIJA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Centar za edukaciju i razvoj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257.905,00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256.186,07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INOVACIJA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Stronger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34.299,94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143.685,68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INOVACIJA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8.029.712,40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1.063.917,44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2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NATURA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Crew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232.000,00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NATURA JADERA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232.000,00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9311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611560" y="456414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 smtClean="0"/>
              <a:t>Ostvarenje prihoda </a:t>
            </a:r>
            <a:r>
              <a:rPr lang="hr-HR" sz="1600" b="1" dirty="0"/>
              <a:t>po projektima Zadarske županije u </a:t>
            </a:r>
            <a:r>
              <a:rPr lang="hr-HR" sz="1600" b="1" dirty="0" smtClean="0"/>
              <a:t>2019. </a:t>
            </a:r>
            <a:r>
              <a:rPr lang="hr-HR" sz="1600" b="1" dirty="0"/>
              <a:t>godini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334401"/>
              </p:ext>
            </p:extLst>
          </p:nvPr>
        </p:nvGraphicFramePr>
        <p:xfrm>
          <a:off x="457200" y="1235586"/>
          <a:ext cx="8229600" cy="5145741"/>
        </p:xfrm>
        <a:graphic>
          <a:graphicData uri="http://schemas.openxmlformats.org/drawingml/2006/table">
            <a:tbl>
              <a:tblPr firstRow="1" firstCol="1" bandRow="1"/>
              <a:tblGrid>
                <a:gridCol w="2057400"/>
                <a:gridCol w="2057400"/>
                <a:gridCol w="2057400"/>
                <a:gridCol w="2057400"/>
              </a:tblGrid>
              <a:tr h="190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NOSITELJ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NAZIV PROJEKTA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 2019.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OSTVARENJE 2019.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90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Zero Waste Blue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50.924,20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SOS-Surađuj i ostvaruj sebe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1.077.089,94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515.792,22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Urban Green Belts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202.007,20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136.169,94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Učinkovito upravljanje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238.701,64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235.670,44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Cowork MED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1.563,00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Mobilitas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97.224,09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279.993,25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Chestnut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88.977,96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121.495,09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Irene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7.071.517,04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5.531.215,48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Ruins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210.150,81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359.586,02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Smart Commuting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244.568,17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165.553,51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Bastini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255.410,32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187.144,68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Adriatic Canyoning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188.703,45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191.430,69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Code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284.777,05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399.653,99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Smile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327.383,20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134.269,63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Adrion 5 Senses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329.134,32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202.550,29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Pepsea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2.000.000,00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1.733.540,98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Made in Land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Hives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59.744,86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Foster child rights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23.130,03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Gaging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52.700,00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88.303,02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 Nova za vas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1.072.352,12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528.462,51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InZadar2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59.022,36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Nova znanja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5.587,26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Hear me out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48.756,65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ADRIREEF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96.298,39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13.970.669,02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10.955.886,78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9311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535969" y="238312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pl-PL" sz="1600" b="1" dirty="0"/>
              <a:t>Ostvarenje prihoda po projektima Zadarske županije u </a:t>
            </a:r>
            <a:r>
              <a:rPr lang="pl-PL" sz="1600" b="1" dirty="0" smtClean="0"/>
              <a:t>2019. </a:t>
            </a:r>
            <a:r>
              <a:rPr lang="pl-PL" sz="1600" b="1" dirty="0"/>
              <a:t>godini</a:t>
            </a:r>
            <a:endParaRPr lang="hr-HR" sz="1600" b="1" dirty="0"/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98953"/>
              </p:ext>
            </p:extLst>
          </p:nvPr>
        </p:nvGraphicFramePr>
        <p:xfrm>
          <a:off x="457200" y="1484777"/>
          <a:ext cx="8229600" cy="4219680"/>
        </p:xfrm>
        <a:graphic>
          <a:graphicData uri="http://schemas.openxmlformats.org/drawingml/2006/table">
            <a:tbl>
              <a:tblPr firstRow="1" firstCol="1" bandRow="1"/>
              <a:tblGrid>
                <a:gridCol w="2057400"/>
                <a:gridCol w="2057400"/>
                <a:gridCol w="2057400"/>
                <a:gridCol w="2057400"/>
              </a:tblGrid>
              <a:tr h="2928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NOSITELJ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NAZIV PROJEKTA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 2019.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OSTVARENJE 2019.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 V. Nazor -Abu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Dhabi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UAE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197.172,80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395.615,77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K201 OŠ Nin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50.156,93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KA219 OŠ Nin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25.000,00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28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KA101 Mogu više - OŠ Bibinje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78.229,05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Inkluzija 2018/19 - 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1.643.096,75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1.403.545,28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Energetska obnova - OŠ Pag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593.291,87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450.742,01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Energetska obnova OŠ Gračac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1.237.677,93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296.302,68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Energetska obnova OŠ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Škabrnja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1.342.811,80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951.230,06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Školska shema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30.988,73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262.557,18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Prehrana u riziku od siromaštva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552.185,21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174.452,51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 mjere do karijere - Pripravništvo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403.222,97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470.049,61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Kurikularne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reforme OŠ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12.739,58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17.900,32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OSNOVNE ŠKOLE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6.038.187,64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4.550.781,40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648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535969" y="238312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pl-PL" sz="1600" b="1" dirty="0"/>
              <a:t>Ostvarenje prihoda po projektima Zadarske županije u </a:t>
            </a:r>
            <a:r>
              <a:rPr lang="pl-PL" sz="1600" b="1" dirty="0" smtClean="0"/>
              <a:t>2019. </a:t>
            </a:r>
            <a:r>
              <a:rPr lang="pl-PL" sz="1600" b="1" dirty="0"/>
              <a:t>godini</a:t>
            </a:r>
            <a:endParaRPr lang="hr-HR" sz="1600" b="1" dirty="0"/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882299"/>
              </p:ext>
            </p:extLst>
          </p:nvPr>
        </p:nvGraphicFramePr>
        <p:xfrm>
          <a:off x="467544" y="1196745"/>
          <a:ext cx="8136904" cy="4491304"/>
        </p:xfrm>
        <a:graphic>
          <a:graphicData uri="http://schemas.openxmlformats.org/drawingml/2006/table">
            <a:tbl>
              <a:tblPr firstRow="1" firstCol="1" bandRow="1"/>
              <a:tblGrid>
                <a:gridCol w="2034226"/>
                <a:gridCol w="2034226"/>
                <a:gridCol w="2034226"/>
                <a:gridCol w="2034226"/>
              </a:tblGrid>
              <a:tr h="149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NOSITELJ 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NAZIV PROJEKTA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 2019.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OSTVARENJE 2019.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49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</a:t>
                      </a: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KA219 - GVN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32.000,00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</a:t>
                      </a: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KA219 - HTU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50.000,00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Erasmus+ Medicinska škola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31.995,68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29.995,68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</a:t>
                      </a: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KA102 </a:t>
                      </a:r>
                      <a:r>
                        <a:rPr lang="hr-HR" sz="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V.Vlatković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98.269,76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48.484,08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Inkluzija 2018/19 - 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487.952,70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303.542,32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7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Kako smo ispravljali Pisin toranj - SŠ Benkovac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467.841,53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294.746,10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1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Mali korak za bolje sutra - SŠ Benkovac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558.498,22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308.422,88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Healthy future - HTU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13.526,62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Cooking Tour@Zadar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1.600.000,00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545.424,22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Energetska obnova - V.Nazor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2.521.099,77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627.064,69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 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Postanimo </a:t>
                      </a:r>
                      <a:r>
                        <a:rPr lang="hr-HR" sz="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</a:t>
                      </a: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i </a:t>
                      </a:r>
                      <a:r>
                        <a:rPr lang="hr-HR" sz="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digit</a:t>
                      </a: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pismeni - </a:t>
                      </a:r>
                      <a:r>
                        <a:rPr lang="hr-HR" sz="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V.Vlatković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589.692,67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651.934,08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 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Perma Horti-SŠ S. Ožanić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512.486,24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364.736,47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Erasmus+ KA116 Vice Vlatkovića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88.654,76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88.654,76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Tesla je znao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66.584,55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66.584,55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My Europe, My life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31.498,17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29.914,17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 mjere do karijere - Pripravništvo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153.125,72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172.944,27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 vas trebamo - SŠ Benkovac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1.267.586,00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543.985,18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Kurikularne reforme 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6.069,00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8.151,50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8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Laboratorij za mlade </a:t>
                      </a:r>
                      <a:r>
                        <a:rPr lang="hr-HR" sz="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Prir</a:t>
                      </a: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Graf. Škola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100.078,00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67.423,26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Erasmus+ KA102 SŠ Benkovac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349.927,00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Erasmus+ Gim. Franje Petrića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77.650,32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Erasmus+ K102 GameINg Innov. Gam.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472.929,88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</a:t>
                      </a: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KA102 SŠ Stanka Ožanića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464.107,49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</a:t>
                      </a: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KA219 SŠ Gračac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44.757,90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NMZ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Remember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104.166,41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7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SREDNJE ŠKOLE I NARODNI MUZEJ ZADAR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8.693.432,77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5.679.073,83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80" marR="576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2691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535969" y="238312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pl-PL" sz="1600" b="1" dirty="0"/>
              <a:t>Ostvarenje prihoda po projektima Zadarske županije u </a:t>
            </a:r>
            <a:r>
              <a:rPr lang="pl-PL" sz="1600" b="1" dirty="0" smtClean="0"/>
              <a:t>2019. </a:t>
            </a:r>
            <a:r>
              <a:rPr lang="pl-PL" sz="1600" b="1" dirty="0"/>
              <a:t>godini</a:t>
            </a:r>
            <a:endParaRPr lang="hr-HR" sz="1600" b="1" dirty="0"/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Tablic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492820"/>
              </p:ext>
            </p:extLst>
          </p:nvPr>
        </p:nvGraphicFramePr>
        <p:xfrm>
          <a:off x="535968" y="1118965"/>
          <a:ext cx="7492416" cy="4423547"/>
        </p:xfrm>
        <a:graphic>
          <a:graphicData uri="http://schemas.openxmlformats.org/drawingml/2006/table">
            <a:tbl>
              <a:tblPr firstRow="1" firstCol="1" bandRow="1"/>
              <a:tblGrid>
                <a:gridCol w="1873104"/>
                <a:gridCol w="1873104"/>
                <a:gridCol w="1873104"/>
                <a:gridCol w="1873104"/>
              </a:tblGrid>
              <a:tr h="130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NOSITELJ 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NAZIV PROJEKTA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 2019.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OSTVARENJE 2019.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618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OBZ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Izgradnja i opremanje dnevnih bolnica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43.980.000,00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1.716.922,00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9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OBZ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Vaša sigurnost je u našim rukama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167.692,00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ZZJZ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MELAdetect</a:t>
                      </a: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2.880.621,00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2.553.851,83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ZZJZ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AdSWIM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587.582,00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68.362,19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22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DZZŽ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Specijalističko usavršavanje doktora medicine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1.650.000,00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1.026.750,00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0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ZHMZŽ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Specijalističko usavršavanje doktora medicine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293.767,97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97.938,03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PBU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Kapitalna investicija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1.000.000,00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59.396,00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8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USTANOVE U ZDRAVSTVU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50.391.970,97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5.690.912,05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1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Poboljšanje pristupa PZZ na otocima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457.939,16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305.385,60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Europa Direct Zadar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180.506,69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169.480,24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9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Centar novih tehnologija (CENT)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109.329,00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Kulturna ruta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2.432.000,00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750.941,18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Hercultour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6.479.398,58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1.498.451,92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Readiness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70.420,30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60.149,21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Pokret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1.407.700,00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834.920,72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 Bio Energy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699.680,49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781.795,14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Pescar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2.868.071,84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1.406.970,14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Dory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403.835,00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268.334,93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CGO Biljane Donje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141.374,65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6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Centar izvrsnosti Cerovačke špilje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403.230,00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157.734,70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Sustavi navodnjavanja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37.713.284,73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18.973.070,41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Eco </a:t>
                      </a:r>
                      <a:r>
                        <a:rPr lang="hr-HR" sz="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Sea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484.448,10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484.448,10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Hera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63.480,84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13.266,19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Coolturizacija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158.605,33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158.605,33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Argos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1.826,60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8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UPRAVNI ODJELI ZADARSKE ŽUPANIJE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54.075.131,31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25.863.553,81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3" marR="52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ic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824045"/>
              </p:ext>
            </p:extLst>
          </p:nvPr>
        </p:nvGraphicFramePr>
        <p:xfrm>
          <a:off x="535968" y="5535793"/>
          <a:ext cx="7492416" cy="413487"/>
        </p:xfrm>
        <a:graphic>
          <a:graphicData uri="http://schemas.openxmlformats.org/drawingml/2006/table">
            <a:tbl>
              <a:tblPr firstRow="1" firstCol="1" bandRow="1"/>
              <a:tblGrid>
                <a:gridCol w="3748000"/>
                <a:gridCol w="1872208"/>
                <a:gridCol w="1872208"/>
              </a:tblGrid>
              <a:tr h="4134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142.290.758,92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55.475.463,95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1381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4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   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  <a:endPara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696143" y="3789040"/>
            <a:ext cx="7777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u="sng" dirty="0" smtClean="0">
                <a:solidFill>
                  <a:srgbClr val="0070C0"/>
                </a:solidFill>
              </a:rPr>
              <a:t>https</a:t>
            </a:r>
            <a:r>
              <a:rPr lang="hr-HR" u="sng" dirty="0">
                <a:solidFill>
                  <a:srgbClr val="0070C0"/>
                </a:solidFill>
              </a:rPr>
              <a:t>://www.zadarska-zupanija.hr/component/content/article?id=479</a:t>
            </a:r>
          </a:p>
        </p:txBody>
      </p:sp>
      <p:sp>
        <p:nvSpPr>
          <p:cNvPr id="9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800" b="1" dirty="0" smtClean="0"/>
              <a:t>Izvršenje proračuna - KONSOLIDIRANI</a:t>
            </a:r>
            <a:endParaRPr lang="hr-HR" sz="28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6618279"/>
              </p:ext>
            </p:extLst>
          </p:nvPr>
        </p:nvGraphicFramePr>
        <p:xfrm>
          <a:off x="1187624" y="2348880"/>
          <a:ext cx="648072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6" name="Ravni poveznik 15"/>
          <p:cNvCxnSpPr/>
          <p:nvPr/>
        </p:nvCxnSpPr>
        <p:spPr>
          <a:xfrm>
            <a:off x="4355976" y="3429000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>
            <a:off x="4355976" y="4581128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19"/>
          <p:cNvCxnSpPr/>
          <p:nvPr/>
        </p:nvCxnSpPr>
        <p:spPr>
          <a:xfrm>
            <a:off x="4355976" y="4725144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Slika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0" y="6488668"/>
            <a:ext cx="2746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1187624" y="1556792"/>
            <a:ext cx="64807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prstClr val="white"/>
                </a:solidFill>
              </a:rPr>
              <a:t>Godišnji izvještaj o izvršenju proračuna                  </a:t>
            </a:r>
          </a:p>
          <a:p>
            <a:pPr algn="ctr"/>
            <a:r>
              <a:rPr lang="hr-HR" b="1" dirty="0" smtClean="0">
                <a:solidFill>
                  <a:prstClr val="white"/>
                </a:solidFill>
              </a:rPr>
              <a:t> Zadarske županije za 2019. godinu</a:t>
            </a:r>
            <a:endParaRPr lang="hr-HR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27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800" b="1" dirty="0" smtClean="0"/>
              <a:t>Izvršenje proračuna – ZADARSKA ŽUPANIJA</a:t>
            </a:r>
            <a:endParaRPr lang="hr-HR" sz="28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901333"/>
              </p:ext>
            </p:extLst>
          </p:nvPr>
        </p:nvGraphicFramePr>
        <p:xfrm>
          <a:off x="1187624" y="2348880"/>
          <a:ext cx="6480720" cy="3485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6" name="Ravni poveznik 15"/>
          <p:cNvCxnSpPr/>
          <p:nvPr/>
        </p:nvCxnSpPr>
        <p:spPr>
          <a:xfrm>
            <a:off x="4355976" y="3284984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>
            <a:off x="4355976" y="4365104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19"/>
          <p:cNvCxnSpPr/>
          <p:nvPr/>
        </p:nvCxnSpPr>
        <p:spPr>
          <a:xfrm>
            <a:off x="4355976" y="4509120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Slika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0" y="6488668"/>
            <a:ext cx="2746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1187624" y="1556792"/>
            <a:ext cx="64807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prstClr val="white"/>
                </a:solidFill>
              </a:rPr>
              <a:t>Godišnji izvještaj o izvršenju proračuna                  </a:t>
            </a:r>
          </a:p>
          <a:p>
            <a:pPr algn="ctr"/>
            <a:r>
              <a:rPr lang="hr-HR" b="1" dirty="0" smtClean="0">
                <a:solidFill>
                  <a:prstClr val="white"/>
                </a:solidFill>
              </a:rPr>
              <a:t> Zadarske županije </a:t>
            </a:r>
            <a:r>
              <a:rPr lang="hr-HR" b="1" i="1" u="sng" dirty="0" smtClean="0">
                <a:solidFill>
                  <a:prstClr val="white"/>
                </a:solidFill>
              </a:rPr>
              <a:t>bez proračunskih korisnika</a:t>
            </a:r>
            <a:r>
              <a:rPr lang="hr-HR" b="1" dirty="0" smtClean="0">
                <a:solidFill>
                  <a:prstClr val="white"/>
                </a:solidFill>
              </a:rPr>
              <a:t> za 2019. godinu</a:t>
            </a:r>
            <a:endParaRPr lang="hr-HR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33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Odnos planiranih i ostvarenih prihoda  i primitaka za 2019. godinu</a:t>
            </a:r>
            <a:br>
              <a:rPr lang="hr-HR" sz="3100" b="1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6" name="Rectangle 15"/>
          <p:cNvSpPr/>
          <p:nvPr/>
        </p:nvSpPr>
        <p:spPr>
          <a:xfrm>
            <a:off x="4572000" y="2060848"/>
            <a:ext cx="457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1. Prikaz udjela  grupa prihoda i primitaka u ukupnim prihodima i primicima</a:t>
            </a:r>
            <a:r>
              <a:rPr lang="hr-HR" sz="1100" b="1" dirty="0">
                <a:cs typeface="Arial" pitchFamily="34" charset="0"/>
              </a:rPr>
              <a:t> </a:t>
            </a:r>
            <a:r>
              <a:rPr lang="hr-HR" sz="1100" b="1" dirty="0" smtClean="0">
                <a:cs typeface="Arial" pitchFamily="34" charset="0"/>
              </a:rPr>
              <a:t>Proračuna Zadarske županije za 2019. god.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07504" y="1124744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5"/>
          <p:cNvSpPr txBox="1"/>
          <p:nvPr/>
        </p:nvSpPr>
        <p:spPr>
          <a:xfrm>
            <a:off x="107504" y="2060848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1100" b="1" dirty="0" smtClean="0">
              <a:cs typeface="Arial" pitchFamily="34" charset="0"/>
            </a:endParaRPr>
          </a:p>
          <a:p>
            <a:r>
              <a:rPr lang="hr-HR" sz="1100" b="1" dirty="0" smtClean="0">
                <a:cs typeface="Arial" pitchFamily="34" charset="0"/>
              </a:rPr>
              <a:t>Tablica 1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</a:t>
            </a:r>
            <a:r>
              <a:rPr lang="hr-HR" sz="1100" b="1" dirty="0" smtClean="0">
                <a:cs typeface="Arial" pitchFamily="34" charset="0"/>
              </a:rPr>
              <a:t>rihodi i primici Proračuna Zadarske županije za 2019. god.</a:t>
            </a:r>
          </a:p>
          <a:p>
            <a:endParaRPr lang="hr-HR" sz="10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1" name="Pravokutnik 20"/>
          <p:cNvSpPr/>
          <p:nvPr/>
        </p:nvSpPr>
        <p:spPr>
          <a:xfrm>
            <a:off x="7668344" y="116632"/>
            <a:ext cx="997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52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887618"/>
              </p:ext>
            </p:extLst>
          </p:nvPr>
        </p:nvGraphicFramePr>
        <p:xfrm>
          <a:off x="72000" y="2484889"/>
          <a:ext cx="4500000" cy="405452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16224"/>
                <a:gridCol w="963010"/>
                <a:gridCol w="1073879"/>
                <a:gridCol w="446887"/>
              </a:tblGrid>
              <a:tr h="2673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Naziv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Plan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Ostvarenje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noProof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hr-HR" sz="800" b="1" i="0" u="none" strike="noStrike" noProof="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688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HODI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POSLOVANJA 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hr-HR" sz="8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988.297.786,89</a:t>
                      </a:r>
                      <a:endParaRPr lang="hr-HR" sz="8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879.891.473,16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89,03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7809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POREZA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hr-HR" sz="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92.199.000,00</a:t>
                      </a:r>
                      <a:endParaRPr lang="hr-HR" sz="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93.343.072,66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101,24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694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POMOĆI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IZ INOZ. I OSTALIH SUBJEKATA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hr-HR" sz="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240.049.343,58</a:t>
                      </a:r>
                      <a:endParaRPr lang="hr-HR" sz="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153.031.131,98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63,75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11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OD IMOVINE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hr-HR" sz="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13.897.267,38</a:t>
                      </a:r>
                      <a:endParaRPr lang="hr-HR" sz="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14.027.413,73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100,94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ADMINISTRATIVNIH PRISTOJBI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hr-HR" sz="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76.491.342,63</a:t>
                      </a:r>
                      <a:endParaRPr lang="hr-HR" sz="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71.287.345,93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93,20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OD PRODAJE PROIZVODA I ROBE, USLUGA,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DONACIJA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hr-HR" sz="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62.769.338,60</a:t>
                      </a:r>
                      <a:endParaRPr lang="hr-HR" sz="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61.491.806,92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97,96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IZ NADLEŽ. PRORAČ. I OD HZZO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TEMELJEM UGOVOR. OBVEZA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hr-HR" sz="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500.560.469,43</a:t>
                      </a:r>
                      <a:endParaRPr lang="hr-HR" sz="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483.956.270,32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96,68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KAZNE,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UPR. MJERE I </a:t>
                      </a: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OSTALI PRIHODI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hr-HR" sz="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2.331.025,27</a:t>
                      </a:r>
                      <a:endParaRPr lang="hr-HR" sz="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2.754.431,62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118,16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PRODAJE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NEFIN.</a:t>
                      </a:r>
                      <a:r>
                        <a:rPr lang="hr-HR" sz="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IMOVINE</a:t>
                      </a:r>
                      <a:endParaRPr lang="hr-HR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hr-HR" sz="8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31.539.035,09</a:t>
                      </a:r>
                      <a:endParaRPr lang="hr-HR" sz="8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304.995,54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0,97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PRIMICI</a:t>
                      </a:r>
                      <a:r>
                        <a:rPr lang="pl-PL" sz="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</a:t>
                      </a:r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FIN.</a:t>
                      </a:r>
                      <a:r>
                        <a:rPr lang="pl-PL" sz="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IMOVINE I ZADUŽIVANJA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hr-HR" sz="8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26.000.000,00</a:t>
                      </a:r>
                      <a:endParaRPr lang="hr-HR" sz="8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725.977,00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2,79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5631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I PRIMICI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hr-HR" sz="8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1.045.836.821,98</a:t>
                      </a:r>
                      <a:endParaRPr lang="hr-HR" sz="8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880.922.445,70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84,23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72971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REZULTAT POSLOVANJA IZ PRETHODNE GODINE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hr-HR" sz="8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-3.136.821,98</a:t>
                      </a:r>
                      <a:endParaRPr lang="hr-HR" sz="8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-1.497.764,33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47,74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716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UKUPNO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hr-HR" sz="8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1.042.700.000,00</a:t>
                      </a:r>
                      <a:endParaRPr lang="hr-HR" sz="8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879.424.681,37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84,34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3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320996"/>
              </p:ext>
            </p:extLst>
          </p:nvPr>
        </p:nvGraphicFramePr>
        <p:xfrm>
          <a:off x="4644008" y="2569259"/>
          <a:ext cx="445614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Pravokutnik 14"/>
          <p:cNvSpPr/>
          <p:nvPr/>
        </p:nvSpPr>
        <p:spPr>
          <a:xfrm>
            <a:off x="179512" y="1196752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/>
              <a:t>Prihodi i primici proračuna Zadarske županije </a:t>
            </a:r>
            <a:r>
              <a:rPr lang="hr-HR" sz="1400" dirty="0" smtClean="0"/>
              <a:t>sastoje se od: </a:t>
            </a:r>
          </a:p>
          <a:p>
            <a:pPr>
              <a:buFont typeface="+mj-lt"/>
              <a:buAutoNum type="arabicPeriod"/>
            </a:pPr>
            <a:r>
              <a:rPr lang="hr-HR" sz="1400" dirty="0" smtClean="0"/>
              <a:t> prihoda poslovanja, </a:t>
            </a:r>
          </a:p>
          <a:p>
            <a:pPr>
              <a:buFont typeface="+mj-lt"/>
              <a:buAutoNum type="arabicPeriod"/>
            </a:pPr>
            <a:r>
              <a:rPr lang="hr-HR" sz="1400" dirty="0" smtClean="0"/>
              <a:t> prihoda od prodaje nefinancijske imovine i </a:t>
            </a:r>
          </a:p>
          <a:p>
            <a:pPr>
              <a:buFont typeface="+mj-lt"/>
              <a:buAutoNum type="arabicPeriod"/>
            </a:pPr>
            <a:r>
              <a:rPr lang="hr-HR" sz="1400" dirty="0" smtClean="0"/>
              <a:t> primitaka od financijske imovine i zaduživanja.</a:t>
            </a:r>
            <a:endParaRPr lang="hr-H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Odnos planiranih i izvršenih rashoda  i  izdataka za 2019. godinu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2" name="TextBox 21"/>
          <p:cNvSpPr txBox="1"/>
          <p:nvPr/>
        </p:nvSpPr>
        <p:spPr>
          <a:xfrm>
            <a:off x="4714844" y="980728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2222140735"/>
              </p:ext>
            </p:extLst>
          </p:nvPr>
        </p:nvGraphicFramePr>
        <p:xfrm>
          <a:off x="4553945" y="2348880"/>
          <a:ext cx="4536951" cy="4023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714844" y="1772816"/>
            <a:ext cx="4429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Prikaz udjela  grupa rashoda i izdataka u ukupnom ostvarenju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  proračuna Zadarske županije za 2019. god.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79512" y="1412776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i izdaci proračuna Zadarske županije </a:t>
            </a: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sastoje se od: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rashoda poslovanja,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rashoda za nabavu nefinancijske imovine i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izdataka za financijsku imovinu i otplatu zajmova.</a:t>
            </a: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70992" y="2263260"/>
            <a:ext cx="4429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R</a:t>
            </a:r>
            <a:r>
              <a:rPr lang="hr-HR" sz="1100" b="1" dirty="0" smtClean="0">
                <a:cs typeface="Arial" pitchFamily="34" charset="0"/>
              </a:rPr>
              <a:t>ashodi i izdaci Proračuna Zadarske županije za 2019. god.</a:t>
            </a: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0" name="Pravokutnik 19"/>
          <p:cNvSpPr/>
          <p:nvPr/>
        </p:nvSpPr>
        <p:spPr>
          <a:xfrm>
            <a:off x="7668344" y="11663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9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295237"/>
              </p:ext>
            </p:extLst>
          </p:nvPr>
        </p:nvGraphicFramePr>
        <p:xfrm>
          <a:off x="4571999" y="2492896"/>
          <a:ext cx="4536679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23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627817"/>
              </p:ext>
            </p:extLst>
          </p:nvPr>
        </p:nvGraphicFramePr>
        <p:xfrm>
          <a:off x="36504" y="2636912"/>
          <a:ext cx="4500000" cy="339564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15216"/>
                <a:gridCol w="964018"/>
                <a:gridCol w="1073879"/>
                <a:gridCol w="446887"/>
              </a:tblGrid>
              <a:tr h="2673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Naziv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Plan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 err="1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Izvršenje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noProof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hr-HR" sz="800" b="1" i="0" u="none" strike="noStrike" noProof="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2688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RASHODI POSLOVANJA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823.691.417,39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804.342.801,63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97,65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97809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ZA ZAPOSLENE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396.687.258,62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404.652.242,27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102,01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694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MATERIJALNI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353.468.259,32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342.442.170,23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96,88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911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FINANCIJSKI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1.004.351,51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3.467.181,35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345,22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SUBVENCIJE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3.045.000,00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2.526.304,45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82,97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POMOĆI DANE U INOZEMSTVO I UNUTAR OPĆEG PRORAČUNA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28.761.595,54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18.391.099,41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63,94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NAKNADE GRAĐA. I KUĆAN. OD                    OSIGURA. I DR. NAKNADE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21.292.407,75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17.843.310,73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83,80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OSTALI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19.432.544,65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15.020.493,19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77,30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ZA NABAVU NEFIN. IMOVINE</a:t>
                      </a:r>
                      <a:endParaRPr lang="hr-HR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216.702.953,07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93.235.149,52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43,02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sz="800" b="1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IZDACI ZA FINANCIJSKU IMOVINU I OTPLATE ZAJMOVa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2.305.629,54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1.105.325,54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47,94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2688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UKUPNO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1.042.700.000,00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898.683.276,69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86,18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6944" y="785689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Proračunski korisnici Zadarske županije</a:t>
            </a:r>
            <a:endParaRPr lang="hr-HR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2620888"/>
          </a:xfr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sz="1800" b="1" u="sng" dirty="0" smtClean="0">
                <a:solidFill>
                  <a:schemeClr val="bg1"/>
                </a:solidFill>
              </a:rPr>
              <a:t>Proračunski korisnici Zadarske županije su:</a:t>
            </a:r>
          </a:p>
          <a:p>
            <a:pPr>
              <a:buNone/>
            </a:pPr>
            <a:endParaRPr lang="hr-HR" sz="1600" b="1" u="sng" dirty="0" smtClean="0">
              <a:solidFill>
                <a:schemeClr val="bg1"/>
              </a:solidFill>
            </a:endParaRPr>
          </a:p>
          <a:p>
            <a:r>
              <a:rPr lang="hr-HR" sz="1600" b="1" dirty="0" smtClean="0">
                <a:solidFill>
                  <a:schemeClr val="bg1"/>
                </a:solidFill>
              </a:rPr>
              <a:t>Osnovne škole osim onih na području grada Zadra - 27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Sve srednje škole i Đački dom Zadar - 20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Sve ustanove u zdravstvu i Dom za starije i nemoćne - 7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Kazalište lutaka, Narodni muzej - 2 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Zavod za prostorno uređenje, JU Natura </a:t>
            </a:r>
            <a:r>
              <a:rPr lang="hr-HR" sz="1600" b="1" dirty="0" err="1">
                <a:solidFill>
                  <a:schemeClr val="bg1"/>
                </a:solidFill>
              </a:rPr>
              <a:t>J</a:t>
            </a:r>
            <a:r>
              <a:rPr lang="hr-HR" sz="1600" b="1" dirty="0" err="1" smtClean="0">
                <a:solidFill>
                  <a:schemeClr val="bg1"/>
                </a:solidFill>
              </a:rPr>
              <a:t>adera</a:t>
            </a:r>
            <a:r>
              <a:rPr lang="hr-HR" sz="1600" b="1" dirty="0" smtClean="0">
                <a:solidFill>
                  <a:schemeClr val="bg1"/>
                </a:solidFill>
              </a:rPr>
              <a:t> - 2 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ZADRA NOVA, AGRRA, INOVACIJA - 3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Vijeća nacionalnih manjina (albanska, bošnjačka, srpska) - 3</a:t>
            </a:r>
          </a:p>
          <a:p>
            <a:endParaRPr lang="hr-HR" sz="1600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8" y="505733"/>
            <a:ext cx="504056" cy="633001"/>
          </a:xfrm>
          <a:prstGeom prst="rect">
            <a:avLst/>
          </a:prstGeom>
        </p:spPr>
      </p:pic>
      <p:sp>
        <p:nvSpPr>
          <p:cNvPr id="5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395536" y="443711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Zadarska županija ima 64 proračunska korisnika.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5498891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6336704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 smtClean="0"/>
              <a:t>Prihodi i primici Zadarske županije i proračunskih korisnika</a:t>
            </a:r>
            <a:endParaRPr lang="hr-HR" sz="24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7419009"/>
              </p:ext>
            </p:extLst>
          </p:nvPr>
        </p:nvGraphicFramePr>
        <p:xfrm>
          <a:off x="179513" y="1844824"/>
          <a:ext cx="4824431" cy="41829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3"/>
                <a:gridCol w="936104"/>
                <a:gridCol w="936104"/>
                <a:gridCol w="936000"/>
              </a:tblGrid>
              <a:tr h="373752">
                <a:tc>
                  <a:txBody>
                    <a:bodyPr/>
                    <a:lstStyle/>
                    <a:p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PRIHODA I PRIMITAKA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Zadarska</a:t>
                      </a:r>
                      <a:r>
                        <a:rPr lang="hr-HR" sz="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županija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Proračunski</a:t>
                      </a:r>
                      <a:r>
                        <a:rPr lang="hr-HR" sz="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korisnici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 PRIHODI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OD POREZA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93.343.072,66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93.343.072,66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 POMOĆI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IZ INOZEMSTVA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105.142.951,94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47.888.180,04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153.031.131,98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 PRIHODI OD IMOVINE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13.987.913,88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39.499,85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14.027.413,73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06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 PRIHODI OD UPRAVNIH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ADMIN. PRISTOJBI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6.181.308,90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65.106.037,03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71.287.345,93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982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 PRIHODI OD PRODAJE  PROIZV.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ROBE, USLUGA I DONACIJA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217.196,28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61.274.610,64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61.491.806,92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  PRIHODI IZ NADL. PRORAČUNA </a:t>
                      </a: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OD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HZZO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483.956.270,32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483.956.270,32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 KAZNE, UPRAVNE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MJERE I OSTALI PRIHODI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292.859,28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2.461.572,34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2.754.431,62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 PRIHODI OD PRODAJE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PROIZVEDENE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DUG. IMOVINE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175.322,77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129.672,77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304.995,54</a:t>
                      </a:r>
                      <a:endParaRPr lang="en-US" sz="8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 PRIMICI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OD ZADUŽIVANJA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725.977,00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725.977,00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PRIHODI I PRIMICI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219.340.625,71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661.581.819,99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880.922.445,70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  REZULTAT POSLOVANJA IZ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hr-HR" sz="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PRETHODNE GODINE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8.079.036,93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-9.576.801,26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-1.497.764,33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r>
                        <a:rPr lang="hr-HR" sz="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227.419.662,64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652.005.018,73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879.424.681,37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U UKUPNIM PRIHODIMA</a:t>
                      </a:r>
                      <a:r>
                        <a:rPr lang="hr-HR" sz="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PRIMICIMA (BEZ 92)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24,90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75,10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3275170"/>
              </p:ext>
            </p:extLst>
          </p:nvPr>
        </p:nvGraphicFramePr>
        <p:xfrm>
          <a:off x="5220072" y="2132856"/>
          <a:ext cx="4392488" cy="4540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292080" y="1412776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Grafikon 3.</a:t>
            </a:r>
            <a:r>
              <a:rPr kumimoji="0" lang="hr-HR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Prikaz udjela Zadarske županije i prorač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unskih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ukupnim prihodima i primicima za 2019. godinu</a:t>
            </a:r>
            <a:endParaRPr kumimoji="0" lang="hr-HR" sz="1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 smtClean="0"/>
              <a:t>Tablica 3. Odnos prihoda i primitaka Zadarske županije</a:t>
            </a:r>
            <a:br>
              <a:rPr lang="hr-HR" sz="1100" b="1" dirty="0" smtClean="0"/>
            </a:br>
            <a:r>
              <a:rPr lang="hr-HR" sz="1100" b="1" dirty="0" smtClean="0"/>
              <a:t>                  i proračunskih korisnika</a:t>
            </a:r>
            <a:endParaRPr lang="hr-HR" sz="1100" dirty="0"/>
          </a:p>
        </p:txBody>
      </p:sp>
      <p:sp>
        <p:nvSpPr>
          <p:cNvPr id="12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727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067128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 smtClean="0"/>
              <a:t>Rashodi i izdaci Zadarske županije i proračunskih korisnika</a:t>
            </a:r>
            <a:endParaRPr lang="hr-HR" sz="2400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2914277"/>
              </p:ext>
            </p:extLst>
          </p:nvPr>
        </p:nvGraphicFramePr>
        <p:xfrm>
          <a:off x="5220072" y="2132856"/>
          <a:ext cx="43924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292080" y="1412776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Grafikon </a:t>
            </a:r>
            <a:r>
              <a:rPr lang="hr-HR" sz="1100" b="1" noProof="0" dirty="0">
                <a:latin typeface="+mj-lt"/>
                <a:ea typeface="+mj-ea"/>
                <a:cs typeface="+mj-cs"/>
              </a:rPr>
              <a:t>4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hr-HR" sz="11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Prikaz udjela Zadarske županije i prorač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unskih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ukupnim rashodima i izdacima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Zadarske županije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za 2019. godinu</a:t>
            </a:r>
            <a:endParaRPr kumimoji="0" lang="hr-HR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 smtClean="0"/>
              <a:t>Tablica 4. Odnos rashoda i izdataka Zadarske županije</a:t>
            </a:r>
            <a:br>
              <a:rPr lang="hr-HR" sz="1100" b="1" dirty="0" smtClean="0"/>
            </a:br>
            <a:r>
              <a:rPr lang="hr-HR" sz="1100" b="1" dirty="0" smtClean="0"/>
              <a:t>                  i proračunskih korisnika</a:t>
            </a:r>
            <a:endParaRPr lang="hr-HR" sz="1100" dirty="0"/>
          </a:p>
        </p:txBody>
      </p:sp>
      <p:sp>
        <p:nvSpPr>
          <p:cNvPr id="12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3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81838"/>
              </p:ext>
            </p:extLst>
          </p:nvPr>
        </p:nvGraphicFramePr>
        <p:xfrm>
          <a:off x="107503" y="1916832"/>
          <a:ext cx="4896544" cy="409414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8233"/>
                <a:gridCol w="908159"/>
                <a:gridCol w="950076"/>
                <a:gridCol w="950076"/>
              </a:tblGrid>
              <a:tr h="373752">
                <a:tc>
                  <a:txBody>
                    <a:bodyPr/>
                    <a:lstStyle/>
                    <a:p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RASHODA I IZDATAKA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Zadarska</a:t>
                      </a:r>
                      <a:r>
                        <a:rPr lang="hr-HR" sz="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županija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Proračunski</a:t>
                      </a:r>
                      <a:r>
                        <a:rPr lang="hr-HR" sz="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korisnici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RASHODI ZA ZAPOSLENE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38.192.707,64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366.459.534,63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404.652.242,27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MATERIJALNI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80.901.911,18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261.540.259,05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342.442.170,23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FINANCIJSKI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290.074,38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3.177.106,97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3.467.181,35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506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SUBVENCIJE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2.526.304,45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2.526.304,45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982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POMOĆI DANE U INOZEMSTVO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UNUTAR OPĆEG PRORAČUNA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10.581.999,60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7,809,099,81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18.391.099,41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NAKNADE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GRAĐANIMA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KUĆANSTVIMA IZ PRORAČUNA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17.382.705,66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460.605,07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17.843.310,73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OSTALI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14.581.208,86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439.284,33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15.020.493,19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RASHODI ZA NABAVU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NEPROIZVEDENE IMOVINE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299.888,00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299.888,00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RASHODI ZA NABAVU PROIZVEDENE DUGO. IMOVINE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36.674.644,60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27.343.768,10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64.018.412,70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RASHODI ZA DODATNA ULAGANJA NA NEFIN.</a:t>
                      </a:r>
                      <a:r>
                        <a:rPr lang="hr-HR" sz="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IMOVINI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21.712.704,63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7.204.144,19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28.916.848,82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IZDACI  ZA FINANCIJSKU</a:t>
                      </a:r>
                      <a:r>
                        <a:rPr lang="hr-HR" sz="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IMOVINU I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OTPLATU ZAJMOVA</a:t>
                      </a:r>
                      <a:endParaRPr lang="hr-HR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345.629,54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759.696,00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1.105.325,54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223.189.890,54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675.493.386,15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898.683.276,69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U</a:t>
                      </a:r>
                      <a:r>
                        <a:rPr lang="hr-HR" sz="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UKUPNIM RASHODIMA I IZDACIMA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24,83%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75,17%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100,00%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7657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045641"/>
              </p:ext>
            </p:extLst>
          </p:nvPr>
        </p:nvGraphicFramePr>
        <p:xfrm>
          <a:off x="107504" y="1700808"/>
          <a:ext cx="4320480" cy="3516368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90966"/>
                <a:gridCol w="1447525"/>
                <a:gridCol w="1025805"/>
                <a:gridCol w="1008112"/>
                <a:gridCol w="648072"/>
              </a:tblGrid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Upravni odjeli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201</a:t>
                      </a:r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Izvršenje</a:t>
                      </a:r>
                      <a:r>
                        <a:rPr lang="hr-HR" sz="8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Indeks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000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Ured župana 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2.866.470,00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2.288.548,20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79,84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9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Financije i proračun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23.129.606,30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21.901.742,91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94,69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4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Obrazovanje, kult. i šport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159.781.532,07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137.485.797,93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86,05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2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Zdravstvo, soc. skrb, udruge     i mladi</a:t>
                      </a:r>
                      <a:endParaRPr lang="sv-SE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701.272.260,59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652.704.684,70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93,07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5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vi-VN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Prost</a:t>
                      </a:r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hr-HR" sz="8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uređenje</a:t>
                      </a:r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zaštita</a:t>
                      </a:r>
                      <a:r>
                        <a:rPr lang="hr-HR" sz="8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okoliša i kom. poslovi</a:t>
                      </a:r>
                      <a:endParaRPr lang="vi-VN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14.999.135,22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9.906.245,24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66,05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9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6.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Gospod., turizam, </a:t>
                      </a:r>
                      <a:r>
                        <a:rPr lang="hr-HR" sz="800" b="1" u="none" strike="noStrike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</a:t>
                      </a:r>
                      <a:r>
                        <a:rPr lang="hr-HR" sz="8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i EU fondovi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73.170.453,96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33.114.607,98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45,26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8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hr-HR" sz="800" b="1" u="none" strike="noStrike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Poljop</a:t>
                      </a:r>
                      <a:r>
                        <a:rPr lang="hr-HR" sz="8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.,</a:t>
                      </a:r>
                      <a:r>
                        <a:rPr lang="hr-HR" sz="800" b="1" u="none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ribar., vodno </a:t>
                      </a:r>
                      <a:r>
                        <a:rPr lang="hr-HR" sz="800" b="1" u="none" strike="noStrike" baseline="0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gospod</a:t>
                      </a:r>
                      <a:r>
                        <a:rPr lang="hr-HR" sz="800" b="1" u="none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., </a:t>
                      </a:r>
                      <a:r>
                        <a:rPr lang="hr-HR" sz="800" b="1" u="none" strike="noStrike" baseline="0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rural</a:t>
                      </a:r>
                      <a:r>
                        <a:rPr lang="hr-HR" sz="800" b="1" u="none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i </a:t>
                      </a:r>
                      <a:r>
                        <a:rPr lang="hr-HR" sz="800" b="1" u="none" strike="noStrike" baseline="0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otoč</a:t>
                      </a:r>
                      <a:r>
                        <a:rPr lang="hr-HR" sz="800" b="1" u="none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razvoj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45.664.328,11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30.283.184,77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66,32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84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Pom.</a:t>
                      </a:r>
                      <a:r>
                        <a:rPr lang="hr-HR" sz="8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dobro, more i promet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7.240.000,00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4.803.200,94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66,34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19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i="0" u="none" strike="noStrike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Pravni</a:t>
                      </a:r>
                      <a:r>
                        <a:rPr lang="hr-HR" sz="800" b="1" i="0" u="none" strike="noStrike" baseline="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 zajednički poslovi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5.929.118,75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5.032.574,56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84,88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20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Javna</a:t>
                      </a:r>
                      <a:r>
                        <a:rPr lang="pl-PL" sz="8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nabava i upravljanje      imovinom</a:t>
                      </a:r>
                      <a:r>
                        <a:rPr lang="pl-PL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8.647.095,00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1.162.689,46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13,45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I IZDACI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1.042.700.000,00</a:t>
                      </a:r>
                      <a:endParaRPr lang="en-US" sz="8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898.683.276,69</a:t>
                      </a:r>
                      <a:endParaRPr lang="en-US" sz="8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86,19</a:t>
                      </a:r>
                      <a:endParaRPr lang="en-US" sz="8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0" y="4005064"/>
            <a:ext cx="5214974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50" b="1" dirty="0" smtClean="0">
                <a:cs typeface="Arial" pitchFamily="34" charset="0"/>
              </a:rPr>
              <a:t>   </a:t>
            </a:r>
            <a:endParaRPr lang="hr-HR" sz="1100" b="1" dirty="0" smtClean="0">
              <a:cs typeface="Arial" pitchFamily="34" charset="0"/>
            </a:endParaRPr>
          </a:p>
        </p:txBody>
      </p:sp>
      <p:pic>
        <p:nvPicPr>
          <p:cNvPr id="21" name="Slika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989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8" name="Naslov 1"/>
          <p:cNvSpPr txBox="1">
            <a:spLocks/>
          </p:cNvSpPr>
          <p:nvPr/>
        </p:nvSpPr>
        <p:spPr>
          <a:xfrm>
            <a:off x="411464" y="501423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19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organizacijskoj k</a:t>
            </a: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lasifikaciji</a:t>
            </a:r>
            <a:endParaRPr kumimoji="0" lang="hr-HR" sz="1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1152151986"/>
              </p:ext>
            </p:extLst>
          </p:nvPr>
        </p:nvGraphicFramePr>
        <p:xfrm>
          <a:off x="4751513" y="1772816"/>
          <a:ext cx="4392487" cy="3411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107504" y="1293511"/>
            <a:ext cx="43204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latin typeface="+mj-lt"/>
                <a:cs typeface="Arial" panose="020B0604020202020204" pitchFamily="34" charset="0"/>
              </a:rPr>
              <a:t>Tablica 5: Struktura rashoda po upravnim odjelima Zadarske županije</a:t>
            </a:r>
            <a:endParaRPr lang="hr-HR" sz="11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4693839" y="1269921"/>
            <a:ext cx="43924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/>
              <a:t>Grafikon 5: Prikaz Strukture rashoda po upravnim odjelima Zadarske županije</a:t>
            </a:r>
            <a:endParaRPr lang="hr-HR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14443</TotalTime>
  <Words>2126</Words>
  <Application>Microsoft Office PowerPoint</Application>
  <PresentationFormat>Prikaz na zaslonu (4:3)</PresentationFormat>
  <Paragraphs>930</Paragraphs>
  <Slides>16</Slides>
  <Notes>4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1" baseType="lpstr">
      <vt:lpstr>Arial</vt:lpstr>
      <vt:lpstr>Calibri</vt:lpstr>
      <vt:lpstr>Gabriola</vt:lpstr>
      <vt:lpstr>Times New Roman</vt:lpstr>
      <vt:lpstr>Office tema</vt:lpstr>
      <vt:lpstr> REPUBLIKA HRVATSKA ZADARSKA ŽUPANIJA  GODIŠNJI IZVJEŠTAJ O IZVRŠENJU PRORAČUNA ZADARSKE ŽUPANIJE ZA 2019. GODINU - vodič za građane - </vt:lpstr>
      <vt:lpstr>Izvršenje proračuna - KONSOLIDIRANI</vt:lpstr>
      <vt:lpstr>Izvršenje proračuna – ZADARSKA ŽUPANIJA</vt:lpstr>
      <vt:lpstr>  Odnos planiranih i ostvarenih prihoda  i primitaka za 2019. godinu  </vt:lpstr>
      <vt:lpstr> Odnos planiranih i izvršenih rashoda  i  izdataka za 2019. godinu  </vt:lpstr>
      <vt:lpstr>Proračunski korisnici Zadarske županije</vt:lpstr>
      <vt:lpstr>Prihodi i primici Zadarske županije i proračunskih korisnika</vt:lpstr>
      <vt:lpstr>Rashodi i izdaci Zadarske županije i proračunskih korisnika</vt:lpstr>
      <vt:lpstr>  </vt:lpstr>
      <vt:lpstr>  </vt:lpstr>
      <vt:lpstr>Ostvarenje prihoda po projektima Zadarske županije u 2019. godini</vt:lpstr>
      <vt:lpstr>Ostvarenje prihoda po projektima Zadarske županije u 2019. godini</vt:lpstr>
      <vt:lpstr>Ostvarenje prihoda po projektima Zadarske županije u 2019. godini</vt:lpstr>
      <vt:lpstr>Ostvarenje prihoda po projektima Zadarske županije u 2019. godini</vt:lpstr>
      <vt:lpstr>Ostvarenje prihoda po projektima Zadarske županije u 2019. godini</vt:lpstr>
      <vt:lpstr>PowerPointova prezentacija</vt:lpstr>
    </vt:vector>
  </TitlesOfParts>
  <Company>ZADARSKA ŽUPANIJA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Katarina</dc:creator>
  <cp:lastModifiedBy>Roko</cp:lastModifiedBy>
  <cp:revision>1410</cp:revision>
  <cp:lastPrinted>2020-04-28T12:48:38Z</cp:lastPrinted>
  <dcterms:created xsi:type="dcterms:W3CDTF">2014-10-06T07:52:48Z</dcterms:created>
  <dcterms:modified xsi:type="dcterms:W3CDTF">2020-04-30T05:36:37Z</dcterms:modified>
</cp:coreProperties>
</file>