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54" r:id="rId2"/>
    <p:sldId id="364" r:id="rId3"/>
    <p:sldId id="366" r:id="rId4"/>
    <p:sldId id="355" r:id="rId5"/>
    <p:sldId id="363" r:id="rId6"/>
    <p:sldId id="359" r:id="rId7"/>
    <p:sldId id="356" r:id="rId8"/>
    <p:sldId id="357" r:id="rId9"/>
    <p:sldId id="358" r:id="rId10"/>
    <p:sldId id="353" r:id="rId11"/>
    <p:sldId id="328" r:id="rId12"/>
    <p:sldId id="335" r:id="rId13"/>
    <p:sldId id="337" r:id="rId14"/>
    <p:sldId id="352" r:id="rId15"/>
    <p:sldId id="360" r:id="rId16"/>
    <p:sldId id="362" r:id="rId17"/>
    <p:sldId id="361" r:id="rId18"/>
    <p:sldId id="367" r:id="rId19"/>
    <p:sldId id="327" r:id="rId20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9D4C1907-164C-4776-ADEE-7BB347BEB484}">
          <p14:sldIdLst>
            <p14:sldId id="354"/>
            <p14:sldId id="364"/>
            <p14:sldId id="366"/>
            <p14:sldId id="355"/>
            <p14:sldId id="363"/>
            <p14:sldId id="359"/>
            <p14:sldId id="356"/>
            <p14:sldId id="357"/>
            <p14:sldId id="358"/>
          </p14:sldIdLst>
        </p14:section>
        <p14:section name="Sekcija bez naslova" id="{6F440071-0825-4550-BD7E-66E014C1ED6A}">
          <p14:sldIdLst>
            <p14:sldId id="353"/>
            <p14:sldId id="328"/>
            <p14:sldId id="335"/>
            <p14:sldId id="337"/>
            <p14:sldId id="352"/>
            <p14:sldId id="360"/>
            <p14:sldId id="362"/>
            <p14:sldId id="361"/>
            <p14:sldId id="367"/>
            <p14:sldId id="3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DED"/>
    <a:srgbClr val="BCCFE6"/>
    <a:srgbClr val="7896B2"/>
    <a:srgbClr val="00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Svijetli stil 2 - Isticanj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ijetli stil 2 - Isticanj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vijetli stil 1 - Istic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ijetli stil 1 - Isticanj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Svijetli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Svijetli stil 1 - Isticanj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ijetli stil 2 - Isticanj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ijetli stil 2 - Isticanj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45" autoAdjust="0"/>
    <p:restoredTop sz="96056" autoAdjust="0"/>
  </p:normalViewPr>
  <p:slideViewPr>
    <p:cSldViewPr>
      <p:cViewPr varScale="1">
        <p:scale>
          <a:sx n="114" d="100"/>
          <a:sy n="114" d="100"/>
        </p:scale>
        <p:origin x="18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52552735870069"/>
          <c:y val="7.2195374015748118E-2"/>
          <c:w val="0.83744289506188063"/>
          <c:h val="0.766694635826775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Prve Izmjene i dopune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delete val="1"/>
          </c:dLbls>
          <c:cat>
            <c:numRef>
              <c:f>List1!$A$2:$A$11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</c:v>
                </c:pt>
                <c:pt idx="8">
                  <c:v>8</c:v>
                </c:pt>
              </c:numCache>
            </c:numRef>
          </c:cat>
          <c:val>
            <c:numRef>
              <c:f>List1!$B$2:$B$11</c:f>
              <c:numCache>
                <c:formatCode>#,##0.00</c:formatCode>
                <c:ptCount val="10"/>
                <c:pt idx="0">
                  <c:v>79250000</c:v>
                </c:pt>
                <c:pt idx="1">
                  <c:v>550732215.12</c:v>
                </c:pt>
                <c:pt idx="2">
                  <c:v>9811191.0399999991</c:v>
                </c:pt>
                <c:pt idx="3">
                  <c:v>75126146.310000002</c:v>
                </c:pt>
                <c:pt idx="4">
                  <c:v>54396236.979999997</c:v>
                </c:pt>
                <c:pt idx="5">
                  <c:v>547329016.57000005</c:v>
                </c:pt>
                <c:pt idx="6">
                  <c:v>2814011.09</c:v>
                </c:pt>
                <c:pt idx="7">
                  <c:v>27210399.989999998</c:v>
                </c:pt>
                <c:pt idx="8">
                  <c:v>36600000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12-4748-8CDF-DE11C0CA1DD1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Druge Izmjene i dopune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elete val="1"/>
          </c:dLbls>
          <c:cat>
            <c:numRef>
              <c:f>List1!$A$2:$A$11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</c:v>
                </c:pt>
                <c:pt idx="8">
                  <c:v>8</c:v>
                </c:pt>
              </c:numCache>
            </c:numRef>
          </c:cat>
          <c:val>
            <c:numRef>
              <c:f>List1!$C$2:$C$11</c:f>
              <c:numCache>
                <c:formatCode>#,##0.00</c:formatCode>
                <c:ptCount val="10"/>
                <c:pt idx="0">
                  <c:v>81265000</c:v>
                </c:pt>
                <c:pt idx="1">
                  <c:v>538608648.09000003</c:v>
                </c:pt>
                <c:pt idx="2">
                  <c:v>9886327.3800000008</c:v>
                </c:pt>
                <c:pt idx="3">
                  <c:v>71299434.359999999</c:v>
                </c:pt>
                <c:pt idx="4">
                  <c:v>59404353.109999999</c:v>
                </c:pt>
                <c:pt idx="5">
                  <c:v>540262863.11000001</c:v>
                </c:pt>
                <c:pt idx="6">
                  <c:v>2624171.29</c:v>
                </c:pt>
                <c:pt idx="7">
                  <c:v>22559824.989999998</c:v>
                </c:pt>
                <c:pt idx="8">
                  <c:v>24340869.609999999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12-4748-8CDF-DE11C0CA1D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4474624"/>
        <c:axId val="34476256"/>
      </c:barChart>
      <c:catAx>
        <c:axId val="3447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34476256"/>
        <c:crosses val="autoZero"/>
        <c:auto val="1"/>
        <c:lblAlgn val="ctr"/>
        <c:lblOffset val="100"/>
        <c:noMultiLvlLbl val="0"/>
      </c:catAx>
      <c:valAx>
        <c:axId val="3447625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00" b="1"/>
                </a:pPr>
                <a:r>
                  <a:rPr lang="hr-HR" sz="1000" b="1" baseline="0" dirty="0"/>
                  <a:t>(mil. kn)</a:t>
                </a:r>
                <a:endParaRPr lang="hr-HR" sz="1000" b="1" dirty="0"/>
              </a:p>
            </c:rich>
          </c:tx>
          <c:layout>
            <c:manualLayout>
              <c:xMode val="edge"/>
              <c:yMode val="edge"/>
              <c:x val="1.9472937269433106E-3"/>
              <c:y val="5.3469488188976526E-4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34474624"/>
        <c:crosses val="autoZero"/>
        <c:crossBetween val="between"/>
        <c:dispUnits>
          <c:builtInUnit val="millions"/>
        </c:dispUnits>
      </c:valAx>
    </c:plotArea>
    <c:legend>
      <c:legendPos val="b"/>
      <c:overlay val="0"/>
      <c:txPr>
        <a:bodyPr/>
        <a:lstStyle/>
        <a:p>
          <a:pPr>
            <a:defRPr sz="11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7612588500268"/>
          <c:y val="6.1256325054791887E-2"/>
          <c:w val="0.86536344446576641"/>
          <c:h val="0.802947904778256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Prve Izmjene i dopune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numRef>
              <c:f>List1!$A$2:$A$10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</c:v>
                </c:pt>
                <c:pt idx="8">
                  <c:v>5</c:v>
                </c:pt>
              </c:numCache>
            </c:numRef>
          </c:cat>
          <c:val>
            <c:numRef>
              <c:f>List1!$B$2:$B$10</c:f>
              <c:numCache>
                <c:formatCode>#,##0.00</c:formatCode>
                <c:ptCount val="9"/>
                <c:pt idx="0">
                  <c:v>688402503.32000005</c:v>
                </c:pt>
                <c:pt idx="1">
                  <c:v>365415310.13999999</c:v>
                </c:pt>
                <c:pt idx="2">
                  <c:v>3686880.07</c:v>
                </c:pt>
                <c:pt idx="3">
                  <c:v>5418747.7599999998</c:v>
                </c:pt>
                <c:pt idx="4">
                  <c:v>28851825.18</c:v>
                </c:pt>
                <c:pt idx="5">
                  <c:v>17622343.719999999</c:v>
                </c:pt>
                <c:pt idx="6">
                  <c:v>19590401.100000001</c:v>
                </c:pt>
                <c:pt idx="7">
                  <c:v>236877351.71000001</c:v>
                </c:pt>
                <c:pt idx="8">
                  <c:v>1134637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87-4DCB-AA3E-8412A5693391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Druge Izmjene i dopune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numRef>
              <c:f>List1!$A$2:$A$10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</c:v>
                </c:pt>
                <c:pt idx="8">
                  <c:v>5</c:v>
                </c:pt>
              </c:numCache>
            </c:numRef>
          </c:cat>
          <c:val>
            <c:numRef>
              <c:f>List1!$C$2:$C$10</c:f>
              <c:numCache>
                <c:formatCode>#,##0.00</c:formatCode>
                <c:ptCount val="9"/>
                <c:pt idx="0">
                  <c:v>711240799.05999994</c:v>
                </c:pt>
                <c:pt idx="1">
                  <c:v>371825400.41000003</c:v>
                </c:pt>
                <c:pt idx="2">
                  <c:v>3166308.33</c:v>
                </c:pt>
                <c:pt idx="3">
                  <c:v>4486242.13</c:v>
                </c:pt>
                <c:pt idx="4">
                  <c:v>21506536.620000001</c:v>
                </c:pt>
                <c:pt idx="5">
                  <c:v>17410641.02</c:v>
                </c:pt>
                <c:pt idx="6">
                  <c:v>15915384.24</c:v>
                </c:pt>
                <c:pt idx="7">
                  <c:v>186518751.19</c:v>
                </c:pt>
                <c:pt idx="8">
                  <c:v>3029937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87-4DCB-AA3E-8412A56933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465920"/>
        <c:axId val="34476800"/>
      </c:barChart>
      <c:catAx>
        <c:axId val="3446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34476800"/>
        <c:crosses val="autoZero"/>
        <c:auto val="1"/>
        <c:lblAlgn val="ctr"/>
        <c:lblOffset val="100"/>
        <c:noMultiLvlLbl val="0"/>
      </c:catAx>
      <c:valAx>
        <c:axId val="3447680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34465920"/>
        <c:crosses val="autoZero"/>
        <c:crossBetween val="between"/>
        <c:dispUnits>
          <c:builtInUnit val="millions"/>
        </c:dispUnits>
      </c:valAx>
    </c:plotArea>
    <c:legend>
      <c:legendPos val="b"/>
      <c:overlay val="0"/>
      <c:txPr>
        <a:bodyPr/>
        <a:lstStyle/>
        <a:p>
          <a:pPr>
            <a:defRPr sz="11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62992626887611"/>
          <c:y val="4.7994443269744232E-2"/>
          <c:w val="0.62314512248468945"/>
          <c:h val="0.93541040242840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4224190726159176E-2"/>
                  <c:y val="-2.844666004852403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AD-4258-B2E9-24D336CB39C2}"/>
                </c:ext>
              </c:extLst>
            </c:dLbl>
            <c:dLbl>
              <c:idx val="1"/>
              <c:layout>
                <c:manualLayout>
                  <c:x val="2.8185586176727857E-2"/>
                  <c:y val="2.844666004852403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AD-4258-B2E9-24D336CB39C2}"/>
                </c:ext>
              </c:extLst>
            </c:dLbl>
            <c:dLbl>
              <c:idx val="2"/>
              <c:layout>
                <c:manualLayout>
                  <c:x val="3.561303017613429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AD-4258-B2E9-24D336CB39C2}"/>
                </c:ext>
              </c:extLst>
            </c:dLbl>
            <c:dLbl>
              <c:idx val="3"/>
              <c:layout>
                <c:manualLayout>
                  <c:x val="4.0086614173228396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AD-4258-B2E9-24D336CB39C2}"/>
                </c:ext>
              </c:extLst>
            </c:dLbl>
            <c:dLbl>
              <c:idx val="4"/>
              <c:layout>
                <c:manualLayout>
                  <c:x val="5.828816710411204E-2"/>
                  <c:y val="-2.84466600485250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AD-4258-B2E9-24D336CB39C2}"/>
                </c:ext>
              </c:extLst>
            </c:dLbl>
            <c:dLbl>
              <c:idx val="5"/>
              <c:layout>
                <c:manualLayout>
                  <c:x val="3.5613030176134292E-2"/>
                  <c:y val="-5.215160762914197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AD-4258-B2E9-24D336CB39C2}"/>
                </c:ext>
              </c:extLst>
            </c:dLbl>
            <c:dLbl>
              <c:idx val="6"/>
              <c:layout>
                <c:manualLayout>
                  <c:x val="0.32907403762029724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FAD-4258-B2E9-24D336CB39C2}"/>
                </c:ext>
              </c:extLst>
            </c:dLbl>
            <c:dLbl>
              <c:idx val="7"/>
              <c:layout>
                <c:manualLayout>
                  <c:x val="0.18786264216972878"/>
                  <c:y val="-5.689332009705066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AD-4258-B2E9-24D336CB39C2}"/>
                </c:ext>
              </c:extLst>
            </c:dLbl>
            <c:dLbl>
              <c:idx val="8"/>
              <c:layout>
                <c:manualLayout>
                  <c:x val="4.74840402348458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FAD-4258-B2E9-24D336CB39C2}"/>
                </c:ext>
              </c:extLst>
            </c:dLbl>
            <c:dLbl>
              <c:idx val="9"/>
              <c:layout>
                <c:manualLayout>
                  <c:x val="3.9004747335766116E-2"/>
                  <c:y val="2.84466600485250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AD-4258-B2E9-24D336CB39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List1!$A$2:$A$11</c:f>
              <c:strCache>
                <c:ptCount val="10"/>
                <c:pt idx="0">
                  <c:v>Javna nabava i upr. imovinom (2,6)</c:v>
                </c:pt>
                <c:pt idx="1">
                  <c:v>Pravni i zajednički poslovi (8,3)</c:v>
                </c:pt>
                <c:pt idx="2">
                  <c:v>Pomorsko dobro, more i promet (5,9)</c:v>
                </c:pt>
                <c:pt idx="3">
                  <c:v>Poljop., ribarstvo, vodno gosp. ruralni i otočni razvoj (30,1)</c:v>
                </c:pt>
                <c:pt idx="4">
                  <c:v>Gospod., turizam, infrastr. i EU fondovi (49,7)</c:v>
                </c:pt>
                <c:pt idx="5">
                  <c:v>Prost. uređenje, zaš. okoliša i komun. poslovi (14,4)</c:v>
                </c:pt>
                <c:pt idx="6">
                  <c:v>Zdravstvo, soc. skrb, udruge i mladi (775,2)</c:v>
                </c:pt>
                <c:pt idx="7">
                  <c:v>Obrazovanje, kult. i šport (401,9)</c:v>
                </c:pt>
                <c:pt idx="8">
                  <c:v>Financije i proračun (44,3)</c:v>
                </c:pt>
                <c:pt idx="9">
                  <c:v>Ured župana (2,6)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1.9E-3</c:v>
                </c:pt>
                <c:pt idx="1">
                  <c:v>6.1999999999999998E-3</c:v>
                </c:pt>
                <c:pt idx="2">
                  <c:v>4.4000000000000003E-3</c:v>
                </c:pt>
                <c:pt idx="3">
                  <c:v>2.2499999999999999E-2</c:v>
                </c:pt>
                <c:pt idx="4">
                  <c:v>3.7199999999999997E-2</c:v>
                </c:pt>
                <c:pt idx="5">
                  <c:v>1.0699999999999999E-2</c:v>
                </c:pt>
                <c:pt idx="6">
                  <c:v>0.5806</c:v>
                </c:pt>
                <c:pt idx="7">
                  <c:v>0.30099999999999999</c:v>
                </c:pt>
                <c:pt idx="8">
                  <c:v>3.3099999999999997E-2</c:v>
                </c:pt>
                <c:pt idx="9">
                  <c:v>1.9E-3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FAD-4258-B2E9-24D336CB39C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466464"/>
        <c:axId val="34479520"/>
      </c:barChart>
      <c:catAx>
        <c:axId val="344664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en-US"/>
          </a:p>
        </c:txPr>
        <c:crossAx val="34479520"/>
        <c:crosses val="autoZero"/>
        <c:auto val="1"/>
        <c:lblAlgn val="ctr"/>
        <c:lblOffset val="100"/>
        <c:noMultiLvlLbl val="0"/>
      </c:catAx>
      <c:valAx>
        <c:axId val="34479520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one"/>
        <c:crossAx val="34466464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427299874261276"/>
          <c:y val="5.4265748031496072E-2"/>
          <c:w val="0.57871109559255329"/>
          <c:h val="0.9210415846456693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7911156288968982E-2"/>
                  <c:y val="-6.00876867198668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0C-490E-8733-138E177AC781}"/>
                </c:ext>
              </c:extLst>
            </c:dLbl>
            <c:dLbl>
              <c:idx val="1"/>
              <c:layout>
                <c:manualLayout>
                  <c:x val="5.274595657595677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0C-490E-8733-138E177AC781}"/>
                </c:ext>
              </c:extLst>
            </c:dLbl>
            <c:dLbl>
              <c:idx val="2"/>
              <c:layout>
                <c:manualLayout>
                  <c:x val="3.4614534002971632E-2"/>
                  <c:y val="3.004266057802078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0C-490E-8733-138E177AC781}"/>
                </c:ext>
              </c:extLst>
            </c:dLbl>
            <c:dLbl>
              <c:idx val="3"/>
              <c:layout>
                <c:manualLayout>
                  <c:x val="4.9449334289959478E-2"/>
                  <c:y val="-6.00853211560419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0C-490E-8733-138E177AC781}"/>
                </c:ext>
              </c:extLst>
            </c:dLbl>
            <c:dLbl>
              <c:idx val="4"/>
              <c:layout>
                <c:manualLayout>
                  <c:x val="5.9339201147951708E-2"/>
                  <c:y val="-6.00876867198668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30C-490E-8733-138E177AC781}"/>
                </c:ext>
              </c:extLst>
            </c:dLbl>
            <c:dLbl>
              <c:idx val="5"/>
              <c:layout>
                <c:manualLayout>
                  <c:x val="7.582218278965888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0C-490E-8733-138E177AC781}"/>
                </c:ext>
              </c:extLst>
            </c:dLbl>
            <c:dLbl>
              <c:idx val="6"/>
              <c:layout>
                <c:manualLayout>
                  <c:x val="0.16977604772886087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0C-490E-8733-138E177AC781}"/>
                </c:ext>
              </c:extLst>
            </c:dLbl>
            <c:dLbl>
              <c:idx val="7"/>
              <c:layout>
                <c:manualLayout>
                  <c:x val="0.30042720121044741"/>
                  <c:y val="-3.004266057802106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0C-490E-8733-138E177AC781}"/>
                </c:ext>
              </c:extLst>
            </c:dLbl>
            <c:dLbl>
              <c:idx val="8"/>
              <c:layout>
                <c:manualLayout>
                  <c:x val="3.7911156288968934E-2"/>
                  <c:y val="6.008532115604157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0C-490E-8733-138E177AC7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List1!$A$2:$A$10</c:f>
              <c:strCache>
                <c:ptCount val="9"/>
                <c:pt idx="0">
                  <c:v>Zaštita okoliša (9,0)</c:v>
                </c:pt>
                <c:pt idx="1">
                  <c:v>Ekonomski poslovi (30,8)</c:v>
                </c:pt>
                <c:pt idx="2">
                  <c:v>Rekreacija, kultura i religija (14,2)</c:v>
                </c:pt>
                <c:pt idx="3">
                  <c:v>Socijalna zaštita (34,4)</c:v>
                </c:pt>
                <c:pt idx="4">
                  <c:v>Opće i javne usluge (59,1)</c:v>
                </c:pt>
                <c:pt idx="5">
                  <c:v>Usluge unapređ. stan. i zajednice (64,6)</c:v>
                </c:pt>
                <c:pt idx="6">
                  <c:v>Obrazovanje (381,3)</c:v>
                </c:pt>
                <c:pt idx="7">
                  <c:v>Zdravstvo (740,6)</c:v>
                </c:pt>
                <c:pt idx="8">
                  <c:v>Javni red i sigurnost (1,1)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6.7000000000000002E-3</c:v>
                </c:pt>
                <c:pt idx="1">
                  <c:v>2.3099999999999999E-2</c:v>
                </c:pt>
                <c:pt idx="2">
                  <c:v>1.06E-2</c:v>
                </c:pt>
                <c:pt idx="3">
                  <c:v>2.5700000000000001E-2</c:v>
                </c:pt>
                <c:pt idx="4">
                  <c:v>4.4200000000000003E-2</c:v>
                </c:pt>
                <c:pt idx="5">
                  <c:v>4.8399999999999999E-2</c:v>
                </c:pt>
                <c:pt idx="6">
                  <c:v>0.28549999999999998</c:v>
                </c:pt>
                <c:pt idx="7">
                  <c:v>0.55459999999999998</c:v>
                </c:pt>
                <c:pt idx="8">
                  <c:v>8.0000000000000004E-4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30C-490E-8733-138E177AC7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477344"/>
        <c:axId val="34477888"/>
      </c:barChart>
      <c:catAx>
        <c:axId val="344773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en-US"/>
          </a:p>
        </c:txPr>
        <c:crossAx val="34477888"/>
        <c:crosses val="autoZero"/>
        <c:auto val="1"/>
        <c:lblAlgn val="ctr"/>
        <c:lblOffset val="100"/>
        <c:noMultiLvlLbl val="0"/>
      </c:catAx>
      <c:valAx>
        <c:axId val="34477888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34477344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69540-C5EE-4A3E-8BB1-417CF83C52A3}" type="doc">
      <dgm:prSet loTypeId="urn:microsoft.com/office/officeart/2005/8/layout/list1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hr-HR"/>
        </a:p>
      </dgm:t>
    </dgm:pt>
    <dgm:pt modelId="{D858A00B-872B-4D14-8BCB-FD5DA9704EC1}">
      <dgm:prSet phldrT="[Tekst]" custT="1"/>
      <dgm:spPr/>
      <dgm:t>
        <a:bodyPr/>
        <a:lstStyle/>
        <a:p>
          <a:r>
            <a:rPr lang="hr-HR" sz="1400" b="1" u="none" dirty="0"/>
            <a:t>Prihodi poslovanja</a:t>
          </a:r>
        </a:p>
        <a:p>
          <a:r>
            <a:rPr lang="hr-HR" sz="1400" u="none" dirty="0"/>
            <a:t>1.303.350.797,34 kn</a:t>
          </a:r>
          <a:endParaRPr lang="hr-HR" sz="1400" dirty="0"/>
        </a:p>
      </dgm:t>
    </dgm:pt>
    <dgm:pt modelId="{ADA2C2F6-6DF7-4E7B-9FF9-EA53AC415BEC}" type="parTrans" cxnId="{B2094FB8-45BC-4332-890B-2C2B9EDF0BBC}">
      <dgm:prSet/>
      <dgm:spPr/>
      <dgm:t>
        <a:bodyPr/>
        <a:lstStyle/>
        <a:p>
          <a:endParaRPr lang="hr-HR"/>
        </a:p>
      </dgm:t>
    </dgm:pt>
    <dgm:pt modelId="{DD4E373D-ABF8-4174-8D61-CBAFEA9D7616}" type="sibTrans" cxnId="{B2094FB8-45BC-4332-890B-2C2B9EDF0BBC}">
      <dgm:prSet/>
      <dgm:spPr/>
      <dgm:t>
        <a:bodyPr/>
        <a:lstStyle/>
        <a:p>
          <a:endParaRPr lang="hr-HR"/>
        </a:p>
      </dgm:t>
    </dgm:pt>
    <dgm:pt modelId="{0DBF0460-17AD-49D7-AE13-B162857ACAF4}">
      <dgm:prSet phldrT="[Tekst]" custT="1"/>
      <dgm:spPr/>
      <dgm:t>
        <a:bodyPr/>
        <a:lstStyle/>
        <a:p>
          <a:r>
            <a:rPr lang="hr-HR" sz="1400" b="1" dirty="0"/>
            <a:t>Primici od fin. imovine i zaduživanja</a:t>
          </a:r>
        </a:p>
        <a:p>
          <a:r>
            <a:rPr lang="hr-HR" sz="1400" b="1" dirty="0"/>
            <a:t> </a:t>
          </a:r>
          <a:r>
            <a:rPr lang="hr-HR" sz="1400" b="0" dirty="0"/>
            <a:t>24.340.869,61 kn</a:t>
          </a:r>
        </a:p>
      </dgm:t>
    </dgm:pt>
    <dgm:pt modelId="{F5426032-C706-420B-B3B9-18CC79477F4B}" type="parTrans" cxnId="{DBA659F4-D78C-4C11-97E8-E0D9558334B8}">
      <dgm:prSet/>
      <dgm:spPr/>
      <dgm:t>
        <a:bodyPr/>
        <a:lstStyle/>
        <a:p>
          <a:endParaRPr lang="hr-HR"/>
        </a:p>
      </dgm:t>
    </dgm:pt>
    <dgm:pt modelId="{1465BADE-E651-4D1D-A7FC-51BEEF22B585}" type="sibTrans" cxnId="{DBA659F4-D78C-4C11-97E8-E0D9558334B8}">
      <dgm:prSet/>
      <dgm:spPr/>
      <dgm:t>
        <a:bodyPr/>
        <a:lstStyle/>
        <a:p>
          <a:endParaRPr lang="hr-HR"/>
        </a:p>
      </dgm:t>
    </dgm:pt>
    <dgm:pt modelId="{0740B641-6C4D-4D43-987E-8A98E4A7C33C}">
      <dgm:prSet phldrT="[Tekst]" custT="1"/>
      <dgm:spPr/>
      <dgm:t>
        <a:bodyPr/>
        <a:lstStyle/>
        <a:p>
          <a:r>
            <a:rPr lang="hr-HR" sz="1400" b="1" dirty="0"/>
            <a:t>Prihodi od prodaje nefin. imovine</a:t>
          </a:r>
        </a:p>
        <a:p>
          <a:r>
            <a:rPr lang="hr-HR" sz="1400" dirty="0"/>
            <a:t>22.559.824,99 kn</a:t>
          </a:r>
        </a:p>
      </dgm:t>
    </dgm:pt>
    <dgm:pt modelId="{64E28D37-A572-4C8F-844D-BB488ADECF84}" type="parTrans" cxnId="{2AA2ECF6-4D47-4EC5-83B3-4A3253BB1082}">
      <dgm:prSet/>
      <dgm:spPr/>
      <dgm:t>
        <a:bodyPr/>
        <a:lstStyle/>
        <a:p>
          <a:endParaRPr lang="hr-HR"/>
        </a:p>
      </dgm:t>
    </dgm:pt>
    <dgm:pt modelId="{0670A606-DF99-4924-A716-690CA6DE5B71}" type="sibTrans" cxnId="{2AA2ECF6-4D47-4EC5-83B3-4A3253BB1082}">
      <dgm:prSet/>
      <dgm:spPr/>
      <dgm:t>
        <a:bodyPr/>
        <a:lstStyle/>
        <a:p>
          <a:endParaRPr lang="hr-HR"/>
        </a:p>
      </dgm:t>
    </dgm:pt>
    <dgm:pt modelId="{5A3839C2-9DFA-4C18-AD73-301A617808C5}">
      <dgm:prSet phldrT="[Tekst]" custT="1"/>
      <dgm:spPr/>
      <dgm:t>
        <a:bodyPr/>
        <a:lstStyle/>
        <a:p>
          <a:r>
            <a:rPr lang="hr-HR" sz="1400" b="1" dirty="0"/>
            <a:t>Preneseni manjak iz 2019. godine</a:t>
          </a:r>
        </a:p>
        <a:p>
          <a:r>
            <a:rPr lang="hr-HR" sz="1400" dirty="0"/>
            <a:t>-15.151.491,94 kn</a:t>
          </a:r>
        </a:p>
      </dgm:t>
    </dgm:pt>
    <dgm:pt modelId="{D89187ED-6184-4939-A810-56BC50D08CC6}" type="parTrans" cxnId="{F3CC750E-61B8-4390-87F5-CD725051E875}">
      <dgm:prSet/>
      <dgm:spPr/>
      <dgm:t>
        <a:bodyPr/>
        <a:lstStyle/>
        <a:p>
          <a:endParaRPr lang="hr-HR"/>
        </a:p>
      </dgm:t>
    </dgm:pt>
    <dgm:pt modelId="{EE3B92C2-1B46-482D-9B11-EE7DA1670A85}" type="sibTrans" cxnId="{F3CC750E-61B8-4390-87F5-CD725051E875}">
      <dgm:prSet/>
      <dgm:spPr/>
      <dgm:t>
        <a:bodyPr/>
        <a:lstStyle/>
        <a:p>
          <a:endParaRPr lang="hr-HR"/>
        </a:p>
      </dgm:t>
    </dgm:pt>
    <dgm:pt modelId="{8BFA097F-0B1B-4DBA-8D4F-8D31392DC1C0}" type="pres">
      <dgm:prSet presAssocID="{4FD69540-C5EE-4A3E-8BB1-417CF83C52A3}" presName="linear" presStyleCnt="0">
        <dgm:presLayoutVars>
          <dgm:dir/>
          <dgm:animLvl val="lvl"/>
          <dgm:resizeHandles val="exact"/>
        </dgm:presLayoutVars>
      </dgm:prSet>
      <dgm:spPr/>
    </dgm:pt>
    <dgm:pt modelId="{B27094A2-6FAF-4666-83B8-0E86EDEA8ED8}" type="pres">
      <dgm:prSet presAssocID="{D858A00B-872B-4D14-8BCB-FD5DA9704EC1}" presName="parentLin" presStyleCnt="0"/>
      <dgm:spPr/>
    </dgm:pt>
    <dgm:pt modelId="{F16C6BB2-9B3A-44EE-8525-9F7A73BDD387}" type="pres">
      <dgm:prSet presAssocID="{D858A00B-872B-4D14-8BCB-FD5DA9704EC1}" presName="parentLeftMargin" presStyleLbl="node1" presStyleIdx="0" presStyleCnt="4"/>
      <dgm:spPr/>
    </dgm:pt>
    <dgm:pt modelId="{435CD82E-5616-4708-AB59-B2A5A12DD9C4}" type="pres">
      <dgm:prSet presAssocID="{D858A00B-872B-4D14-8BCB-FD5DA9704EC1}" presName="parentText" presStyleLbl="node1" presStyleIdx="0" presStyleCnt="4" custScaleX="130718">
        <dgm:presLayoutVars>
          <dgm:chMax val="0"/>
          <dgm:bulletEnabled val="1"/>
        </dgm:presLayoutVars>
      </dgm:prSet>
      <dgm:spPr/>
    </dgm:pt>
    <dgm:pt modelId="{3A692143-F61D-4C2B-8AC0-E7124CFEE2CF}" type="pres">
      <dgm:prSet presAssocID="{D858A00B-872B-4D14-8BCB-FD5DA9704EC1}" presName="negativeSpace" presStyleCnt="0"/>
      <dgm:spPr/>
    </dgm:pt>
    <dgm:pt modelId="{E89A41A0-B893-4009-B8C6-61ABC06F8E28}" type="pres">
      <dgm:prSet presAssocID="{D858A00B-872B-4D14-8BCB-FD5DA9704EC1}" presName="childText" presStyleLbl="conFgAcc1" presStyleIdx="0" presStyleCnt="4">
        <dgm:presLayoutVars>
          <dgm:bulletEnabled val="1"/>
        </dgm:presLayoutVars>
      </dgm:prSet>
      <dgm:spPr/>
    </dgm:pt>
    <dgm:pt modelId="{AA1AEB42-377C-4723-9006-CFAB7C3A52A2}" type="pres">
      <dgm:prSet presAssocID="{DD4E373D-ABF8-4174-8D61-CBAFEA9D7616}" presName="spaceBetweenRectangles" presStyleCnt="0"/>
      <dgm:spPr/>
    </dgm:pt>
    <dgm:pt modelId="{5CCA20C3-95C8-4B81-820E-6D0275A710BD}" type="pres">
      <dgm:prSet presAssocID="{0DBF0460-17AD-49D7-AE13-B162857ACAF4}" presName="parentLin" presStyleCnt="0"/>
      <dgm:spPr/>
    </dgm:pt>
    <dgm:pt modelId="{28B81BE0-34A7-4E5E-81A1-4B67483BD293}" type="pres">
      <dgm:prSet presAssocID="{0DBF0460-17AD-49D7-AE13-B162857ACAF4}" presName="parentLeftMargin" presStyleLbl="node1" presStyleIdx="0" presStyleCnt="4"/>
      <dgm:spPr/>
    </dgm:pt>
    <dgm:pt modelId="{17926B38-A9DE-4302-BEB4-1523A53776F3}" type="pres">
      <dgm:prSet presAssocID="{0DBF0460-17AD-49D7-AE13-B162857ACAF4}" presName="parentText" presStyleLbl="node1" presStyleIdx="1" presStyleCnt="4" custScaleX="130718" custLinFactY="60037" custLinFactNeighborX="-193" custLinFactNeighborY="100000">
        <dgm:presLayoutVars>
          <dgm:chMax val="0"/>
          <dgm:bulletEnabled val="1"/>
        </dgm:presLayoutVars>
      </dgm:prSet>
      <dgm:spPr/>
    </dgm:pt>
    <dgm:pt modelId="{7EFB36B5-A4D1-46BB-92E8-A2CBC70EF1BD}" type="pres">
      <dgm:prSet presAssocID="{0DBF0460-17AD-49D7-AE13-B162857ACAF4}" presName="negativeSpace" presStyleCnt="0"/>
      <dgm:spPr/>
    </dgm:pt>
    <dgm:pt modelId="{4F53389B-63E0-4B2B-A0FA-C30D184AC424}" type="pres">
      <dgm:prSet presAssocID="{0DBF0460-17AD-49D7-AE13-B162857ACAF4}" presName="childText" presStyleLbl="conFgAcc1" presStyleIdx="1" presStyleCnt="4">
        <dgm:presLayoutVars>
          <dgm:bulletEnabled val="1"/>
        </dgm:presLayoutVars>
      </dgm:prSet>
      <dgm:spPr/>
    </dgm:pt>
    <dgm:pt modelId="{518425D6-ED6A-4CCA-B164-DB791A847377}" type="pres">
      <dgm:prSet presAssocID="{1465BADE-E651-4D1D-A7FC-51BEEF22B585}" presName="spaceBetweenRectangles" presStyleCnt="0"/>
      <dgm:spPr/>
    </dgm:pt>
    <dgm:pt modelId="{98E7DDC4-7787-4356-9AE7-8B3EEA1F02C4}" type="pres">
      <dgm:prSet presAssocID="{0740B641-6C4D-4D43-987E-8A98E4A7C33C}" presName="parentLin" presStyleCnt="0"/>
      <dgm:spPr/>
    </dgm:pt>
    <dgm:pt modelId="{84D69325-482C-41F6-89B2-8A87C575FF74}" type="pres">
      <dgm:prSet presAssocID="{0740B641-6C4D-4D43-987E-8A98E4A7C33C}" presName="parentLeftMargin" presStyleLbl="node1" presStyleIdx="1" presStyleCnt="4"/>
      <dgm:spPr/>
    </dgm:pt>
    <dgm:pt modelId="{0CC4C80F-444E-461E-9B35-6C31E8D22168}" type="pres">
      <dgm:prSet presAssocID="{0740B641-6C4D-4D43-987E-8A98E4A7C33C}" presName="parentText" presStyleLbl="node1" presStyleIdx="2" presStyleCnt="4" custScaleX="131453" custLinFactY="-44663" custLinFactNeighborX="-14298" custLinFactNeighborY="-100000">
        <dgm:presLayoutVars>
          <dgm:chMax val="0"/>
          <dgm:bulletEnabled val="1"/>
        </dgm:presLayoutVars>
      </dgm:prSet>
      <dgm:spPr/>
    </dgm:pt>
    <dgm:pt modelId="{4640031A-49CC-4B14-8110-75499F663224}" type="pres">
      <dgm:prSet presAssocID="{0740B641-6C4D-4D43-987E-8A98E4A7C33C}" presName="negativeSpace" presStyleCnt="0"/>
      <dgm:spPr/>
    </dgm:pt>
    <dgm:pt modelId="{0B6DFDE6-CC62-4855-A696-8D31543F3801}" type="pres">
      <dgm:prSet presAssocID="{0740B641-6C4D-4D43-987E-8A98E4A7C33C}" presName="childText" presStyleLbl="conFgAcc1" presStyleIdx="2" presStyleCnt="4" custLinFactY="91698" custLinFactNeighborX="-94609" custLinFactNeighborY="100000">
        <dgm:presLayoutVars>
          <dgm:bulletEnabled val="1"/>
        </dgm:presLayoutVars>
      </dgm:prSet>
      <dgm:spPr/>
    </dgm:pt>
    <dgm:pt modelId="{4E9BBE6E-7011-4A2D-974B-2109475D8B20}" type="pres">
      <dgm:prSet presAssocID="{0670A606-DF99-4924-A716-690CA6DE5B71}" presName="spaceBetweenRectangles" presStyleCnt="0"/>
      <dgm:spPr/>
    </dgm:pt>
    <dgm:pt modelId="{7B801DAB-8F86-4BED-B074-C81E6F677E19}" type="pres">
      <dgm:prSet presAssocID="{5A3839C2-9DFA-4C18-AD73-301A617808C5}" presName="parentLin" presStyleCnt="0"/>
      <dgm:spPr/>
    </dgm:pt>
    <dgm:pt modelId="{9E0B426E-E98E-4A9D-9F0A-7EB891172428}" type="pres">
      <dgm:prSet presAssocID="{5A3839C2-9DFA-4C18-AD73-301A617808C5}" presName="parentLeftMargin" presStyleLbl="node1" presStyleIdx="2" presStyleCnt="4"/>
      <dgm:spPr/>
    </dgm:pt>
    <dgm:pt modelId="{1F3EBFC1-B5F2-4BB9-9E1E-707FF342E013}" type="pres">
      <dgm:prSet presAssocID="{5A3839C2-9DFA-4C18-AD73-301A617808C5}" presName="parentText" presStyleLbl="node1" presStyleIdx="3" presStyleCnt="4" custScaleX="131453">
        <dgm:presLayoutVars>
          <dgm:chMax val="0"/>
          <dgm:bulletEnabled val="1"/>
        </dgm:presLayoutVars>
      </dgm:prSet>
      <dgm:spPr/>
    </dgm:pt>
    <dgm:pt modelId="{9D99F35C-9FB9-439B-9731-A423A941C685}" type="pres">
      <dgm:prSet presAssocID="{5A3839C2-9DFA-4C18-AD73-301A617808C5}" presName="negativeSpace" presStyleCnt="0"/>
      <dgm:spPr/>
    </dgm:pt>
    <dgm:pt modelId="{D63E227D-F084-44B0-86F0-571F9FAED194}" type="pres">
      <dgm:prSet presAssocID="{5A3839C2-9DFA-4C18-AD73-301A617808C5}" presName="childText" presStyleLbl="conFgAcc1" presStyleIdx="3" presStyleCnt="4" custLinFactX="-11811" custLinFactNeighborX="-100000" custLinFactNeighborY="-98864">
        <dgm:presLayoutVars>
          <dgm:bulletEnabled val="1"/>
        </dgm:presLayoutVars>
      </dgm:prSet>
      <dgm:spPr/>
    </dgm:pt>
  </dgm:ptLst>
  <dgm:cxnLst>
    <dgm:cxn modelId="{B87FDD01-A09C-4852-8F8A-DDF2C9C048EC}" type="presOf" srcId="{5A3839C2-9DFA-4C18-AD73-301A617808C5}" destId="{1F3EBFC1-B5F2-4BB9-9E1E-707FF342E013}" srcOrd="1" destOrd="0" presId="urn:microsoft.com/office/officeart/2005/8/layout/list1"/>
    <dgm:cxn modelId="{F3CC750E-61B8-4390-87F5-CD725051E875}" srcId="{4FD69540-C5EE-4A3E-8BB1-417CF83C52A3}" destId="{5A3839C2-9DFA-4C18-AD73-301A617808C5}" srcOrd="3" destOrd="0" parTransId="{D89187ED-6184-4939-A810-56BC50D08CC6}" sibTransId="{EE3B92C2-1B46-482D-9B11-EE7DA1670A85}"/>
    <dgm:cxn modelId="{4672D434-A2F3-48CC-8634-07FF2F14A16C}" type="presOf" srcId="{D858A00B-872B-4D14-8BCB-FD5DA9704EC1}" destId="{435CD82E-5616-4708-AB59-B2A5A12DD9C4}" srcOrd="1" destOrd="0" presId="urn:microsoft.com/office/officeart/2005/8/layout/list1"/>
    <dgm:cxn modelId="{1C354A5C-30D1-4318-BACD-23A87DBF71BD}" type="presOf" srcId="{4FD69540-C5EE-4A3E-8BB1-417CF83C52A3}" destId="{8BFA097F-0B1B-4DBA-8D4F-8D31392DC1C0}" srcOrd="0" destOrd="0" presId="urn:microsoft.com/office/officeart/2005/8/layout/list1"/>
    <dgm:cxn modelId="{9910D582-DC62-433A-9BC2-0DF913CD4D0C}" type="presOf" srcId="{0740B641-6C4D-4D43-987E-8A98E4A7C33C}" destId="{0CC4C80F-444E-461E-9B35-6C31E8D22168}" srcOrd="1" destOrd="0" presId="urn:microsoft.com/office/officeart/2005/8/layout/list1"/>
    <dgm:cxn modelId="{C0D7D79D-88A4-42C4-ADDF-68303DAACFBF}" type="presOf" srcId="{D858A00B-872B-4D14-8BCB-FD5DA9704EC1}" destId="{F16C6BB2-9B3A-44EE-8525-9F7A73BDD387}" srcOrd="0" destOrd="0" presId="urn:microsoft.com/office/officeart/2005/8/layout/list1"/>
    <dgm:cxn modelId="{E0BB77A2-C16C-4EDB-9430-6263228DBA00}" type="presOf" srcId="{0740B641-6C4D-4D43-987E-8A98E4A7C33C}" destId="{84D69325-482C-41F6-89B2-8A87C575FF74}" srcOrd="0" destOrd="0" presId="urn:microsoft.com/office/officeart/2005/8/layout/list1"/>
    <dgm:cxn modelId="{C36AECA7-5103-4A8D-BE1B-75FC3318FF54}" type="presOf" srcId="{0DBF0460-17AD-49D7-AE13-B162857ACAF4}" destId="{28B81BE0-34A7-4E5E-81A1-4B67483BD293}" srcOrd="0" destOrd="0" presId="urn:microsoft.com/office/officeart/2005/8/layout/list1"/>
    <dgm:cxn modelId="{7274B9B2-CE39-4799-86A3-731EBE767CB6}" type="presOf" srcId="{5A3839C2-9DFA-4C18-AD73-301A617808C5}" destId="{9E0B426E-E98E-4A9D-9F0A-7EB891172428}" srcOrd="0" destOrd="0" presId="urn:microsoft.com/office/officeart/2005/8/layout/list1"/>
    <dgm:cxn modelId="{B2094FB8-45BC-4332-890B-2C2B9EDF0BBC}" srcId="{4FD69540-C5EE-4A3E-8BB1-417CF83C52A3}" destId="{D858A00B-872B-4D14-8BCB-FD5DA9704EC1}" srcOrd="0" destOrd="0" parTransId="{ADA2C2F6-6DF7-4E7B-9FF9-EA53AC415BEC}" sibTransId="{DD4E373D-ABF8-4174-8D61-CBAFEA9D7616}"/>
    <dgm:cxn modelId="{8E386EF2-6919-47CB-8127-78CF94550D11}" type="presOf" srcId="{0DBF0460-17AD-49D7-AE13-B162857ACAF4}" destId="{17926B38-A9DE-4302-BEB4-1523A53776F3}" srcOrd="1" destOrd="0" presId="urn:microsoft.com/office/officeart/2005/8/layout/list1"/>
    <dgm:cxn modelId="{DBA659F4-D78C-4C11-97E8-E0D9558334B8}" srcId="{4FD69540-C5EE-4A3E-8BB1-417CF83C52A3}" destId="{0DBF0460-17AD-49D7-AE13-B162857ACAF4}" srcOrd="1" destOrd="0" parTransId="{F5426032-C706-420B-B3B9-18CC79477F4B}" sibTransId="{1465BADE-E651-4D1D-A7FC-51BEEF22B585}"/>
    <dgm:cxn modelId="{2AA2ECF6-4D47-4EC5-83B3-4A3253BB1082}" srcId="{4FD69540-C5EE-4A3E-8BB1-417CF83C52A3}" destId="{0740B641-6C4D-4D43-987E-8A98E4A7C33C}" srcOrd="2" destOrd="0" parTransId="{64E28D37-A572-4C8F-844D-BB488ADECF84}" sibTransId="{0670A606-DF99-4924-A716-690CA6DE5B71}"/>
    <dgm:cxn modelId="{C2EFD269-161F-46D9-9A36-8191E497E490}" type="presParOf" srcId="{8BFA097F-0B1B-4DBA-8D4F-8D31392DC1C0}" destId="{B27094A2-6FAF-4666-83B8-0E86EDEA8ED8}" srcOrd="0" destOrd="0" presId="urn:microsoft.com/office/officeart/2005/8/layout/list1"/>
    <dgm:cxn modelId="{28FD2937-2485-4C07-AA7C-B43D9585D8DF}" type="presParOf" srcId="{B27094A2-6FAF-4666-83B8-0E86EDEA8ED8}" destId="{F16C6BB2-9B3A-44EE-8525-9F7A73BDD387}" srcOrd="0" destOrd="0" presId="urn:microsoft.com/office/officeart/2005/8/layout/list1"/>
    <dgm:cxn modelId="{A9C0BB6A-0DAD-4205-959C-9E931660E139}" type="presParOf" srcId="{B27094A2-6FAF-4666-83B8-0E86EDEA8ED8}" destId="{435CD82E-5616-4708-AB59-B2A5A12DD9C4}" srcOrd="1" destOrd="0" presId="urn:microsoft.com/office/officeart/2005/8/layout/list1"/>
    <dgm:cxn modelId="{CF36889F-6523-48F8-BBC7-5C4DA6C49E1A}" type="presParOf" srcId="{8BFA097F-0B1B-4DBA-8D4F-8D31392DC1C0}" destId="{3A692143-F61D-4C2B-8AC0-E7124CFEE2CF}" srcOrd="1" destOrd="0" presId="urn:microsoft.com/office/officeart/2005/8/layout/list1"/>
    <dgm:cxn modelId="{56031650-4705-48F4-8A6E-B1229EFA5931}" type="presParOf" srcId="{8BFA097F-0B1B-4DBA-8D4F-8D31392DC1C0}" destId="{E89A41A0-B893-4009-B8C6-61ABC06F8E28}" srcOrd="2" destOrd="0" presId="urn:microsoft.com/office/officeart/2005/8/layout/list1"/>
    <dgm:cxn modelId="{6B62F063-C0F2-45F4-B28B-A2503CCA2276}" type="presParOf" srcId="{8BFA097F-0B1B-4DBA-8D4F-8D31392DC1C0}" destId="{AA1AEB42-377C-4723-9006-CFAB7C3A52A2}" srcOrd="3" destOrd="0" presId="urn:microsoft.com/office/officeart/2005/8/layout/list1"/>
    <dgm:cxn modelId="{DB38E13B-135C-48AF-B8B5-1768014195E5}" type="presParOf" srcId="{8BFA097F-0B1B-4DBA-8D4F-8D31392DC1C0}" destId="{5CCA20C3-95C8-4B81-820E-6D0275A710BD}" srcOrd="4" destOrd="0" presId="urn:microsoft.com/office/officeart/2005/8/layout/list1"/>
    <dgm:cxn modelId="{E5D85F9B-7FBA-442A-954E-C639362CDF38}" type="presParOf" srcId="{5CCA20C3-95C8-4B81-820E-6D0275A710BD}" destId="{28B81BE0-34A7-4E5E-81A1-4B67483BD293}" srcOrd="0" destOrd="0" presId="urn:microsoft.com/office/officeart/2005/8/layout/list1"/>
    <dgm:cxn modelId="{10B635E8-059B-49F2-99D9-35A2F117E4BE}" type="presParOf" srcId="{5CCA20C3-95C8-4B81-820E-6D0275A710BD}" destId="{17926B38-A9DE-4302-BEB4-1523A53776F3}" srcOrd="1" destOrd="0" presId="urn:microsoft.com/office/officeart/2005/8/layout/list1"/>
    <dgm:cxn modelId="{08FAB50D-B708-4CFD-BA2B-7F2B842B15C1}" type="presParOf" srcId="{8BFA097F-0B1B-4DBA-8D4F-8D31392DC1C0}" destId="{7EFB36B5-A4D1-46BB-92E8-A2CBC70EF1BD}" srcOrd="5" destOrd="0" presId="urn:microsoft.com/office/officeart/2005/8/layout/list1"/>
    <dgm:cxn modelId="{818795F0-0B63-4365-9AB5-DAE13DD15E9A}" type="presParOf" srcId="{8BFA097F-0B1B-4DBA-8D4F-8D31392DC1C0}" destId="{4F53389B-63E0-4B2B-A0FA-C30D184AC424}" srcOrd="6" destOrd="0" presId="urn:microsoft.com/office/officeart/2005/8/layout/list1"/>
    <dgm:cxn modelId="{ED19D34B-394F-4D3D-9D28-E96984507142}" type="presParOf" srcId="{8BFA097F-0B1B-4DBA-8D4F-8D31392DC1C0}" destId="{518425D6-ED6A-4CCA-B164-DB791A847377}" srcOrd="7" destOrd="0" presId="urn:microsoft.com/office/officeart/2005/8/layout/list1"/>
    <dgm:cxn modelId="{BE377109-247F-48B1-8C57-F8B7AF275519}" type="presParOf" srcId="{8BFA097F-0B1B-4DBA-8D4F-8D31392DC1C0}" destId="{98E7DDC4-7787-4356-9AE7-8B3EEA1F02C4}" srcOrd="8" destOrd="0" presId="urn:microsoft.com/office/officeart/2005/8/layout/list1"/>
    <dgm:cxn modelId="{A1668A7E-9711-467A-AE0B-A54734268609}" type="presParOf" srcId="{98E7DDC4-7787-4356-9AE7-8B3EEA1F02C4}" destId="{84D69325-482C-41F6-89B2-8A87C575FF74}" srcOrd="0" destOrd="0" presId="urn:microsoft.com/office/officeart/2005/8/layout/list1"/>
    <dgm:cxn modelId="{02F5B893-90FA-4AC1-B7D3-2FB7138A1712}" type="presParOf" srcId="{98E7DDC4-7787-4356-9AE7-8B3EEA1F02C4}" destId="{0CC4C80F-444E-461E-9B35-6C31E8D22168}" srcOrd="1" destOrd="0" presId="urn:microsoft.com/office/officeart/2005/8/layout/list1"/>
    <dgm:cxn modelId="{9EE259FE-3915-4B5D-B556-B9A5AC55791D}" type="presParOf" srcId="{8BFA097F-0B1B-4DBA-8D4F-8D31392DC1C0}" destId="{4640031A-49CC-4B14-8110-75499F663224}" srcOrd="9" destOrd="0" presId="urn:microsoft.com/office/officeart/2005/8/layout/list1"/>
    <dgm:cxn modelId="{896951A8-3F83-4DDA-A5E0-80F915A91216}" type="presParOf" srcId="{8BFA097F-0B1B-4DBA-8D4F-8D31392DC1C0}" destId="{0B6DFDE6-CC62-4855-A696-8D31543F3801}" srcOrd="10" destOrd="0" presId="urn:microsoft.com/office/officeart/2005/8/layout/list1"/>
    <dgm:cxn modelId="{A512833A-41C2-4CB4-BA1A-D5F524C23A1A}" type="presParOf" srcId="{8BFA097F-0B1B-4DBA-8D4F-8D31392DC1C0}" destId="{4E9BBE6E-7011-4A2D-974B-2109475D8B20}" srcOrd="11" destOrd="0" presId="urn:microsoft.com/office/officeart/2005/8/layout/list1"/>
    <dgm:cxn modelId="{37745AFC-7E9A-4192-BA41-3AA26DB2110D}" type="presParOf" srcId="{8BFA097F-0B1B-4DBA-8D4F-8D31392DC1C0}" destId="{7B801DAB-8F86-4BED-B074-C81E6F677E19}" srcOrd="12" destOrd="0" presId="urn:microsoft.com/office/officeart/2005/8/layout/list1"/>
    <dgm:cxn modelId="{C2F5C596-BC57-4DC0-8024-4D088CBACC34}" type="presParOf" srcId="{7B801DAB-8F86-4BED-B074-C81E6F677E19}" destId="{9E0B426E-E98E-4A9D-9F0A-7EB891172428}" srcOrd="0" destOrd="0" presId="urn:microsoft.com/office/officeart/2005/8/layout/list1"/>
    <dgm:cxn modelId="{6C4143BB-E6B5-4BC0-89C1-583D07B12DCE}" type="presParOf" srcId="{7B801DAB-8F86-4BED-B074-C81E6F677E19}" destId="{1F3EBFC1-B5F2-4BB9-9E1E-707FF342E013}" srcOrd="1" destOrd="0" presId="urn:microsoft.com/office/officeart/2005/8/layout/list1"/>
    <dgm:cxn modelId="{4A264957-FD29-41A4-9974-DE1A9E21D9F7}" type="presParOf" srcId="{8BFA097F-0B1B-4DBA-8D4F-8D31392DC1C0}" destId="{9D99F35C-9FB9-439B-9731-A423A941C685}" srcOrd="13" destOrd="0" presId="urn:microsoft.com/office/officeart/2005/8/layout/list1"/>
    <dgm:cxn modelId="{430E2BAB-6464-4E83-B6FA-6D8079FB5B50}" type="presParOf" srcId="{8BFA097F-0B1B-4DBA-8D4F-8D31392DC1C0}" destId="{D63E227D-F084-44B0-86F0-571F9FAED194}" srcOrd="14" destOrd="0" presId="urn:microsoft.com/office/officeart/2005/8/layout/list1"/>
  </dgm:cxnLst>
  <dgm:bg/>
  <dgm:whole>
    <a:ln w="12700" cmpd="sng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26BE36-E252-491F-AAD2-983F57453A0D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E8F3666-0CDF-487A-A0EB-0B445E6DC281}">
      <dgm:prSet phldrT="[Teks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r-HR" b="1" u="none" dirty="0"/>
            <a:t>Prve izmjene i dopune</a:t>
          </a:r>
          <a:endParaRPr lang="hr-HR" dirty="0"/>
        </a:p>
      </dgm:t>
    </dgm:pt>
    <dgm:pt modelId="{B7C032C1-7D47-4B0A-BAA1-EC841E5EF506}" type="parTrans" cxnId="{6D710EFC-58B7-4AAD-86A5-E95EEFF28CBC}">
      <dgm:prSet/>
      <dgm:spPr/>
      <dgm:t>
        <a:bodyPr/>
        <a:lstStyle/>
        <a:p>
          <a:endParaRPr lang="hr-HR"/>
        </a:p>
      </dgm:t>
    </dgm:pt>
    <dgm:pt modelId="{49399E65-3FC3-4E53-BD1E-830966E1C3B3}" type="sibTrans" cxnId="{6D710EFC-58B7-4AAD-86A5-E95EEFF28CBC}">
      <dgm:prSet/>
      <dgm:spPr/>
      <dgm:t>
        <a:bodyPr/>
        <a:lstStyle/>
        <a:p>
          <a:endParaRPr lang="hr-HR"/>
        </a:p>
      </dgm:t>
    </dgm:pt>
    <dgm:pt modelId="{8752EB39-EF3F-4E60-88D6-7C6C9C0EA8D5}">
      <dgm:prSet phldrT="[Teks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r-HR" b="1" u="none" dirty="0">
              <a:solidFill>
                <a:schemeClr val="bg1"/>
              </a:solidFill>
            </a:rPr>
            <a:t>Druge Izmjene i dopune</a:t>
          </a:r>
          <a:endParaRPr lang="hr-HR" dirty="0">
            <a:solidFill>
              <a:schemeClr val="bg1"/>
            </a:solidFill>
          </a:endParaRPr>
        </a:p>
      </dgm:t>
    </dgm:pt>
    <dgm:pt modelId="{60796E6D-CE70-45BE-91F5-9A3CCB782BB1}" type="parTrans" cxnId="{E47C9CF3-AB4E-48BB-82A6-BDCD45F9C424}">
      <dgm:prSet/>
      <dgm:spPr/>
      <dgm:t>
        <a:bodyPr/>
        <a:lstStyle/>
        <a:p>
          <a:endParaRPr lang="hr-HR"/>
        </a:p>
      </dgm:t>
    </dgm:pt>
    <dgm:pt modelId="{94FCF778-1509-445F-95EF-3A5224AA36F7}" type="sibTrans" cxnId="{E47C9CF3-AB4E-48BB-82A6-BDCD45F9C424}">
      <dgm:prSet/>
      <dgm:spPr/>
      <dgm:t>
        <a:bodyPr/>
        <a:lstStyle/>
        <a:p>
          <a:endParaRPr lang="hr-HR"/>
        </a:p>
      </dgm:t>
    </dgm:pt>
    <dgm:pt modelId="{10A0D5B4-1844-4732-B408-8F489F201046}">
      <dgm:prSet phldrT="[Teks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hr-HR" sz="1800" b="1" u="sng" dirty="0"/>
            <a:t>1.335.100.000,00 kn</a:t>
          </a:r>
          <a:endParaRPr lang="hr-HR" sz="1800" dirty="0"/>
        </a:p>
      </dgm:t>
    </dgm:pt>
    <dgm:pt modelId="{75015A60-AC00-4D79-AD59-9CA1C6173538}" type="parTrans" cxnId="{0FDE90DF-36C0-4F29-99AF-90E5F3DED5D7}">
      <dgm:prSet/>
      <dgm:spPr/>
      <dgm:t>
        <a:bodyPr/>
        <a:lstStyle/>
        <a:p>
          <a:endParaRPr lang="hr-HR"/>
        </a:p>
      </dgm:t>
    </dgm:pt>
    <dgm:pt modelId="{2A6DCE8B-6EE6-464B-9C43-32423D953190}" type="sibTrans" cxnId="{0FDE90DF-36C0-4F29-99AF-90E5F3DED5D7}">
      <dgm:prSet/>
      <dgm:spPr/>
      <dgm:t>
        <a:bodyPr/>
        <a:lstStyle/>
        <a:p>
          <a:endParaRPr lang="hr-HR"/>
        </a:p>
      </dgm:t>
    </dgm:pt>
    <dgm:pt modelId="{9B622B78-48DD-4E28-A0C3-A5A78DA4306F}">
      <dgm:prSet phldrT="[Teks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hr-HR" sz="1800" b="1" u="sng" dirty="0"/>
            <a:t>1.367.000.000,00 kn</a:t>
          </a:r>
          <a:endParaRPr lang="hr-HR" sz="1800" dirty="0"/>
        </a:p>
      </dgm:t>
    </dgm:pt>
    <dgm:pt modelId="{09E5B4A6-1EA5-4A31-BB7E-B507FEA4A4EA}" type="sibTrans" cxnId="{39166907-9414-4293-A069-2C8F2508214A}">
      <dgm:prSet/>
      <dgm:spPr/>
      <dgm:t>
        <a:bodyPr/>
        <a:lstStyle/>
        <a:p>
          <a:endParaRPr lang="hr-HR"/>
        </a:p>
      </dgm:t>
    </dgm:pt>
    <dgm:pt modelId="{D86EB72A-E986-49C2-9919-621F5F39CF13}" type="parTrans" cxnId="{39166907-9414-4293-A069-2C8F2508214A}">
      <dgm:prSet/>
      <dgm:spPr/>
      <dgm:t>
        <a:bodyPr/>
        <a:lstStyle/>
        <a:p>
          <a:endParaRPr lang="hr-HR"/>
        </a:p>
      </dgm:t>
    </dgm:pt>
    <dgm:pt modelId="{3691E4EA-0FC3-40A0-902F-375A40C848C6}" type="pres">
      <dgm:prSet presAssocID="{8F26BE36-E252-491F-AAD2-983F57453A0D}" presName="Name0" presStyleCnt="0">
        <dgm:presLayoutVars>
          <dgm:dir/>
          <dgm:animLvl val="lvl"/>
          <dgm:resizeHandles val="exact"/>
        </dgm:presLayoutVars>
      </dgm:prSet>
      <dgm:spPr/>
    </dgm:pt>
    <dgm:pt modelId="{BF7E4E31-F027-413D-B094-9DEBF58F0A16}" type="pres">
      <dgm:prSet presAssocID="{8752EB39-EF3F-4E60-88D6-7C6C9C0EA8D5}" presName="boxAndChildren" presStyleCnt="0"/>
      <dgm:spPr/>
    </dgm:pt>
    <dgm:pt modelId="{1896A4B6-9FD5-46EC-878E-635C9E9E1691}" type="pres">
      <dgm:prSet presAssocID="{8752EB39-EF3F-4E60-88D6-7C6C9C0EA8D5}" presName="parentTextBox" presStyleLbl="node1" presStyleIdx="0" presStyleCnt="2"/>
      <dgm:spPr/>
    </dgm:pt>
    <dgm:pt modelId="{6AF623C0-3814-43EE-9A05-13F8A7A95A8B}" type="pres">
      <dgm:prSet presAssocID="{8752EB39-EF3F-4E60-88D6-7C6C9C0EA8D5}" presName="entireBox" presStyleLbl="node1" presStyleIdx="0" presStyleCnt="2"/>
      <dgm:spPr/>
    </dgm:pt>
    <dgm:pt modelId="{D1CC19AE-229D-4BFA-B1A4-57ADF158AF28}" type="pres">
      <dgm:prSet presAssocID="{8752EB39-EF3F-4E60-88D6-7C6C9C0EA8D5}" presName="descendantBox" presStyleCnt="0"/>
      <dgm:spPr/>
    </dgm:pt>
    <dgm:pt modelId="{F86DDC54-07A8-4C8C-931B-31A05F11A916}" type="pres">
      <dgm:prSet presAssocID="{10A0D5B4-1844-4732-B408-8F489F201046}" presName="childTextBox" presStyleLbl="fgAccFollowNode1" presStyleIdx="0" presStyleCnt="2">
        <dgm:presLayoutVars>
          <dgm:bulletEnabled val="1"/>
        </dgm:presLayoutVars>
      </dgm:prSet>
      <dgm:spPr/>
    </dgm:pt>
    <dgm:pt modelId="{6575BFFB-8E0B-4AE8-8AC8-A4975C58FE87}" type="pres">
      <dgm:prSet presAssocID="{49399E65-3FC3-4E53-BD1E-830966E1C3B3}" presName="sp" presStyleCnt="0"/>
      <dgm:spPr/>
    </dgm:pt>
    <dgm:pt modelId="{4990A0AF-9919-4A09-BFC5-2FE46AB0BE0F}" type="pres">
      <dgm:prSet presAssocID="{0E8F3666-0CDF-487A-A0EB-0B445E6DC281}" presName="arrowAndChildren" presStyleCnt="0"/>
      <dgm:spPr/>
    </dgm:pt>
    <dgm:pt modelId="{039EE1EC-57F6-478E-A90D-C1ED366C99D7}" type="pres">
      <dgm:prSet presAssocID="{0E8F3666-0CDF-487A-A0EB-0B445E6DC281}" presName="parentTextArrow" presStyleLbl="node1" presStyleIdx="0" presStyleCnt="2"/>
      <dgm:spPr/>
    </dgm:pt>
    <dgm:pt modelId="{9D572A36-63FB-4DFF-80AC-FF5C3A4E0733}" type="pres">
      <dgm:prSet presAssocID="{0E8F3666-0CDF-487A-A0EB-0B445E6DC281}" presName="arrow" presStyleLbl="node1" presStyleIdx="1" presStyleCnt="2"/>
      <dgm:spPr/>
    </dgm:pt>
    <dgm:pt modelId="{CC2BA3B8-27FF-4181-900D-E8945C5C7F16}" type="pres">
      <dgm:prSet presAssocID="{0E8F3666-0CDF-487A-A0EB-0B445E6DC281}" presName="descendantArrow" presStyleCnt="0"/>
      <dgm:spPr/>
    </dgm:pt>
    <dgm:pt modelId="{A874D18E-C23D-4AAD-BFB3-DCD43FDAC840}" type="pres">
      <dgm:prSet presAssocID="{9B622B78-48DD-4E28-A0C3-A5A78DA4306F}" presName="childTextArrow" presStyleLbl="fgAccFollowNode1" presStyleIdx="1" presStyleCnt="2">
        <dgm:presLayoutVars>
          <dgm:bulletEnabled val="1"/>
        </dgm:presLayoutVars>
      </dgm:prSet>
      <dgm:spPr/>
    </dgm:pt>
  </dgm:ptLst>
  <dgm:cxnLst>
    <dgm:cxn modelId="{39166907-9414-4293-A069-2C8F2508214A}" srcId="{0E8F3666-0CDF-487A-A0EB-0B445E6DC281}" destId="{9B622B78-48DD-4E28-A0C3-A5A78DA4306F}" srcOrd="0" destOrd="0" parTransId="{D86EB72A-E986-49C2-9919-621F5F39CF13}" sibTransId="{09E5B4A6-1EA5-4A31-BB7E-B507FEA4A4EA}"/>
    <dgm:cxn modelId="{A288612F-9EDD-44D8-A694-86F4D271E0C6}" type="presOf" srcId="{0E8F3666-0CDF-487A-A0EB-0B445E6DC281}" destId="{9D572A36-63FB-4DFF-80AC-FF5C3A4E0733}" srcOrd="1" destOrd="0" presId="urn:microsoft.com/office/officeart/2005/8/layout/process4"/>
    <dgm:cxn modelId="{3F310638-F033-482A-A7D3-BCCD279D5DD9}" type="presOf" srcId="{8F26BE36-E252-491F-AAD2-983F57453A0D}" destId="{3691E4EA-0FC3-40A0-902F-375A40C848C6}" srcOrd="0" destOrd="0" presId="urn:microsoft.com/office/officeart/2005/8/layout/process4"/>
    <dgm:cxn modelId="{67D4943E-B2B6-40D3-AE17-B2BFDEFE6654}" type="presOf" srcId="{9B622B78-48DD-4E28-A0C3-A5A78DA4306F}" destId="{A874D18E-C23D-4AAD-BFB3-DCD43FDAC840}" srcOrd="0" destOrd="0" presId="urn:microsoft.com/office/officeart/2005/8/layout/process4"/>
    <dgm:cxn modelId="{DFF1BD40-7B68-4D89-8465-810DD197383B}" type="presOf" srcId="{8752EB39-EF3F-4E60-88D6-7C6C9C0EA8D5}" destId="{1896A4B6-9FD5-46EC-878E-635C9E9E1691}" srcOrd="0" destOrd="0" presId="urn:microsoft.com/office/officeart/2005/8/layout/process4"/>
    <dgm:cxn modelId="{7AD45E8A-A868-41BF-A7F7-9AF89E0D2BDF}" type="presOf" srcId="{10A0D5B4-1844-4732-B408-8F489F201046}" destId="{F86DDC54-07A8-4C8C-931B-31A05F11A916}" srcOrd="0" destOrd="0" presId="urn:microsoft.com/office/officeart/2005/8/layout/process4"/>
    <dgm:cxn modelId="{0FDE90DF-36C0-4F29-99AF-90E5F3DED5D7}" srcId="{8752EB39-EF3F-4E60-88D6-7C6C9C0EA8D5}" destId="{10A0D5B4-1844-4732-B408-8F489F201046}" srcOrd="0" destOrd="0" parTransId="{75015A60-AC00-4D79-AD59-9CA1C6173538}" sibTransId="{2A6DCE8B-6EE6-464B-9C43-32423D953190}"/>
    <dgm:cxn modelId="{E47C9CF3-AB4E-48BB-82A6-BDCD45F9C424}" srcId="{8F26BE36-E252-491F-AAD2-983F57453A0D}" destId="{8752EB39-EF3F-4E60-88D6-7C6C9C0EA8D5}" srcOrd="1" destOrd="0" parTransId="{60796E6D-CE70-45BE-91F5-9A3CCB782BB1}" sibTransId="{94FCF778-1509-445F-95EF-3A5224AA36F7}"/>
    <dgm:cxn modelId="{DA68F2F5-286B-4740-A1A1-4AC7BED1F4E1}" type="presOf" srcId="{8752EB39-EF3F-4E60-88D6-7C6C9C0EA8D5}" destId="{6AF623C0-3814-43EE-9A05-13F8A7A95A8B}" srcOrd="1" destOrd="0" presId="urn:microsoft.com/office/officeart/2005/8/layout/process4"/>
    <dgm:cxn modelId="{88F8DFF7-780D-493F-B3D3-918002FC4330}" type="presOf" srcId="{0E8F3666-0CDF-487A-A0EB-0B445E6DC281}" destId="{039EE1EC-57F6-478E-A90D-C1ED366C99D7}" srcOrd="0" destOrd="0" presId="urn:microsoft.com/office/officeart/2005/8/layout/process4"/>
    <dgm:cxn modelId="{6D710EFC-58B7-4AAD-86A5-E95EEFF28CBC}" srcId="{8F26BE36-E252-491F-AAD2-983F57453A0D}" destId="{0E8F3666-0CDF-487A-A0EB-0B445E6DC281}" srcOrd="0" destOrd="0" parTransId="{B7C032C1-7D47-4B0A-BAA1-EC841E5EF506}" sibTransId="{49399E65-3FC3-4E53-BD1E-830966E1C3B3}"/>
    <dgm:cxn modelId="{0DFA450F-8051-490E-9531-21FC90E4D70B}" type="presParOf" srcId="{3691E4EA-0FC3-40A0-902F-375A40C848C6}" destId="{BF7E4E31-F027-413D-B094-9DEBF58F0A16}" srcOrd="0" destOrd="0" presId="urn:microsoft.com/office/officeart/2005/8/layout/process4"/>
    <dgm:cxn modelId="{8B10DF43-E43D-41D8-AC1A-AD235F71B11B}" type="presParOf" srcId="{BF7E4E31-F027-413D-B094-9DEBF58F0A16}" destId="{1896A4B6-9FD5-46EC-878E-635C9E9E1691}" srcOrd="0" destOrd="0" presId="urn:microsoft.com/office/officeart/2005/8/layout/process4"/>
    <dgm:cxn modelId="{DFC191BC-1515-4FE8-B9C6-BEF8AD7402FB}" type="presParOf" srcId="{BF7E4E31-F027-413D-B094-9DEBF58F0A16}" destId="{6AF623C0-3814-43EE-9A05-13F8A7A95A8B}" srcOrd="1" destOrd="0" presId="urn:microsoft.com/office/officeart/2005/8/layout/process4"/>
    <dgm:cxn modelId="{05847BA0-B5EB-4212-ABB5-128E5B0AC18A}" type="presParOf" srcId="{BF7E4E31-F027-413D-B094-9DEBF58F0A16}" destId="{D1CC19AE-229D-4BFA-B1A4-57ADF158AF28}" srcOrd="2" destOrd="0" presId="urn:microsoft.com/office/officeart/2005/8/layout/process4"/>
    <dgm:cxn modelId="{399FE88D-9189-455F-9316-90C386E827D3}" type="presParOf" srcId="{D1CC19AE-229D-4BFA-B1A4-57ADF158AF28}" destId="{F86DDC54-07A8-4C8C-931B-31A05F11A916}" srcOrd="0" destOrd="0" presId="urn:microsoft.com/office/officeart/2005/8/layout/process4"/>
    <dgm:cxn modelId="{F3E44FB6-11B0-4B70-8F59-D2EF44061CF5}" type="presParOf" srcId="{3691E4EA-0FC3-40A0-902F-375A40C848C6}" destId="{6575BFFB-8E0B-4AE8-8AC8-A4975C58FE87}" srcOrd="1" destOrd="0" presId="urn:microsoft.com/office/officeart/2005/8/layout/process4"/>
    <dgm:cxn modelId="{CDF149E7-0EB2-4F27-AC28-E667B91BF36C}" type="presParOf" srcId="{3691E4EA-0FC3-40A0-902F-375A40C848C6}" destId="{4990A0AF-9919-4A09-BFC5-2FE46AB0BE0F}" srcOrd="2" destOrd="0" presId="urn:microsoft.com/office/officeart/2005/8/layout/process4"/>
    <dgm:cxn modelId="{AA5AC73C-AD0C-49CF-9DB6-C7EDD325D95E}" type="presParOf" srcId="{4990A0AF-9919-4A09-BFC5-2FE46AB0BE0F}" destId="{039EE1EC-57F6-478E-A90D-C1ED366C99D7}" srcOrd="0" destOrd="0" presId="urn:microsoft.com/office/officeart/2005/8/layout/process4"/>
    <dgm:cxn modelId="{22D9DC48-03A3-4CD7-96CA-22E979BDBEF2}" type="presParOf" srcId="{4990A0AF-9919-4A09-BFC5-2FE46AB0BE0F}" destId="{9D572A36-63FB-4DFF-80AC-FF5C3A4E0733}" srcOrd="1" destOrd="0" presId="urn:microsoft.com/office/officeart/2005/8/layout/process4"/>
    <dgm:cxn modelId="{CB3ADDC2-B752-4AF4-864C-36C1A20F18BB}" type="presParOf" srcId="{4990A0AF-9919-4A09-BFC5-2FE46AB0BE0F}" destId="{CC2BA3B8-27FF-4181-900D-E8945C5C7F16}" srcOrd="2" destOrd="0" presId="urn:microsoft.com/office/officeart/2005/8/layout/process4"/>
    <dgm:cxn modelId="{3D70676A-433B-42D1-BC84-C065700F7E25}" type="presParOf" srcId="{CC2BA3B8-27FF-4181-900D-E8945C5C7F16}" destId="{A874D18E-C23D-4AAD-BFB3-DCD43FDAC84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D69540-C5EE-4A3E-8BB1-417CF83C52A3}" type="doc">
      <dgm:prSet loTypeId="urn:microsoft.com/office/officeart/2005/8/layout/list1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hr-HR"/>
        </a:p>
      </dgm:t>
    </dgm:pt>
    <dgm:pt modelId="{D858A00B-872B-4D14-8BCB-FD5DA9704EC1}">
      <dgm:prSet phldrT="[Tekst]" custT="1"/>
      <dgm:spPr/>
      <dgm:t>
        <a:bodyPr/>
        <a:lstStyle/>
        <a:p>
          <a:r>
            <a:rPr lang="hr-HR" sz="1400" b="1" u="none" dirty="0"/>
            <a:t>Prihodi poslovanja</a:t>
          </a:r>
        </a:p>
        <a:p>
          <a:r>
            <a:rPr lang="hr-HR" sz="1400" dirty="0"/>
            <a:t>243.896.929,88 kn</a:t>
          </a:r>
        </a:p>
      </dgm:t>
    </dgm:pt>
    <dgm:pt modelId="{ADA2C2F6-6DF7-4E7B-9FF9-EA53AC415BEC}" type="parTrans" cxnId="{B2094FB8-45BC-4332-890B-2C2B9EDF0BBC}">
      <dgm:prSet/>
      <dgm:spPr/>
      <dgm:t>
        <a:bodyPr/>
        <a:lstStyle/>
        <a:p>
          <a:endParaRPr lang="hr-HR"/>
        </a:p>
      </dgm:t>
    </dgm:pt>
    <dgm:pt modelId="{DD4E373D-ABF8-4174-8D61-CBAFEA9D7616}" type="sibTrans" cxnId="{B2094FB8-45BC-4332-890B-2C2B9EDF0BBC}">
      <dgm:prSet/>
      <dgm:spPr/>
      <dgm:t>
        <a:bodyPr/>
        <a:lstStyle/>
        <a:p>
          <a:endParaRPr lang="hr-HR"/>
        </a:p>
      </dgm:t>
    </dgm:pt>
    <dgm:pt modelId="{0DBF0460-17AD-49D7-AE13-B162857ACAF4}">
      <dgm:prSet phldrT="[Tekst]" custT="1"/>
      <dgm:spPr/>
      <dgm:t>
        <a:bodyPr/>
        <a:lstStyle/>
        <a:p>
          <a:r>
            <a:rPr lang="hr-HR" sz="1400" b="1" dirty="0"/>
            <a:t>Primici od fin. imovine i zaduživanja</a:t>
          </a:r>
        </a:p>
        <a:p>
          <a:r>
            <a:rPr lang="hr-HR" sz="1400" b="0" dirty="0"/>
            <a:t> 9.990.869,61 kn</a:t>
          </a:r>
        </a:p>
      </dgm:t>
    </dgm:pt>
    <dgm:pt modelId="{F5426032-C706-420B-B3B9-18CC79477F4B}" type="parTrans" cxnId="{DBA659F4-D78C-4C11-97E8-E0D9558334B8}">
      <dgm:prSet/>
      <dgm:spPr/>
      <dgm:t>
        <a:bodyPr/>
        <a:lstStyle/>
        <a:p>
          <a:endParaRPr lang="hr-HR"/>
        </a:p>
      </dgm:t>
    </dgm:pt>
    <dgm:pt modelId="{1465BADE-E651-4D1D-A7FC-51BEEF22B585}" type="sibTrans" cxnId="{DBA659F4-D78C-4C11-97E8-E0D9558334B8}">
      <dgm:prSet/>
      <dgm:spPr/>
      <dgm:t>
        <a:bodyPr/>
        <a:lstStyle/>
        <a:p>
          <a:endParaRPr lang="hr-HR"/>
        </a:p>
      </dgm:t>
    </dgm:pt>
    <dgm:pt modelId="{0740B641-6C4D-4D43-987E-8A98E4A7C33C}">
      <dgm:prSet phldrT="[Tekst]" custT="1"/>
      <dgm:spPr/>
      <dgm:t>
        <a:bodyPr/>
        <a:lstStyle/>
        <a:p>
          <a:r>
            <a:rPr lang="hr-HR" sz="1400" b="1" dirty="0"/>
            <a:t>Prihodi od prodaje nefin. imovine</a:t>
          </a:r>
        </a:p>
        <a:p>
          <a:r>
            <a:rPr lang="hr-HR" sz="1400" dirty="0"/>
            <a:t>22.334.455,99 kn</a:t>
          </a:r>
        </a:p>
      </dgm:t>
    </dgm:pt>
    <dgm:pt modelId="{64E28D37-A572-4C8F-844D-BB488ADECF84}" type="parTrans" cxnId="{2AA2ECF6-4D47-4EC5-83B3-4A3253BB1082}">
      <dgm:prSet/>
      <dgm:spPr/>
      <dgm:t>
        <a:bodyPr/>
        <a:lstStyle/>
        <a:p>
          <a:endParaRPr lang="hr-HR"/>
        </a:p>
      </dgm:t>
    </dgm:pt>
    <dgm:pt modelId="{0670A606-DF99-4924-A716-690CA6DE5B71}" type="sibTrans" cxnId="{2AA2ECF6-4D47-4EC5-83B3-4A3253BB1082}">
      <dgm:prSet/>
      <dgm:spPr/>
      <dgm:t>
        <a:bodyPr/>
        <a:lstStyle/>
        <a:p>
          <a:endParaRPr lang="hr-HR"/>
        </a:p>
      </dgm:t>
    </dgm:pt>
    <dgm:pt modelId="{5A3839C2-9DFA-4C18-AD73-301A617808C5}">
      <dgm:prSet phldrT="[Tekst]" custT="1"/>
      <dgm:spPr/>
      <dgm:t>
        <a:bodyPr/>
        <a:lstStyle/>
        <a:p>
          <a:r>
            <a:rPr lang="hr-HR" sz="1400" b="1" dirty="0"/>
            <a:t>Preneseni višak iz 2019. godine</a:t>
          </a:r>
        </a:p>
        <a:p>
          <a:r>
            <a:rPr lang="hr-HR" sz="1400" dirty="0"/>
            <a:t>3.388.104,19 kn</a:t>
          </a:r>
        </a:p>
      </dgm:t>
    </dgm:pt>
    <dgm:pt modelId="{D89187ED-6184-4939-A810-56BC50D08CC6}" type="parTrans" cxnId="{F3CC750E-61B8-4390-87F5-CD725051E875}">
      <dgm:prSet/>
      <dgm:spPr/>
      <dgm:t>
        <a:bodyPr/>
        <a:lstStyle/>
        <a:p>
          <a:endParaRPr lang="hr-HR"/>
        </a:p>
      </dgm:t>
    </dgm:pt>
    <dgm:pt modelId="{EE3B92C2-1B46-482D-9B11-EE7DA1670A85}" type="sibTrans" cxnId="{F3CC750E-61B8-4390-87F5-CD725051E875}">
      <dgm:prSet/>
      <dgm:spPr/>
      <dgm:t>
        <a:bodyPr/>
        <a:lstStyle/>
        <a:p>
          <a:endParaRPr lang="hr-HR"/>
        </a:p>
      </dgm:t>
    </dgm:pt>
    <dgm:pt modelId="{8BFA097F-0B1B-4DBA-8D4F-8D31392DC1C0}" type="pres">
      <dgm:prSet presAssocID="{4FD69540-C5EE-4A3E-8BB1-417CF83C52A3}" presName="linear" presStyleCnt="0">
        <dgm:presLayoutVars>
          <dgm:dir/>
          <dgm:animLvl val="lvl"/>
          <dgm:resizeHandles val="exact"/>
        </dgm:presLayoutVars>
      </dgm:prSet>
      <dgm:spPr/>
    </dgm:pt>
    <dgm:pt modelId="{B27094A2-6FAF-4666-83B8-0E86EDEA8ED8}" type="pres">
      <dgm:prSet presAssocID="{D858A00B-872B-4D14-8BCB-FD5DA9704EC1}" presName="parentLin" presStyleCnt="0"/>
      <dgm:spPr/>
    </dgm:pt>
    <dgm:pt modelId="{F16C6BB2-9B3A-44EE-8525-9F7A73BDD387}" type="pres">
      <dgm:prSet presAssocID="{D858A00B-872B-4D14-8BCB-FD5DA9704EC1}" presName="parentLeftMargin" presStyleLbl="node1" presStyleIdx="0" presStyleCnt="4"/>
      <dgm:spPr/>
    </dgm:pt>
    <dgm:pt modelId="{435CD82E-5616-4708-AB59-B2A5A12DD9C4}" type="pres">
      <dgm:prSet presAssocID="{D858A00B-872B-4D14-8BCB-FD5DA9704EC1}" presName="parentText" presStyleLbl="node1" presStyleIdx="0" presStyleCnt="4" custScaleX="130718">
        <dgm:presLayoutVars>
          <dgm:chMax val="0"/>
          <dgm:bulletEnabled val="1"/>
        </dgm:presLayoutVars>
      </dgm:prSet>
      <dgm:spPr/>
    </dgm:pt>
    <dgm:pt modelId="{3A692143-F61D-4C2B-8AC0-E7124CFEE2CF}" type="pres">
      <dgm:prSet presAssocID="{D858A00B-872B-4D14-8BCB-FD5DA9704EC1}" presName="negativeSpace" presStyleCnt="0"/>
      <dgm:spPr/>
    </dgm:pt>
    <dgm:pt modelId="{E89A41A0-B893-4009-B8C6-61ABC06F8E28}" type="pres">
      <dgm:prSet presAssocID="{D858A00B-872B-4D14-8BCB-FD5DA9704EC1}" presName="childText" presStyleLbl="conFgAcc1" presStyleIdx="0" presStyleCnt="4">
        <dgm:presLayoutVars>
          <dgm:bulletEnabled val="1"/>
        </dgm:presLayoutVars>
      </dgm:prSet>
      <dgm:spPr/>
    </dgm:pt>
    <dgm:pt modelId="{AA1AEB42-377C-4723-9006-CFAB7C3A52A2}" type="pres">
      <dgm:prSet presAssocID="{DD4E373D-ABF8-4174-8D61-CBAFEA9D7616}" presName="spaceBetweenRectangles" presStyleCnt="0"/>
      <dgm:spPr/>
    </dgm:pt>
    <dgm:pt modelId="{5CCA20C3-95C8-4B81-820E-6D0275A710BD}" type="pres">
      <dgm:prSet presAssocID="{0DBF0460-17AD-49D7-AE13-B162857ACAF4}" presName="parentLin" presStyleCnt="0"/>
      <dgm:spPr/>
    </dgm:pt>
    <dgm:pt modelId="{28B81BE0-34A7-4E5E-81A1-4B67483BD293}" type="pres">
      <dgm:prSet presAssocID="{0DBF0460-17AD-49D7-AE13-B162857ACAF4}" presName="parentLeftMargin" presStyleLbl="node1" presStyleIdx="0" presStyleCnt="4"/>
      <dgm:spPr/>
    </dgm:pt>
    <dgm:pt modelId="{17926B38-A9DE-4302-BEB4-1523A53776F3}" type="pres">
      <dgm:prSet presAssocID="{0DBF0460-17AD-49D7-AE13-B162857ACAF4}" presName="parentText" presStyleLbl="node1" presStyleIdx="1" presStyleCnt="4" custScaleX="130718" custLinFactY="52210" custLinFactNeighborX="-14403" custLinFactNeighborY="100000">
        <dgm:presLayoutVars>
          <dgm:chMax val="0"/>
          <dgm:bulletEnabled val="1"/>
        </dgm:presLayoutVars>
      </dgm:prSet>
      <dgm:spPr/>
    </dgm:pt>
    <dgm:pt modelId="{7EFB36B5-A4D1-46BB-92E8-A2CBC70EF1BD}" type="pres">
      <dgm:prSet presAssocID="{0DBF0460-17AD-49D7-AE13-B162857ACAF4}" presName="negativeSpace" presStyleCnt="0"/>
      <dgm:spPr/>
    </dgm:pt>
    <dgm:pt modelId="{4F53389B-63E0-4B2B-A0FA-C30D184AC424}" type="pres">
      <dgm:prSet presAssocID="{0DBF0460-17AD-49D7-AE13-B162857ACAF4}" presName="childText" presStyleLbl="conFgAcc1" presStyleIdx="1" presStyleCnt="4">
        <dgm:presLayoutVars>
          <dgm:bulletEnabled val="1"/>
        </dgm:presLayoutVars>
      </dgm:prSet>
      <dgm:spPr/>
    </dgm:pt>
    <dgm:pt modelId="{518425D6-ED6A-4CCA-B164-DB791A847377}" type="pres">
      <dgm:prSet presAssocID="{1465BADE-E651-4D1D-A7FC-51BEEF22B585}" presName="spaceBetweenRectangles" presStyleCnt="0"/>
      <dgm:spPr/>
    </dgm:pt>
    <dgm:pt modelId="{98E7DDC4-7787-4356-9AE7-8B3EEA1F02C4}" type="pres">
      <dgm:prSet presAssocID="{0740B641-6C4D-4D43-987E-8A98E4A7C33C}" presName="parentLin" presStyleCnt="0"/>
      <dgm:spPr/>
    </dgm:pt>
    <dgm:pt modelId="{84D69325-482C-41F6-89B2-8A87C575FF74}" type="pres">
      <dgm:prSet presAssocID="{0740B641-6C4D-4D43-987E-8A98E4A7C33C}" presName="parentLeftMargin" presStyleLbl="node1" presStyleIdx="1" presStyleCnt="4"/>
      <dgm:spPr/>
    </dgm:pt>
    <dgm:pt modelId="{0CC4C80F-444E-461E-9B35-6C31E8D22168}" type="pres">
      <dgm:prSet presAssocID="{0740B641-6C4D-4D43-987E-8A98E4A7C33C}" presName="parentText" presStyleLbl="node1" presStyleIdx="2" presStyleCnt="4" custScaleX="131453" custLinFactY="-60784" custLinFactNeighborX="-14299" custLinFactNeighborY="-100000">
        <dgm:presLayoutVars>
          <dgm:chMax val="0"/>
          <dgm:bulletEnabled val="1"/>
        </dgm:presLayoutVars>
      </dgm:prSet>
      <dgm:spPr/>
    </dgm:pt>
    <dgm:pt modelId="{4640031A-49CC-4B14-8110-75499F663224}" type="pres">
      <dgm:prSet presAssocID="{0740B641-6C4D-4D43-987E-8A98E4A7C33C}" presName="negativeSpace" presStyleCnt="0"/>
      <dgm:spPr/>
    </dgm:pt>
    <dgm:pt modelId="{0B6DFDE6-CC62-4855-A696-8D31543F3801}" type="pres">
      <dgm:prSet presAssocID="{0740B641-6C4D-4D43-987E-8A98E4A7C33C}" presName="childText" presStyleLbl="conFgAcc1" presStyleIdx="2" presStyleCnt="4" custLinFactX="-5360" custLinFactY="131541" custLinFactNeighborX="-100000" custLinFactNeighborY="200000">
        <dgm:presLayoutVars>
          <dgm:bulletEnabled val="1"/>
        </dgm:presLayoutVars>
      </dgm:prSet>
      <dgm:spPr/>
    </dgm:pt>
    <dgm:pt modelId="{4E9BBE6E-7011-4A2D-974B-2109475D8B20}" type="pres">
      <dgm:prSet presAssocID="{0670A606-DF99-4924-A716-690CA6DE5B71}" presName="spaceBetweenRectangles" presStyleCnt="0"/>
      <dgm:spPr/>
    </dgm:pt>
    <dgm:pt modelId="{7B801DAB-8F86-4BED-B074-C81E6F677E19}" type="pres">
      <dgm:prSet presAssocID="{5A3839C2-9DFA-4C18-AD73-301A617808C5}" presName="parentLin" presStyleCnt="0"/>
      <dgm:spPr/>
    </dgm:pt>
    <dgm:pt modelId="{9E0B426E-E98E-4A9D-9F0A-7EB891172428}" type="pres">
      <dgm:prSet presAssocID="{5A3839C2-9DFA-4C18-AD73-301A617808C5}" presName="parentLeftMargin" presStyleLbl="node1" presStyleIdx="2" presStyleCnt="4"/>
      <dgm:spPr/>
    </dgm:pt>
    <dgm:pt modelId="{1F3EBFC1-B5F2-4BB9-9E1E-707FF342E013}" type="pres">
      <dgm:prSet presAssocID="{5A3839C2-9DFA-4C18-AD73-301A617808C5}" presName="parentText" presStyleLbl="node1" presStyleIdx="3" presStyleCnt="4" custScaleX="131453">
        <dgm:presLayoutVars>
          <dgm:chMax val="0"/>
          <dgm:bulletEnabled val="1"/>
        </dgm:presLayoutVars>
      </dgm:prSet>
      <dgm:spPr/>
    </dgm:pt>
    <dgm:pt modelId="{9D99F35C-9FB9-439B-9731-A423A941C685}" type="pres">
      <dgm:prSet presAssocID="{5A3839C2-9DFA-4C18-AD73-301A617808C5}" presName="negativeSpace" presStyleCnt="0"/>
      <dgm:spPr/>
    </dgm:pt>
    <dgm:pt modelId="{D63E227D-F084-44B0-86F0-571F9FAED194}" type="pres">
      <dgm:prSet presAssocID="{5A3839C2-9DFA-4C18-AD73-301A617808C5}" presName="childText" presStyleLbl="conFgAcc1" presStyleIdx="3" presStyleCnt="4" custLinFactY="-43282" custLinFactNeighborY="-100000">
        <dgm:presLayoutVars>
          <dgm:bulletEnabled val="1"/>
        </dgm:presLayoutVars>
      </dgm:prSet>
      <dgm:spPr/>
    </dgm:pt>
  </dgm:ptLst>
  <dgm:cxnLst>
    <dgm:cxn modelId="{63628300-D9FB-4C0D-8CEB-49951BB5FE72}" type="presOf" srcId="{0DBF0460-17AD-49D7-AE13-B162857ACAF4}" destId="{28B81BE0-34A7-4E5E-81A1-4B67483BD293}" srcOrd="0" destOrd="0" presId="urn:microsoft.com/office/officeart/2005/8/layout/list1"/>
    <dgm:cxn modelId="{F3CC750E-61B8-4390-87F5-CD725051E875}" srcId="{4FD69540-C5EE-4A3E-8BB1-417CF83C52A3}" destId="{5A3839C2-9DFA-4C18-AD73-301A617808C5}" srcOrd="3" destOrd="0" parTransId="{D89187ED-6184-4939-A810-56BC50D08CC6}" sibTransId="{EE3B92C2-1B46-482D-9B11-EE7DA1670A85}"/>
    <dgm:cxn modelId="{28754F15-74D5-4AB9-93F7-F5796F571014}" type="presOf" srcId="{5A3839C2-9DFA-4C18-AD73-301A617808C5}" destId="{9E0B426E-E98E-4A9D-9F0A-7EB891172428}" srcOrd="0" destOrd="0" presId="urn:microsoft.com/office/officeart/2005/8/layout/list1"/>
    <dgm:cxn modelId="{513D411D-5F0E-47B3-9377-510105EE89C4}" type="presOf" srcId="{0740B641-6C4D-4D43-987E-8A98E4A7C33C}" destId="{84D69325-482C-41F6-89B2-8A87C575FF74}" srcOrd="0" destOrd="0" presId="urn:microsoft.com/office/officeart/2005/8/layout/list1"/>
    <dgm:cxn modelId="{A1424B5C-0D00-4645-9E53-265978453907}" type="presOf" srcId="{D858A00B-872B-4D14-8BCB-FD5DA9704EC1}" destId="{435CD82E-5616-4708-AB59-B2A5A12DD9C4}" srcOrd="1" destOrd="0" presId="urn:microsoft.com/office/officeart/2005/8/layout/list1"/>
    <dgm:cxn modelId="{0C9F7872-6230-4401-9A44-F6019077A64E}" type="presOf" srcId="{D858A00B-872B-4D14-8BCB-FD5DA9704EC1}" destId="{F16C6BB2-9B3A-44EE-8525-9F7A73BDD387}" srcOrd="0" destOrd="0" presId="urn:microsoft.com/office/officeart/2005/8/layout/list1"/>
    <dgm:cxn modelId="{2AA3F055-8817-43D0-BF56-4AE46E9DFB7D}" type="presOf" srcId="{0DBF0460-17AD-49D7-AE13-B162857ACAF4}" destId="{17926B38-A9DE-4302-BEB4-1523A53776F3}" srcOrd="1" destOrd="0" presId="urn:microsoft.com/office/officeart/2005/8/layout/list1"/>
    <dgm:cxn modelId="{5E953B96-8547-49FA-8285-8A44C33801CC}" type="presOf" srcId="{0740B641-6C4D-4D43-987E-8A98E4A7C33C}" destId="{0CC4C80F-444E-461E-9B35-6C31E8D22168}" srcOrd="1" destOrd="0" presId="urn:microsoft.com/office/officeart/2005/8/layout/list1"/>
    <dgm:cxn modelId="{7C84DAA2-001A-43C6-9DB2-19C9757BE8A3}" type="presOf" srcId="{4FD69540-C5EE-4A3E-8BB1-417CF83C52A3}" destId="{8BFA097F-0B1B-4DBA-8D4F-8D31392DC1C0}" srcOrd="0" destOrd="0" presId="urn:microsoft.com/office/officeart/2005/8/layout/list1"/>
    <dgm:cxn modelId="{32F93CAC-1F97-490D-BD91-AE01A0B753A5}" type="presOf" srcId="{5A3839C2-9DFA-4C18-AD73-301A617808C5}" destId="{1F3EBFC1-B5F2-4BB9-9E1E-707FF342E013}" srcOrd="1" destOrd="0" presId="urn:microsoft.com/office/officeart/2005/8/layout/list1"/>
    <dgm:cxn modelId="{B2094FB8-45BC-4332-890B-2C2B9EDF0BBC}" srcId="{4FD69540-C5EE-4A3E-8BB1-417CF83C52A3}" destId="{D858A00B-872B-4D14-8BCB-FD5DA9704EC1}" srcOrd="0" destOrd="0" parTransId="{ADA2C2F6-6DF7-4E7B-9FF9-EA53AC415BEC}" sibTransId="{DD4E373D-ABF8-4174-8D61-CBAFEA9D7616}"/>
    <dgm:cxn modelId="{DBA659F4-D78C-4C11-97E8-E0D9558334B8}" srcId="{4FD69540-C5EE-4A3E-8BB1-417CF83C52A3}" destId="{0DBF0460-17AD-49D7-AE13-B162857ACAF4}" srcOrd="1" destOrd="0" parTransId="{F5426032-C706-420B-B3B9-18CC79477F4B}" sibTransId="{1465BADE-E651-4D1D-A7FC-51BEEF22B585}"/>
    <dgm:cxn modelId="{2AA2ECF6-4D47-4EC5-83B3-4A3253BB1082}" srcId="{4FD69540-C5EE-4A3E-8BB1-417CF83C52A3}" destId="{0740B641-6C4D-4D43-987E-8A98E4A7C33C}" srcOrd="2" destOrd="0" parTransId="{64E28D37-A572-4C8F-844D-BB488ADECF84}" sibTransId="{0670A606-DF99-4924-A716-690CA6DE5B71}"/>
    <dgm:cxn modelId="{62F3256F-C289-4585-ABA7-30FE56081A4D}" type="presParOf" srcId="{8BFA097F-0B1B-4DBA-8D4F-8D31392DC1C0}" destId="{B27094A2-6FAF-4666-83B8-0E86EDEA8ED8}" srcOrd="0" destOrd="0" presId="urn:microsoft.com/office/officeart/2005/8/layout/list1"/>
    <dgm:cxn modelId="{1321017A-8FE3-44AE-B76C-F7B154BC4DC9}" type="presParOf" srcId="{B27094A2-6FAF-4666-83B8-0E86EDEA8ED8}" destId="{F16C6BB2-9B3A-44EE-8525-9F7A73BDD387}" srcOrd="0" destOrd="0" presId="urn:microsoft.com/office/officeart/2005/8/layout/list1"/>
    <dgm:cxn modelId="{498968E8-280F-4028-8584-F1FBCDCB029C}" type="presParOf" srcId="{B27094A2-6FAF-4666-83B8-0E86EDEA8ED8}" destId="{435CD82E-5616-4708-AB59-B2A5A12DD9C4}" srcOrd="1" destOrd="0" presId="urn:microsoft.com/office/officeart/2005/8/layout/list1"/>
    <dgm:cxn modelId="{B88451D6-C651-426F-8E18-9746B2961F8C}" type="presParOf" srcId="{8BFA097F-0B1B-4DBA-8D4F-8D31392DC1C0}" destId="{3A692143-F61D-4C2B-8AC0-E7124CFEE2CF}" srcOrd="1" destOrd="0" presId="urn:microsoft.com/office/officeart/2005/8/layout/list1"/>
    <dgm:cxn modelId="{B11B2C67-A4C3-41CB-B8B1-BBD9D873ACEB}" type="presParOf" srcId="{8BFA097F-0B1B-4DBA-8D4F-8D31392DC1C0}" destId="{E89A41A0-B893-4009-B8C6-61ABC06F8E28}" srcOrd="2" destOrd="0" presId="urn:microsoft.com/office/officeart/2005/8/layout/list1"/>
    <dgm:cxn modelId="{DDD5A05C-58AC-4224-8F48-952C1D65E67B}" type="presParOf" srcId="{8BFA097F-0B1B-4DBA-8D4F-8D31392DC1C0}" destId="{AA1AEB42-377C-4723-9006-CFAB7C3A52A2}" srcOrd="3" destOrd="0" presId="urn:microsoft.com/office/officeart/2005/8/layout/list1"/>
    <dgm:cxn modelId="{BB74A1A4-41C0-485B-AB06-5513FCCC3D9E}" type="presParOf" srcId="{8BFA097F-0B1B-4DBA-8D4F-8D31392DC1C0}" destId="{5CCA20C3-95C8-4B81-820E-6D0275A710BD}" srcOrd="4" destOrd="0" presId="urn:microsoft.com/office/officeart/2005/8/layout/list1"/>
    <dgm:cxn modelId="{1B58BB8D-3B96-4A2F-AF10-C8F455567927}" type="presParOf" srcId="{5CCA20C3-95C8-4B81-820E-6D0275A710BD}" destId="{28B81BE0-34A7-4E5E-81A1-4B67483BD293}" srcOrd="0" destOrd="0" presId="urn:microsoft.com/office/officeart/2005/8/layout/list1"/>
    <dgm:cxn modelId="{5208A279-A61D-4293-936A-486F638A9E6B}" type="presParOf" srcId="{5CCA20C3-95C8-4B81-820E-6D0275A710BD}" destId="{17926B38-A9DE-4302-BEB4-1523A53776F3}" srcOrd="1" destOrd="0" presId="urn:microsoft.com/office/officeart/2005/8/layout/list1"/>
    <dgm:cxn modelId="{1D416890-F9C1-4C6F-9E5C-0A256FEC4A04}" type="presParOf" srcId="{8BFA097F-0B1B-4DBA-8D4F-8D31392DC1C0}" destId="{7EFB36B5-A4D1-46BB-92E8-A2CBC70EF1BD}" srcOrd="5" destOrd="0" presId="urn:microsoft.com/office/officeart/2005/8/layout/list1"/>
    <dgm:cxn modelId="{6331C661-D6DC-48BB-BF4A-96FF6B72EB0F}" type="presParOf" srcId="{8BFA097F-0B1B-4DBA-8D4F-8D31392DC1C0}" destId="{4F53389B-63E0-4B2B-A0FA-C30D184AC424}" srcOrd="6" destOrd="0" presId="urn:microsoft.com/office/officeart/2005/8/layout/list1"/>
    <dgm:cxn modelId="{2604CE33-508D-4383-A11D-69B02FD22AFC}" type="presParOf" srcId="{8BFA097F-0B1B-4DBA-8D4F-8D31392DC1C0}" destId="{518425D6-ED6A-4CCA-B164-DB791A847377}" srcOrd="7" destOrd="0" presId="urn:microsoft.com/office/officeart/2005/8/layout/list1"/>
    <dgm:cxn modelId="{ADFB2BA1-BBE2-42FD-89B9-4D6D6AB2292A}" type="presParOf" srcId="{8BFA097F-0B1B-4DBA-8D4F-8D31392DC1C0}" destId="{98E7DDC4-7787-4356-9AE7-8B3EEA1F02C4}" srcOrd="8" destOrd="0" presId="urn:microsoft.com/office/officeart/2005/8/layout/list1"/>
    <dgm:cxn modelId="{D75740D9-0B14-420D-BE58-D7C80213E1E4}" type="presParOf" srcId="{98E7DDC4-7787-4356-9AE7-8B3EEA1F02C4}" destId="{84D69325-482C-41F6-89B2-8A87C575FF74}" srcOrd="0" destOrd="0" presId="urn:microsoft.com/office/officeart/2005/8/layout/list1"/>
    <dgm:cxn modelId="{91D82B55-8ED0-49E7-9AD3-E98C2F2C54C8}" type="presParOf" srcId="{98E7DDC4-7787-4356-9AE7-8B3EEA1F02C4}" destId="{0CC4C80F-444E-461E-9B35-6C31E8D22168}" srcOrd="1" destOrd="0" presId="urn:microsoft.com/office/officeart/2005/8/layout/list1"/>
    <dgm:cxn modelId="{1E9C7B8C-5CD7-43E6-97B0-4B34F8012902}" type="presParOf" srcId="{8BFA097F-0B1B-4DBA-8D4F-8D31392DC1C0}" destId="{4640031A-49CC-4B14-8110-75499F663224}" srcOrd="9" destOrd="0" presId="urn:microsoft.com/office/officeart/2005/8/layout/list1"/>
    <dgm:cxn modelId="{5B099E13-9C07-4633-9D97-94B63366E586}" type="presParOf" srcId="{8BFA097F-0B1B-4DBA-8D4F-8D31392DC1C0}" destId="{0B6DFDE6-CC62-4855-A696-8D31543F3801}" srcOrd="10" destOrd="0" presId="urn:microsoft.com/office/officeart/2005/8/layout/list1"/>
    <dgm:cxn modelId="{126DCFB6-3A6F-435B-902A-637CEDEF0E84}" type="presParOf" srcId="{8BFA097F-0B1B-4DBA-8D4F-8D31392DC1C0}" destId="{4E9BBE6E-7011-4A2D-974B-2109475D8B20}" srcOrd="11" destOrd="0" presId="urn:microsoft.com/office/officeart/2005/8/layout/list1"/>
    <dgm:cxn modelId="{3A150651-F4C0-4E8F-87B3-8883A1834A3B}" type="presParOf" srcId="{8BFA097F-0B1B-4DBA-8D4F-8D31392DC1C0}" destId="{7B801DAB-8F86-4BED-B074-C81E6F677E19}" srcOrd="12" destOrd="0" presId="urn:microsoft.com/office/officeart/2005/8/layout/list1"/>
    <dgm:cxn modelId="{C223C194-8E89-4D22-90FD-028AF7C7A2CC}" type="presParOf" srcId="{7B801DAB-8F86-4BED-B074-C81E6F677E19}" destId="{9E0B426E-E98E-4A9D-9F0A-7EB891172428}" srcOrd="0" destOrd="0" presId="urn:microsoft.com/office/officeart/2005/8/layout/list1"/>
    <dgm:cxn modelId="{10200D18-A7DE-4CF3-97BD-AE42CDEE7F96}" type="presParOf" srcId="{7B801DAB-8F86-4BED-B074-C81E6F677E19}" destId="{1F3EBFC1-B5F2-4BB9-9E1E-707FF342E013}" srcOrd="1" destOrd="0" presId="urn:microsoft.com/office/officeart/2005/8/layout/list1"/>
    <dgm:cxn modelId="{BAFD9A82-6DD8-4CD1-9C44-87562F559BA5}" type="presParOf" srcId="{8BFA097F-0B1B-4DBA-8D4F-8D31392DC1C0}" destId="{9D99F35C-9FB9-439B-9731-A423A941C685}" srcOrd="13" destOrd="0" presId="urn:microsoft.com/office/officeart/2005/8/layout/list1"/>
    <dgm:cxn modelId="{7CC15863-E977-4FFC-900C-3B6DF851A902}" type="presParOf" srcId="{8BFA097F-0B1B-4DBA-8D4F-8D31392DC1C0}" destId="{D63E227D-F084-44B0-86F0-571F9FAED194}" srcOrd="14" destOrd="0" presId="urn:microsoft.com/office/officeart/2005/8/layout/list1"/>
  </dgm:cxnLst>
  <dgm:bg/>
  <dgm:whole>
    <a:ln w="12700" cmpd="sng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26BE36-E252-491F-AAD2-983F57453A0D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E8F3666-0CDF-487A-A0EB-0B445E6DC281}">
      <dgm:prSet phldrT="[Teks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r-HR" b="1" u="none" dirty="0"/>
            <a:t>Prve izmjene i dopune</a:t>
          </a:r>
          <a:endParaRPr lang="hr-HR" dirty="0"/>
        </a:p>
      </dgm:t>
    </dgm:pt>
    <dgm:pt modelId="{B7C032C1-7D47-4B0A-BAA1-EC841E5EF506}" type="parTrans" cxnId="{6D710EFC-58B7-4AAD-86A5-E95EEFF28CBC}">
      <dgm:prSet/>
      <dgm:spPr/>
      <dgm:t>
        <a:bodyPr/>
        <a:lstStyle/>
        <a:p>
          <a:endParaRPr lang="hr-HR"/>
        </a:p>
      </dgm:t>
    </dgm:pt>
    <dgm:pt modelId="{49399E65-3FC3-4E53-BD1E-830966E1C3B3}" type="sibTrans" cxnId="{6D710EFC-58B7-4AAD-86A5-E95EEFF28CBC}">
      <dgm:prSet/>
      <dgm:spPr/>
      <dgm:t>
        <a:bodyPr/>
        <a:lstStyle/>
        <a:p>
          <a:endParaRPr lang="hr-HR"/>
        </a:p>
      </dgm:t>
    </dgm:pt>
    <dgm:pt modelId="{8752EB39-EF3F-4E60-88D6-7C6C9C0EA8D5}">
      <dgm:prSet phldrT="[Teks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hr-HR" b="1" u="none" dirty="0">
              <a:solidFill>
                <a:schemeClr val="bg1"/>
              </a:solidFill>
            </a:rPr>
            <a:t>Druge Izmjene i dopune</a:t>
          </a:r>
          <a:endParaRPr lang="hr-HR" dirty="0">
            <a:solidFill>
              <a:schemeClr val="bg1"/>
            </a:solidFill>
          </a:endParaRPr>
        </a:p>
      </dgm:t>
    </dgm:pt>
    <dgm:pt modelId="{60796E6D-CE70-45BE-91F5-9A3CCB782BB1}" type="parTrans" cxnId="{E47C9CF3-AB4E-48BB-82A6-BDCD45F9C424}">
      <dgm:prSet/>
      <dgm:spPr/>
      <dgm:t>
        <a:bodyPr/>
        <a:lstStyle/>
        <a:p>
          <a:endParaRPr lang="hr-HR"/>
        </a:p>
      </dgm:t>
    </dgm:pt>
    <dgm:pt modelId="{94FCF778-1509-445F-95EF-3A5224AA36F7}" type="sibTrans" cxnId="{E47C9CF3-AB4E-48BB-82A6-BDCD45F9C424}">
      <dgm:prSet/>
      <dgm:spPr/>
      <dgm:t>
        <a:bodyPr/>
        <a:lstStyle/>
        <a:p>
          <a:endParaRPr lang="hr-HR"/>
        </a:p>
      </dgm:t>
    </dgm:pt>
    <dgm:pt modelId="{10A0D5B4-1844-4732-B408-8F489F201046}">
      <dgm:prSet phldrT="[Teks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hr-HR" sz="1800" b="1" u="sng" dirty="0"/>
            <a:t>279.610.359,67 kn</a:t>
          </a:r>
          <a:endParaRPr lang="hr-HR" sz="1800" dirty="0"/>
        </a:p>
      </dgm:t>
    </dgm:pt>
    <dgm:pt modelId="{75015A60-AC00-4D79-AD59-9CA1C6173538}" type="parTrans" cxnId="{0FDE90DF-36C0-4F29-99AF-90E5F3DED5D7}">
      <dgm:prSet/>
      <dgm:spPr/>
      <dgm:t>
        <a:bodyPr/>
        <a:lstStyle/>
        <a:p>
          <a:endParaRPr lang="hr-HR"/>
        </a:p>
      </dgm:t>
    </dgm:pt>
    <dgm:pt modelId="{2A6DCE8B-6EE6-464B-9C43-32423D953190}" type="sibTrans" cxnId="{0FDE90DF-36C0-4F29-99AF-90E5F3DED5D7}">
      <dgm:prSet/>
      <dgm:spPr/>
      <dgm:t>
        <a:bodyPr/>
        <a:lstStyle/>
        <a:p>
          <a:endParaRPr lang="hr-HR"/>
        </a:p>
      </dgm:t>
    </dgm:pt>
    <dgm:pt modelId="{9B622B78-48DD-4E28-A0C3-A5A78DA4306F}">
      <dgm:prSet phldrT="[Teks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hr-HR" sz="1800" b="1" u="sng" dirty="0"/>
            <a:t>308.219.006.68 kn</a:t>
          </a:r>
          <a:endParaRPr lang="hr-HR" sz="1800" dirty="0"/>
        </a:p>
      </dgm:t>
    </dgm:pt>
    <dgm:pt modelId="{09E5B4A6-1EA5-4A31-BB7E-B507FEA4A4EA}" type="sibTrans" cxnId="{39166907-9414-4293-A069-2C8F2508214A}">
      <dgm:prSet/>
      <dgm:spPr/>
      <dgm:t>
        <a:bodyPr/>
        <a:lstStyle/>
        <a:p>
          <a:endParaRPr lang="hr-HR"/>
        </a:p>
      </dgm:t>
    </dgm:pt>
    <dgm:pt modelId="{D86EB72A-E986-49C2-9919-621F5F39CF13}" type="parTrans" cxnId="{39166907-9414-4293-A069-2C8F2508214A}">
      <dgm:prSet/>
      <dgm:spPr/>
      <dgm:t>
        <a:bodyPr/>
        <a:lstStyle/>
        <a:p>
          <a:endParaRPr lang="hr-HR"/>
        </a:p>
      </dgm:t>
    </dgm:pt>
    <dgm:pt modelId="{3691E4EA-0FC3-40A0-902F-375A40C848C6}" type="pres">
      <dgm:prSet presAssocID="{8F26BE36-E252-491F-AAD2-983F57453A0D}" presName="Name0" presStyleCnt="0">
        <dgm:presLayoutVars>
          <dgm:dir/>
          <dgm:animLvl val="lvl"/>
          <dgm:resizeHandles val="exact"/>
        </dgm:presLayoutVars>
      </dgm:prSet>
      <dgm:spPr/>
    </dgm:pt>
    <dgm:pt modelId="{BF7E4E31-F027-413D-B094-9DEBF58F0A16}" type="pres">
      <dgm:prSet presAssocID="{8752EB39-EF3F-4E60-88D6-7C6C9C0EA8D5}" presName="boxAndChildren" presStyleCnt="0"/>
      <dgm:spPr/>
    </dgm:pt>
    <dgm:pt modelId="{1896A4B6-9FD5-46EC-878E-635C9E9E1691}" type="pres">
      <dgm:prSet presAssocID="{8752EB39-EF3F-4E60-88D6-7C6C9C0EA8D5}" presName="parentTextBox" presStyleLbl="node1" presStyleIdx="0" presStyleCnt="2"/>
      <dgm:spPr/>
    </dgm:pt>
    <dgm:pt modelId="{6AF623C0-3814-43EE-9A05-13F8A7A95A8B}" type="pres">
      <dgm:prSet presAssocID="{8752EB39-EF3F-4E60-88D6-7C6C9C0EA8D5}" presName="entireBox" presStyleLbl="node1" presStyleIdx="0" presStyleCnt="2"/>
      <dgm:spPr/>
    </dgm:pt>
    <dgm:pt modelId="{D1CC19AE-229D-4BFA-B1A4-57ADF158AF28}" type="pres">
      <dgm:prSet presAssocID="{8752EB39-EF3F-4E60-88D6-7C6C9C0EA8D5}" presName="descendantBox" presStyleCnt="0"/>
      <dgm:spPr/>
    </dgm:pt>
    <dgm:pt modelId="{F86DDC54-07A8-4C8C-931B-31A05F11A916}" type="pres">
      <dgm:prSet presAssocID="{10A0D5B4-1844-4732-B408-8F489F201046}" presName="childTextBox" presStyleLbl="fgAccFollowNode1" presStyleIdx="0" presStyleCnt="2">
        <dgm:presLayoutVars>
          <dgm:bulletEnabled val="1"/>
        </dgm:presLayoutVars>
      </dgm:prSet>
      <dgm:spPr/>
    </dgm:pt>
    <dgm:pt modelId="{6575BFFB-8E0B-4AE8-8AC8-A4975C58FE87}" type="pres">
      <dgm:prSet presAssocID="{49399E65-3FC3-4E53-BD1E-830966E1C3B3}" presName="sp" presStyleCnt="0"/>
      <dgm:spPr/>
    </dgm:pt>
    <dgm:pt modelId="{4990A0AF-9919-4A09-BFC5-2FE46AB0BE0F}" type="pres">
      <dgm:prSet presAssocID="{0E8F3666-0CDF-487A-A0EB-0B445E6DC281}" presName="arrowAndChildren" presStyleCnt="0"/>
      <dgm:spPr/>
    </dgm:pt>
    <dgm:pt modelId="{039EE1EC-57F6-478E-A90D-C1ED366C99D7}" type="pres">
      <dgm:prSet presAssocID="{0E8F3666-0CDF-487A-A0EB-0B445E6DC281}" presName="parentTextArrow" presStyleLbl="node1" presStyleIdx="0" presStyleCnt="2"/>
      <dgm:spPr/>
    </dgm:pt>
    <dgm:pt modelId="{9D572A36-63FB-4DFF-80AC-FF5C3A4E0733}" type="pres">
      <dgm:prSet presAssocID="{0E8F3666-0CDF-487A-A0EB-0B445E6DC281}" presName="arrow" presStyleLbl="node1" presStyleIdx="1" presStyleCnt="2"/>
      <dgm:spPr/>
    </dgm:pt>
    <dgm:pt modelId="{CC2BA3B8-27FF-4181-900D-E8945C5C7F16}" type="pres">
      <dgm:prSet presAssocID="{0E8F3666-0CDF-487A-A0EB-0B445E6DC281}" presName="descendantArrow" presStyleCnt="0"/>
      <dgm:spPr/>
    </dgm:pt>
    <dgm:pt modelId="{A874D18E-C23D-4AAD-BFB3-DCD43FDAC840}" type="pres">
      <dgm:prSet presAssocID="{9B622B78-48DD-4E28-A0C3-A5A78DA4306F}" presName="childTextArrow" presStyleLbl="fgAccFollowNode1" presStyleIdx="1" presStyleCnt="2">
        <dgm:presLayoutVars>
          <dgm:bulletEnabled val="1"/>
        </dgm:presLayoutVars>
      </dgm:prSet>
      <dgm:spPr/>
    </dgm:pt>
  </dgm:ptLst>
  <dgm:cxnLst>
    <dgm:cxn modelId="{39166907-9414-4293-A069-2C8F2508214A}" srcId="{0E8F3666-0CDF-487A-A0EB-0B445E6DC281}" destId="{9B622B78-48DD-4E28-A0C3-A5A78DA4306F}" srcOrd="0" destOrd="0" parTransId="{D86EB72A-E986-49C2-9919-621F5F39CF13}" sibTransId="{09E5B4A6-1EA5-4A31-BB7E-B507FEA4A4EA}"/>
    <dgm:cxn modelId="{BE738A20-74C6-4697-A638-6CFB1EC15E10}" type="presOf" srcId="{0E8F3666-0CDF-487A-A0EB-0B445E6DC281}" destId="{039EE1EC-57F6-478E-A90D-C1ED366C99D7}" srcOrd="0" destOrd="0" presId="urn:microsoft.com/office/officeart/2005/8/layout/process4"/>
    <dgm:cxn modelId="{72C6BD68-A1F0-4902-A31F-98E85D63B9BB}" type="presOf" srcId="{8752EB39-EF3F-4E60-88D6-7C6C9C0EA8D5}" destId="{1896A4B6-9FD5-46EC-878E-635C9E9E1691}" srcOrd="0" destOrd="0" presId="urn:microsoft.com/office/officeart/2005/8/layout/process4"/>
    <dgm:cxn modelId="{033EBFAA-1835-48CA-A2D1-090093600076}" type="presOf" srcId="{8752EB39-EF3F-4E60-88D6-7C6C9C0EA8D5}" destId="{6AF623C0-3814-43EE-9A05-13F8A7A95A8B}" srcOrd="1" destOrd="0" presId="urn:microsoft.com/office/officeart/2005/8/layout/process4"/>
    <dgm:cxn modelId="{690537B2-9127-4EF4-A865-F9C42511BB52}" type="presOf" srcId="{8F26BE36-E252-491F-AAD2-983F57453A0D}" destId="{3691E4EA-0FC3-40A0-902F-375A40C848C6}" srcOrd="0" destOrd="0" presId="urn:microsoft.com/office/officeart/2005/8/layout/process4"/>
    <dgm:cxn modelId="{D46CEBB8-2824-4B13-A087-FE7DF3C43784}" type="presOf" srcId="{0E8F3666-0CDF-487A-A0EB-0B445E6DC281}" destId="{9D572A36-63FB-4DFF-80AC-FF5C3A4E0733}" srcOrd="1" destOrd="0" presId="urn:microsoft.com/office/officeart/2005/8/layout/process4"/>
    <dgm:cxn modelId="{2F60A4BD-471E-4BB1-842E-A9527BBDDD84}" type="presOf" srcId="{9B622B78-48DD-4E28-A0C3-A5A78DA4306F}" destId="{A874D18E-C23D-4AAD-BFB3-DCD43FDAC840}" srcOrd="0" destOrd="0" presId="urn:microsoft.com/office/officeart/2005/8/layout/process4"/>
    <dgm:cxn modelId="{0FDE90DF-36C0-4F29-99AF-90E5F3DED5D7}" srcId="{8752EB39-EF3F-4E60-88D6-7C6C9C0EA8D5}" destId="{10A0D5B4-1844-4732-B408-8F489F201046}" srcOrd="0" destOrd="0" parTransId="{75015A60-AC00-4D79-AD59-9CA1C6173538}" sibTransId="{2A6DCE8B-6EE6-464B-9C43-32423D953190}"/>
    <dgm:cxn modelId="{C4D719F1-E5F5-4351-BEBC-F2C672064C8C}" type="presOf" srcId="{10A0D5B4-1844-4732-B408-8F489F201046}" destId="{F86DDC54-07A8-4C8C-931B-31A05F11A916}" srcOrd="0" destOrd="0" presId="urn:microsoft.com/office/officeart/2005/8/layout/process4"/>
    <dgm:cxn modelId="{E47C9CF3-AB4E-48BB-82A6-BDCD45F9C424}" srcId="{8F26BE36-E252-491F-AAD2-983F57453A0D}" destId="{8752EB39-EF3F-4E60-88D6-7C6C9C0EA8D5}" srcOrd="1" destOrd="0" parTransId="{60796E6D-CE70-45BE-91F5-9A3CCB782BB1}" sibTransId="{94FCF778-1509-445F-95EF-3A5224AA36F7}"/>
    <dgm:cxn modelId="{6D710EFC-58B7-4AAD-86A5-E95EEFF28CBC}" srcId="{8F26BE36-E252-491F-AAD2-983F57453A0D}" destId="{0E8F3666-0CDF-487A-A0EB-0B445E6DC281}" srcOrd="0" destOrd="0" parTransId="{B7C032C1-7D47-4B0A-BAA1-EC841E5EF506}" sibTransId="{49399E65-3FC3-4E53-BD1E-830966E1C3B3}"/>
    <dgm:cxn modelId="{B3FA7FAC-1DE1-439A-A46E-39730F253DA6}" type="presParOf" srcId="{3691E4EA-0FC3-40A0-902F-375A40C848C6}" destId="{BF7E4E31-F027-413D-B094-9DEBF58F0A16}" srcOrd="0" destOrd="0" presId="urn:microsoft.com/office/officeart/2005/8/layout/process4"/>
    <dgm:cxn modelId="{AB8CB9E7-F520-48F6-BFD7-B8CE8E02BF3E}" type="presParOf" srcId="{BF7E4E31-F027-413D-B094-9DEBF58F0A16}" destId="{1896A4B6-9FD5-46EC-878E-635C9E9E1691}" srcOrd="0" destOrd="0" presId="urn:microsoft.com/office/officeart/2005/8/layout/process4"/>
    <dgm:cxn modelId="{9D56C507-2DCB-4B6E-A2A8-442327078CB8}" type="presParOf" srcId="{BF7E4E31-F027-413D-B094-9DEBF58F0A16}" destId="{6AF623C0-3814-43EE-9A05-13F8A7A95A8B}" srcOrd="1" destOrd="0" presId="urn:microsoft.com/office/officeart/2005/8/layout/process4"/>
    <dgm:cxn modelId="{AF66345C-FDD7-43B4-8EC8-81D332E99813}" type="presParOf" srcId="{BF7E4E31-F027-413D-B094-9DEBF58F0A16}" destId="{D1CC19AE-229D-4BFA-B1A4-57ADF158AF28}" srcOrd="2" destOrd="0" presId="urn:microsoft.com/office/officeart/2005/8/layout/process4"/>
    <dgm:cxn modelId="{906EF418-E207-4818-980D-3421AB3FC050}" type="presParOf" srcId="{D1CC19AE-229D-4BFA-B1A4-57ADF158AF28}" destId="{F86DDC54-07A8-4C8C-931B-31A05F11A916}" srcOrd="0" destOrd="0" presId="urn:microsoft.com/office/officeart/2005/8/layout/process4"/>
    <dgm:cxn modelId="{FD7557CE-5C56-420D-865C-56FD2658360E}" type="presParOf" srcId="{3691E4EA-0FC3-40A0-902F-375A40C848C6}" destId="{6575BFFB-8E0B-4AE8-8AC8-A4975C58FE87}" srcOrd="1" destOrd="0" presId="urn:microsoft.com/office/officeart/2005/8/layout/process4"/>
    <dgm:cxn modelId="{CBADF5BF-995C-473A-8626-3455E443F10C}" type="presParOf" srcId="{3691E4EA-0FC3-40A0-902F-375A40C848C6}" destId="{4990A0AF-9919-4A09-BFC5-2FE46AB0BE0F}" srcOrd="2" destOrd="0" presId="urn:microsoft.com/office/officeart/2005/8/layout/process4"/>
    <dgm:cxn modelId="{801CC251-6E07-49F4-9CD4-8B9DA396606B}" type="presParOf" srcId="{4990A0AF-9919-4A09-BFC5-2FE46AB0BE0F}" destId="{039EE1EC-57F6-478E-A90D-C1ED366C99D7}" srcOrd="0" destOrd="0" presId="urn:microsoft.com/office/officeart/2005/8/layout/process4"/>
    <dgm:cxn modelId="{38AC6873-2FBC-41EC-AB6B-BAB4E705C598}" type="presParOf" srcId="{4990A0AF-9919-4A09-BFC5-2FE46AB0BE0F}" destId="{9D572A36-63FB-4DFF-80AC-FF5C3A4E0733}" srcOrd="1" destOrd="0" presId="urn:microsoft.com/office/officeart/2005/8/layout/process4"/>
    <dgm:cxn modelId="{D4786A59-0DCA-41D4-AE1E-F93190C44202}" type="presParOf" srcId="{4990A0AF-9919-4A09-BFC5-2FE46AB0BE0F}" destId="{CC2BA3B8-27FF-4181-900D-E8945C5C7F16}" srcOrd="2" destOrd="0" presId="urn:microsoft.com/office/officeart/2005/8/layout/process4"/>
    <dgm:cxn modelId="{B1CD417B-458D-469B-93E2-C512BD7D7312}" type="presParOf" srcId="{CC2BA3B8-27FF-4181-900D-E8945C5C7F16}" destId="{A874D18E-C23D-4AAD-BFB3-DCD43FDAC84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A41A0-B893-4009-B8C6-61ABC06F8E28}">
      <dsp:nvSpPr>
        <dsp:cNvPr id="0" name=""/>
        <dsp:cNvSpPr/>
      </dsp:nvSpPr>
      <dsp:spPr>
        <a:xfrm>
          <a:off x="0" y="301499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CD82E-5616-4708-AB59-B2A5A12DD9C4}">
      <dsp:nvSpPr>
        <dsp:cNvPr id="0" name=""/>
        <dsp:cNvSpPr/>
      </dsp:nvSpPr>
      <dsp:spPr>
        <a:xfrm>
          <a:off x="167444" y="35819"/>
          <a:ext cx="3064312" cy="5313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u="none" kern="1200" dirty="0"/>
            <a:t>Prihodi poslovanja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u="none" kern="1200" dirty="0"/>
            <a:t>1.303.350.797,34 kn</a:t>
          </a:r>
          <a:endParaRPr lang="hr-HR" sz="1400" kern="1200" dirty="0"/>
        </a:p>
      </dsp:txBody>
      <dsp:txXfrm>
        <a:off x="193383" y="61758"/>
        <a:ext cx="3012434" cy="479482"/>
      </dsp:txXfrm>
    </dsp:sp>
    <dsp:sp modelId="{4F53389B-63E0-4B2B-A0FA-C30D184AC424}">
      <dsp:nvSpPr>
        <dsp:cNvPr id="0" name=""/>
        <dsp:cNvSpPr/>
      </dsp:nvSpPr>
      <dsp:spPr>
        <a:xfrm>
          <a:off x="0" y="111798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26B38-A9DE-4302-BEB4-1523A53776F3}">
      <dsp:nvSpPr>
        <dsp:cNvPr id="0" name=""/>
        <dsp:cNvSpPr/>
      </dsp:nvSpPr>
      <dsp:spPr>
        <a:xfrm>
          <a:off x="167120" y="1702672"/>
          <a:ext cx="3064312" cy="5313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Primici od fin. imovine i zaduživanja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 </a:t>
          </a:r>
          <a:r>
            <a:rPr lang="hr-HR" sz="1400" b="0" kern="1200" dirty="0"/>
            <a:t>24.340.869,61 kn</a:t>
          </a:r>
        </a:p>
      </dsp:txBody>
      <dsp:txXfrm>
        <a:off x="193059" y="1728611"/>
        <a:ext cx="3012434" cy="479482"/>
      </dsp:txXfrm>
    </dsp:sp>
    <dsp:sp modelId="{0B6DFDE6-CC62-4855-A696-8D31543F3801}">
      <dsp:nvSpPr>
        <dsp:cNvPr id="0" name=""/>
        <dsp:cNvSpPr/>
      </dsp:nvSpPr>
      <dsp:spPr>
        <a:xfrm>
          <a:off x="0" y="2447602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4C80F-444E-461E-9B35-6C31E8D22168}">
      <dsp:nvSpPr>
        <dsp:cNvPr id="0" name=""/>
        <dsp:cNvSpPr/>
      </dsp:nvSpPr>
      <dsp:spPr>
        <a:xfrm>
          <a:off x="143502" y="900098"/>
          <a:ext cx="3081542" cy="5313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Prihodi od prodaje nefin. imovine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22.559.824,99 kn</a:t>
          </a:r>
        </a:p>
      </dsp:txBody>
      <dsp:txXfrm>
        <a:off x="169441" y="926037"/>
        <a:ext cx="3029664" cy="479482"/>
      </dsp:txXfrm>
    </dsp:sp>
    <dsp:sp modelId="{D63E227D-F084-44B0-86F0-571F9FAED194}">
      <dsp:nvSpPr>
        <dsp:cNvPr id="0" name=""/>
        <dsp:cNvSpPr/>
      </dsp:nvSpPr>
      <dsp:spPr>
        <a:xfrm>
          <a:off x="0" y="2488278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EBFC1-B5F2-4BB9-9E1E-707FF342E013}">
      <dsp:nvSpPr>
        <dsp:cNvPr id="0" name=""/>
        <dsp:cNvSpPr/>
      </dsp:nvSpPr>
      <dsp:spPr>
        <a:xfrm>
          <a:off x="167444" y="2485260"/>
          <a:ext cx="3081542" cy="5313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Preneseni manjak iz 2019. godine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-15.151.491,94 kn</a:t>
          </a:r>
        </a:p>
      </dsp:txBody>
      <dsp:txXfrm>
        <a:off x="193383" y="2511199"/>
        <a:ext cx="3029664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623C0-3814-43EE-9A05-13F8A7A95A8B}">
      <dsp:nvSpPr>
        <dsp:cNvPr id="0" name=""/>
        <dsp:cNvSpPr/>
      </dsp:nvSpPr>
      <dsp:spPr>
        <a:xfrm>
          <a:off x="0" y="1747947"/>
          <a:ext cx="4632176" cy="1146842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b="1" u="none" kern="1200" dirty="0">
              <a:solidFill>
                <a:schemeClr val="bg1"/>
              </a:solidFill>
            </a:rPr>
            <a:t>Druge Izmjene i dopune</a:t>
          </a:r>
          <a:endParaRPr lang="hr-HR" sz="2100" kern="1200" dirty="0">
            <a:solidFill>
              <a:schemeClr val="bg1"/>
            </a:solidFill>
          </a:endParaRPr>
        </a:p>
      </dsp:txBody>
      <dsp:txXfrm>
        <a:off x="0" y="1747947"/>
        <a:ext cx="4632176" cy="619295"/>
      </dsp:txXfrm>
    </dsp:sp>
    <dsp:sp modelId="{F86DDC54-07A8-4C8C-931B-31A05F11A916}">
      <dsp:nvSpPr>
        <dsp:cNvPr id="0" name=""/>
        <dsp:cNvSpPr/>
      </dsp:nvSpPr>
      <dsp:spPr>
        <a:xfrm>
          <a:off x="0" y="2344305"/>
          <a:ext cx="4632176" cy="527547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u="sng" kern="1200" dirty="0"/>
            <a:t>1.335.100.000,00 kn</a:t>
          </a:r>
          <a:endParaRPr lang="hr-HR" sz="1800" kern="1200" dirty="0"/>
        </a:p>
      </dsp:txBody>
      <dsp:txXfrm>
        <a:off x="0" y="2344305"/>
        <a:ext cx="4632176" cy="527547"/>
      </dsp:txXfrm>
    </dsp:sp>
    <dsp:sp modelId="{9D572A36-63FB-4DFF-80AC-FF5C3A4E0733}">
      <dsp:nvSpPr>
        <dsp:cNvPr id="0" name=""/>
        <dsp:cNvSpPr/>
      </dsp:nvSpPr>
      <dsp:spPr>
        <a:xfrm rot="10800000">
          <a:off x="0" y="1305"/>
          <a:ext cx="4632176" cy="1763844"/>
        </a:xfrm>
        <a:prstGeom prst="upArrowCallou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b="1" u="none" kern="1200" dirty="0"/>
            <a:t>Prve izmjene i dopune</a:t>
          </a:r>
          <a:endParaRPr lang="hr-HR" sz="2100" kern="1200" dirty="0"/>
        </a:p>
      </dsp:txBody>
      <dsp:txXfrm rot="-10800000">
        <a:off x="0" y="1305"/>
        <a:ext cx="4632176" cy="619109"/>
      </dsp:txXfrm>
    </dsp:sp>
    <dsp:sp modelId="{A874D18E-C23D-4AAD-BFB3-DCD43FDAC840}">
      <dsp:nvSpPr>
        <dsp:cNvPr id="0" name=""/>
        <dsp:cNvSpPr/>
      </dsp:nvSpPr>
      <dsp:spPr>
        <a:xfrm>
          <a:off x="0" y="620415"/>
          <a:ext cx="4632176" cy="527389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u="sng" kern="1200" dirty="0"/>
            <a:t>1.367.000.000,00 kn</a:t>
          </a:r>
          <a:endParaRPr lang="hr-HR" sz="1800" kern="1200" dirty="0"/>
        </a:p>
      </dsp:txBody>
      <dsp:txXfrm>
        <a:off x="0" y="620415"/>
        <a:ext cx="4632176" cy="5273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A41A0-B893-4009-B8C6-61ABC06F8E28}">
      <dsp:nvSpPr>
        <dsp:cNvPr id="0" name=""/>
        <dsp:cNvSpPr/>
      </dsp:nvSpPr>
      <dsp:spPr>
        <a:xfrm>
          <a:off x="0" y="301499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CD82E-5616-4708-AB59-B2A5A12DD9C4}">
      <dsp:nvSpPr>
        <dsp:cNvPr id="0" name=""/>
        <dsp:cNvSpPr/>
      </dsp:nvSpPr>
      <dsp:spPr>
        <a:xfrm>
          <a:off x="167444" y="35819"/>
          <a:ext cx="3064312" cy="5313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u="none" kern="1200" dirty="0"/>
            <a:t>Prihodi poslovanja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243.896.929,88 kn</a:t>
          </a:r>
        </a:p>
      </dsp:txBody>
      <dsp:txXfrm>
        <a:off x="193383" y="61758"/>
        <a:ext cx="3012434" cy="479482"/>
      </dsp:txXfrm>
    </dsp:sp>
    <dsp:sp modelId="{4F53389B-63E0-4B2B-A0FA-C30D184AC424}">
      <dsp:nvSpPr>
        <dsp:cNvPr id="0" name=""/>
        <dsp:cNvSpPr/>
      </dsp:nvSpPr>
      <dsp:spPr>
        <a:xfrm>
          <a:off x="0" y="111798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26B38-A9DE-4302-BEB4-1523A53776F3}">
      <dsp:nvSpPr>
        <dsp:cNvPr id="0" name=""/>
        <dsp:cNvSpPr/>
      </dsp:nvSpPr>
      <dsp:spPr>
        <a:xfrm>
          <a:off x="143327" y="1661083"/>
          <a:ext cx="3064312" cy="5313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Primici od fin. imovine i zaduživanja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0" kern="1200" dirty="0"/>
            <a:t> 9.990.869,61 kn</a:t>
          </a:r>
        </a:p>
      </dsp:txBody>
      <dsp:txXfrm>
        <a:off x="169266" y="1687022"/>
        <a:ext cx="3012434" cy="479482"/>
      </dsp:txXfrm>
    </dsp:sp>
    <dsp:sp modelId="{0B6DFDE6-CC62-4855-A696-8D31543F3801}">
      <dsp:nvSpPr>
        <dsp:cNvPr id="0" name=""/>
        <dsp:cNvSpPr/>
      </dsp:nvSpPr>
      <dsp:spPr>
        <a:xfrm>
          <a:off x="0" y="2725529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4C80F-444E-461E-9B35-6C31E8D22168}">
      <dsp:nvSpPr>
        <dsp:cNvPr id="0" name=""/>
        <dsp:cNvSpPr/>
      </dsp:nvSpPr>
      <dsp:spPr>
        <a:xfrm>
          <a:off x="143501" y="814438"/>
          <a:ext cx="3081542" cy="5313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Prihodi od prodaje nefin. imovine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22.334.455,99 kn</a:t>
          </a:r>
        </a:p>
      </dsp:txBody>
      <dsp:txXfrm>
        <a:off x="169440" y="840377"/>
        <a:ext cx="3029664" cy="479482"/>
      </dsp:txXfrm>
    </dsp:sp>
    <dsp:sp modelId="{D63E227D-F084-44B0-86F0-571F9FAED194}">
      <dsp:nvSpPr>
        <dsp:cNvPr id="0" name=""/>
        <dsp:cNvSpPr/>
      </dsp:nvSpPr>
      <dsp:spPr>
        <a:xfrm>
          <a:off x="0" y="2288932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EBFC1-B5F2-4BB9-9E1E-707FF342E013}">
      <dsp:nvSpPr>
        <dsp:cNvPr id="0" name=""/>
        <dsp:cNvSpPr/>
      </dsp:nvSpPr>
      <dsp:spPr>
        <a:xfrm>
          <a:off x="167444" y="2485260"/>
          <a:ext cx="3081542" cy="5313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Preneseni višak iz 2019. godine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3.388.104,19 kn</a:t>
          </a:r>
        </a:p>
      </dsp:txBody>
      <dsp:txXfrm>
        <a:off x="193383" y="2511199"/>
        <a:ext cx="3029664" cy="479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623C0-3814-43EE-9A05-13F8A7A95A8B}">
      <dsp:nvSpPr>
        <dsp:cNvPr id="0" name=""/>
        <dsp:cNvSpPr/>
      </dsp:nvSpPr>
      <dsp:spPr>
        <a:xfrm>
          <a:off x="0" y="1747947"/>
          <a:ext cx="4632176" cy="1146842"/>
        </a:xfrm>
        <a:prstGeom prst="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b="1" u="none" kern="1200" dirty="0">
              <a:solidFill>
                <a:schemeClr val="bg1"/>
              </a:solidFill>
            </a:rPr>
            <a:t>Druge Izmjene i dopune</a:t>
          </a:r>
          <a:endParaRPr lang="hr-HR" sz="2100" kern="1200" dirty="0">
            <a:solidFill>
              <a:schemeClr val="bg1"/>
            </a:solidFill>
          </a:endParaRPr>
        </a:p>
      </dsp:txBody>
      <dsp:txXfrm>
        <a:off x="0" y="1747947"/>
        <a:ext cx="4632176" cy="619295"/>
      </dsp:txXfrm>
    </dsp:sp>
    <dsp:sp modelId="{F86DDC54-07A8-4C8C-931B-31A05F11A916}">
      <dsp:nvSpPr>
        <dsp:cNvPr id="0" name=""/>
        <dsp:cNvSpPr/>
      </dsp:nvSpPr>
      <dsp:spPr>
        <a:xfrm>
          <a:off x="0" y="2344305"/>
          <a:ext cx="4632176" cy="527547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u="sng" kern="1200" dirty="0"/>
            <a:t>279.610.359,67 kn</a:t>
          </a:r>
          <a:endParaRPr lang="hr-HR" sz="1800" kern="1200" dirty="0"/>
        </a:p>
      </dsp:txBody>
      <dsp:txXfrm>
        <a:off x="0" y="2344305"/>
        <a:ext cx="4632176" cy="527547"/>
      </dsp:txXfrm>
    </dsp:sp>
    <dsp:sp modelId="{9D572A36-63FB-4DFF-80AC-FF5C3A4E0733}">
      <dsp:nvSpPr>
        <dsp:cNvPr id="0" name=""/>
        <dsp:cNvSpPr/>
      </dsp:nvSpPr>
      <dsp:spPr>
        <a:xfrm rot="10800000">
          <a:off x="0" y="1305"/>
          <a:ext cx="4632176" cy="1763844"/>
        </a:xfrm>
        <a:prstGeom prst="upArrowCallou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b="1" u="none" kern="1200" dirty="0"/>
            <a:t>Prve izmjene i dopune</a:t>
          </a:r>
          <a:endParaRPr lang="hr-HR" sz="2100" kern="1200" dirty="0"/>
        </a:p>
      </dsp:txBody>
      <dsp:txXfrm rot="-10800000">
        <a:off x="0" y="1305"/>
        <a:ext cx="4632176" cy="619109"/>
      </dsp:txXfrm>
    </dsp:sp>
    <dsp:sp modelId="{A874D18E-C23D-4AAD-BFB3-DCD43FDAC840}">
      <dsp:nvSpPr>
        <dsp:cNvPr id="0" name=""/>
        <dsp:cNvSpPr/>
      </dsp:nvSpPr>
      <dsp:spPr>
        <a:xfrm>
          <a:off x="0" y="620415"/>
          <a:ext cx="4632176" cy="527389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u="sng" kern="1200" dirty="0"/>
            <a:t>308.219.006.68 kn</a:t>
          </a:r>
          <a:endParaRPr lang="hr-HR" sz="1800" kern="1200" dirty="0"/>
        </a:p>
      </dsp:txBody>
      <dsp:txXfrm>
        <a:off x="0" y="620415"/>
        <a:ext cx="4632176" cy="527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09.12.20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09.12.20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7" tIns="45700" rIns="91397" bIns="4570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4"/>
            <a:ext cx="5388610" cy="4439840"/>
          </a:xfrm>
          <a:prstGeom prst="rect">
            <a:avLst/>
          </a:prstGeom>
        </p:spPr>
        <p:txBody>
          <a:bodyPr vert="horz" lIns="91397" tIns="45700" rIns="91397" bIns="4570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046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1130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1130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09.12.20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09.12.20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09.12.20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09.12.20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09.12.20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09.12.20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09.12.20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09.12.20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09.12.20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09.12.20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09.12.20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09.12.20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darska-zupanija.hr/component/content/article?id=479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17848"/>
            <a:ext cx="8229600" cy="1431032"/>
          </a:xfrm>
        </p:spPr>
        <p:txBody>
          <a:bodyPr>
            <a:normAutofit fontScale="90000"/>
          </a:bodyPr>
          <a:lstStyle/>
          <a:p>
            <a:br>
              <a:rPr lang="hr-HR" sz="1400" b="1" dirty="0">
                <a:solidFill>
                  <a:srgbClr val="121284"/>
                </a:solidFill>
              </a:rPr>
            </a:br>
            <a:br>
              <a:rPr lang="hr-HR" sz="1400" b="1" dirty="0">
                <a:solidFill>
                  <a:srgbClr val="121284"/>
                </a:solidFill>
              </a:rPr>
            </a:br>
            <a:r>
              <a:rPr lang="hr-HR" sz="1400" b="1" dirty="0">
                <a:solidFill>
                  <a:srgbClr val="121284"/>
                </a:solidFill>
              </a:rPr>
              <a:t>REPUBLIKA HRVATSKA</a:t>
            </a:r>
            <a:br>
              <a:rPr lang="hr-HR" sz="1400" b="1" dirty="0">
                <a:solidFill>
                  <a:srgbClr val="121284"/>
                </a:solidFill>
              </a:rPr>
            </a:br>
            <a:r>
              <a:rPr lang="hr-HR" sz="1400" b="1" dirty="0">
                <a:solidFill>
                  <a:srgbClr val="121284"/>
                </a:solidFill>
              </a:rPr>
              <a:t>ZADARSKA ŽUPANIJA</a:t>
            </a:r>
            <a:br>
              <a:rPr lang="hr-HR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r>
              <a:rPr lang="hr-HR" sz="3100" b="1" dirty="0">
                <a:solidFill>
                  <a:srgbClr val="121284"/>
                </a:solidFill>
              </a:rPr>
              <a:t>Druge Izmjene i dopune proračuna Zadarske županije za 2020. godinu</a:t>
            </a:r>
            <a:br>
              <a:rPr lang="hr-HR" sz="3100" b="1" dirty="0">
                <a:solidFill>
                  <a:srgbClr val="121284"/>
                </a:solidFill>
              </a:rPr>
            </a:br>
            <a:r>
              <a:rPr lang="hr-HR" sz="3200" b="1" dirty="0">
                <a:solidFill>
                  <a:srgbClr val="002060"/>
                </a:solidFill>
              </a:rPr>
              <a:t> - </a:t>
            </a:r>
            <a:r>
              <a:rPr lang="hr-HR" sz="2900" b="1" dirty="0">
                <a:solidFill>
                  <a:srgbClr val="002060"/>
                </a:solidFill>
              </a:rPr>
              <a:t>proračun za građane -</a:t>
            </a:r>
            <a:br>
              <a:rPr lang="hr-HR" sz="2900" b="1" dirty="0">
                <a:solidFill>
                  <a:srgbClr val="006600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206223" y="4530607"/>
            <a:ext cx="6840760" cy="1512167"/>
          </a:xfrm>
        </p:spPr>
        <p:txBody>
          <a:bodyPr>
            <a:normAutofit/>
          </a:bodyPr>
          <a:lstStyle/>
          <a:p>
            <a:endParaRPr lang="hr-HR" sz="800" dirty="0">
              <a:solidFill>
                <a:srgbClr val="121284"/>
              </a:solidFill>
            </a:endParaRPr>
          </a:p>
          <a:p>
            <a:pPr>
              <a:buNone/>
            </a:pPr>
            <a:r>
              <a:rPr lang="hr-HR" sz="2400" b="1" dirty="0">
                <a:solidFill>
                  <a:srgbClr val="121284"/>
                </a:solidFill>
              </a:rPr>
              <a:t>                                                                                 </a:t>
            </a:r>
          </a:p>
          <a:p>
            <a:pPr algn="ctr">
              <a:buNone/>
            </a:pPr>
            <a:r>
              <a:rPr lang="hr-HR" sz="2900" b="1" dirty="0">
                <a:solidFill>
                  <a:srgbClr val="121284"/>
                </a:solidFill>
              </a:rPr>
              <a:t>Zadar, prosinac 2020.</a:t>
            </a: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492896"/>
            <a:ext cx="3754760" cy="1877381"/>
          </a:xfrm>
          <a:prstGeom prst="rect">
            <a:avLst/>
          </a:prstGeom>
          <a:noFill/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FC64FD83-BBA3-4270-AB69-DCCA336BF3F1}"/>
              </a:ext>
            </a:extLst>
          </p:cNvPr>
          <p:cNvSpPr txBox="1"/>
          <p:nvPr/>
        </p:nvSpPr>
        <p:spPr>
          <a:xfrm>
            <a:off x="1170219" y="6042774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hr-HR" sz="1400" b="1" dirty="0">
                <a:solidFill>
                  <a:srgbClr val="002060"/>
                </a:solidFill>
              </a:rPr>
              <a:t>Prijedlog Drugih Izmjena i dopuna proračuna Zadarske županije za 2020. godinu </a:t>
            </a:r>
            <a:r>
              <a:rPr lang="hr-HR" sz="1400" b="1" dirty="0"/>
              <a:t>poslan je Županijskoj skupštini na donošenje u zakonski predviđenom roku</a:t>
            </a:r>
          </a:p>
        </p:txBody>
      </p:sp>
    </p:spTree>
    <p:extLst>
      <p:ext uri="{BB962C8B-B14F-4D97-AF65-F5344CB8AC3E}">
        <p14:creationId xmlns:p14="http://schemas.microsoft.com/office/powerpoint/2010/main" val="430075019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946" y="26064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/>
              <a:t>Proračunski korisnici Zadarske županije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08066"/>
            <a:ext cx="8219256" cy="2929046"/>
          </a:xfrm>
          <a:solidFill>
            <a:srgbClr val="7896B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hr-HR" sz="1800" b="1" u="sng" dirty="0">
                <a:solidFill>
                  <a:schemeClr val="bg1"/>
                </a:solidFill>
              </a:rPr>
              <a:t>Proračunski korisnici Zadarske županije su:</a:t>
            </a:r>
          </a:p>
          <a:p>
            <a:pPr>
              <a:buNone/>
            </a:pPr>
            <a:endParaRPr lang="hr-HR" sz="1600" b="1" u="sng" dirty="0">
              <a:solidFill>
                <a:schemeClr val="bg1"/>
              </a:solidFill>
            </a:endParaRPr>
          </a:p>
          <a:p>
            <a:r>
              <a:rPr lang="hr-HR" sz="1600" b="1" dirty="0">
                <a:solidFill>
                  <a:schemeClr val="bg1"/>
                </a:solidFill>
              </a:rPr>
              <a:t>Osnovne škole osim onih na području grada Zadra - 27</a:t>
            </a:r>
          </a:p>
          <a:p>
            <a:r>
              <a:rPr lang="hr-HR" sz="1600" b="1" dirty="0">
                <a:solidFill>
                  <a:schemeClr val="bg1"/>
                </a:solidFill>
              </a:rPr>
              <a:t>Sve srednje škole i Đački dom Zadar - 20</a:t>
            </a:r>
          </a:p>
          <a:p>
            <a:r>
              <a:rPr lang="hr-HR" sz="1600" b="1" dirty="0">
                <a:solidFill>
                  <a:schemeClr val="bg1"/>
                </a:solidFill>
              </a:rPr>
              <a:t>Sve ustanove u zdravstvu i Dom za starije i nemoćne - 7</a:t>
            </a:r>
          </a:p>
          <a:p>
            <a:r>
              <a:rPr lang="hr-HR" sz="1600" b="1" dirty="0">
                <a:solidFill>
                  <a:schemeClr val="bg1"/>
                </a:solidFill>
              </a:rPr>
              <a:t>Kazalište lutaka, Narodni muzej - 2 </a:t>
            </a:r>
          </a:p>
          <a:p>
            <a:r>
              <a:rPr lang="hr-HR" sz="1600" b="1" dirty="0">
                <a:solidFill>
                  <a:schemeClr val="bg1"/>
                </a:solidFill>
              </a:rPr>
              <a:t>Zavod za prostorno uređenje, JU Natura </a:t>
            </a:r>
            <a:r>
              <a:rPr lang="hr-HR" sz="1600" b="1" dirty="0" err="1">
                <a:solidFill>
                  <a:schemeClr val="bg1"/>
                </a:solidFill>
              </a:rPr>
              <a:t>Jadera</a:t>
            </a:r>
            <a:r>
              <a:rPr lang="hr-HR" sz="1600" b="1" dirty="0">
                <a:solidFill>
                  <a:schemeClr val="bg1"/>
                </a:solidFill>
              </a:rPr>
              <a:t> - 2 </a:t>
            </a:r>
          </a:p>
          <a:p>
            <a:r>
              <a:rPr lang="hr-HR" sz="1600" b="1" dirty="0">
                <a:solidFill>
                  <a:schemeClr val="bg1"/>
                </a:solidFill>
              </a:rPr>
              <a:t>ZADRA, AGRRA, INOVACIJA - 3</a:t>
            </a:r>
          </a:p>
          <a:p>
            <a:r>
              <a:rPr lang="hr-HR" sz="1600" b="1" dirty="0">
                <a:solidFill>
                  <a:schemeClr val="bg1"/>
                </a:solidFill>
              </a:rPr>
              <a:t>Vijeća nacionalnih manjina (albanska, bošnjačka, srpska) - 3</a:t>
            </a:r>
          </a:p>
          <a:p>
            <a:endParaRPr lang="hr-HR" sz="1600" dirty="0"/>
          </a:p>
          <a:p>
            <a:pPr marL="0" indent="0">
              <a:buNone/>
            </a:pPr>
            <a:endParaRPr lang="hr-HR" sz="16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478235" y="113873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Zadarska županija ima 64 proračunska korisnika.</a:t>
            </a:r>
          </a:p>
        </p:txBody>
      </p:sp>
      <p:sp>
        <p:nvSpPr>
          <p:cNvPr id="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154616" y="4888269"/>
            <a:ext cx="9136860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r-HR" b="1" i="1" dirty="0"/>
              <a:t>Od ukupno planiranih prihoda i primitaka na proračunske korisnike se odnosi 1,074 </a:t>
            </a:r>
            <a:r>
              <a:rPr lang="hr-HR" b="1" i="1" dirty="0" err="1"/>
              <a:t>mlrd</a:t>
            </a:r>
            <a:r>
              <a:rPr lang="hr-HR" b="1" i="1" dirty="0"/>
              <a:t>. kuna</a:t>
            </a:r>
          </a:p>
          <a:p>
            <a:r>
              <a:rPr lang="hr-HR" b="1" i="1" dirty="0"/>
              <a:t>ili 80% </a:t>
            </a:r>
            <a:r>
              <a:rPr lang="pl-PL" b="1" i="1" dirty="0"/>
              <a:t>(za 4 mil. kuna manje u odnosu na Prve Izmjene i </a:t>
            </a:r>
            <a:r>
              <a:rPr lang="hr-HR" b="1" i="1" dirty="0"/>
              <a:t>d</a:t>
            </a:r>
            <a:r>
              <a:rPr lang="en-US" b="1" i="1" dirty="0" err="1"/>
              <a:t>opune</a:t>
            </a:r>
            <a:r>
              <a:rPr lang="hr-HR" b="1" i="1" dirty="0"/>
              <a:t>)</a:t>
            </a:r>
            <a:endParaRPr lang="hr-HR" b="1" i="1" u="sng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87292678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26064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4400" noProof="0" dirty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9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organizacijskoj </a:t>
            </a:r>
            <a:r>
              <a:rPr lang="hr-HR" sz="9600" b="1" noProof="0" dirty="0">
                <a:latin typeface="+mj-lt"/>
                <a:ea typeface="+mj-ea"/>
                <a:cs typeface="+mj-cs"/>
              </a:rPr>
              <a:t>klasifikaciji</a:t>
            </a:r>
            <a:br>
              <a:rPr kumimoji="0" lang="hr-HR" sz="9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298" y="1376288"/>
            <a:ext cx="88511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>
                <a:cs typeface="Arial" pitchFamily="34" charset="0"/>
              </a:rPr>
              <a:t>    Grafikon 3. Rashodi Drugih Izmjena i dopuna Proračuna Zadarske županije po </a:t>
            </a:r>
            <a:r>
              <a:rPr lang="hr-HR" sz="14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organizacijskoj klasifikaciji </a:t>
            </a:r>
            <a:r>
              <a:rPr lang="hr-HR" sz="1400" b="1" dirty="0">
                <a:cs typeface="Arial" pitchFamily="34" charset="0"/>
              </a:rPr>
              <a:t>(mil. kuna)</a:t>
            </a: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346" y="495092"/>
            <a:ext cx="504056" cy="633001"/>
          </a:xfrm>
          <a:prstGeom prst="rect">
            <a:avLst/>
          </a:prstGeom>
        </p:spPr>
      </p:pic>
      <p:graphicFrame>
        <p:nvGraphicFramePr>
          <p:cNvPr id="17" name="Grafikon 16"/>
          <p:cNvGraphicFramePr/>
          <p:nvPr>
            <p:extLst>
              <p:ext uri="{D42A27DB-BD31-4B8C-83A1-F6EECF244321}">
                <p14:modId xmlns:p14="http://schemas.microsoft.com/office/powerpoint/2010/main" val="2080988815"/>
              </p:ext>
            </p:extLst>
          </p:nvPr>
        </p:nvGraphicFramePr>
        <p:xfrm>
          <a:off x="0" y="1844824"/>
          <a:ext cx="9144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118621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26064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96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9600" b="1" noProof="0" dirty="0">
                <a:latin typeface="+mj-lt"/>
                <a:ea typeface="+mj-ea"/>
                <a:cs typeface="+mj-cs"/>
              </a:rPr>
              <a:t>klasifikaciji</a:t>
            </a:r>
            <a:br>
              <a:rPr kumimoji="0" lang="hr-HR" sz="9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1412776"/>
            <a:ext cx="85137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>
                <a:cs typeface="Arial" pitchFamily="34" charset="0"/>
              </a:rPr>
              <a:t>Grafikon 4. Rashodi Drugih Izmjena i dopuna proračuna Zadarske županije po </a:t>
            </a:r>
            <a:r>
              <a:rPr lang="hr-HR" sz="14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funkcijskoj klasifikaciji  </a:t>
            </a:r>
            <a:r>
              <a:rPr lang="hr-HR" sz="1400" b="1" dirty="0">
                <a:cs typeface="Arial" pitchFamily="34" charset="0"/>
              </a:rPr>
              <a:t>(mil. kuna)</a:t>
            </a: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174" y="529637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2400328611"/>
              </p:ext>
            </p:extLst>
          </p:nvPr>
        </p:nvGraphicFramePr>
        <p:xfrm>
          <a:off x="611560" y="1988840"/>
          <a:ext cx="7560840" cy="422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359966"/>
            <a:ext cx="8229600" cy="850106"/>
          </a:xfrm>
        </p:spPr>
        <p:txBody>
          <a:bodyPr>
            <a:noAutofit/>
          </a:bodyPr>
          <a:lstStyle/>
          <a:p>
            <a:pPr algn="l"/>
            <a:r>
              <a:rPr lang="hr-HR" sz="2400" b="1" i="1" dirty="0">
                <a:ea typeface="Times New Roman" panose="02020603050405020304" pitchFamily="18" charset="0"/>
              </a:rPr>
              <a:t>Prihodi po nositeljima projekata Zadarske županije i proračunskih korisnika u 2020. godini </a:t>
            </a:r>
            <a:endParaRPr lang="hr-HR" sz="2400" b="1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2" y="359966"/>
            <a:ext cx="504056" cy="633001"/>
          </a:xfrm>
          <a:prstGeom prst="rect">
            <a:avLst/>
          </a:prstGeom>
        </p:spPr>
      </p:pic>
      <p:sp>
        <p:nvSpPr>
          <p:cNvPr id="11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B48D3E0D-B820-442B-BDFD-3B9A43F94BA1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653381"/>
          <a:ext cx="8229600" cy="4419600"/>
        </p:xfrm>
        <a:graphic>
          <a:graphicData uri="http://schemas.openxmlformats.org/drawingml/2006/table">
            <a:tbl>
              <a:tblPr firstRow="1" firstCol="1" bandRow="1"/>
              <a:tblGrid>
                <a:gridCol w="1645920">
                  <a:extLst>
                    <a:ext uri="{9D8B030D-6E8A-4147-A177-3AD203B41FA5}">
                      <a16:colId xmlns:a16="http://schemas.microsoft.com/office/drawing/2014/main" val="162027137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68819451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9444342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231602514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0413143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IZMJENE I DOPUNE 2020.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DRUGE IZMJENE I DOPUNE 2020.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RAZLIKA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5611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Skills+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106.547,86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106.547,86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578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Adrianetbook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173.000,00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173.000,00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0913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Count me in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050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InvestInFish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581.556,97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380.000,00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-201.556,97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0785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E-Citijens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861.250,26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861.250,26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9635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Geco 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651.131,35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651.131,35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90181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CCI4Tourisam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323.000,00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323.000,00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4671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Apprenticeship HUBS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521.000,00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521.000,00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3605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Smartriver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223.000,00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223.000,00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41295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Ecowaves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223.000,00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223.000,00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50207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CUHaCHA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647.000,00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647.000,00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983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TRACK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895.120,69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895.120,69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2662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3.750.486,44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5.091.050,16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1.340.563,72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957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kreativne industrije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13.127.683,30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12.426.064,00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-701.619,30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4761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INOVACIJA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Innoxenia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481.924,19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135.240,69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-346.683,50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36363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INOVACIJA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Rosie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180.426,32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190.032,00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9.605,68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456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INOVACIJA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za edukaciju i razvoj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82.015,00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80.419,00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-1.596,00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58578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Stronger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804.093,00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538.567,27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-265.525,73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0371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RI2 Integrate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337.317,36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384.654,59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47.337,23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8284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Networld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68.774,80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125.594,02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56.819,22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8515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Pružanje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usl</a:t>
                      </a: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inf. i pov. za MSP u ZŽ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85.390,00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85.390,00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9095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15.167.623,97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13.965.961,57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-1.201.662,40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0582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NATURA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Crew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411.865,52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361.325,52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-50.540,00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6926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Dinalp Connect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187.170,00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-187.170,00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829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Posbemed 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207.972,90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-190.972,90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0315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 JADERA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807.008,42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378.325,52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-428.682,90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352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463659"/>
            <a:ext cx="8229600" cy="850106"/>
          </a:xfrm>
        </p:spPr>
        <p:txBody>
          <a:bodyPr>
            <a:noAutofit/>
          </a:bodyPr>
          <a:lstStyle/>
          <a:p>
            <a:pPr algn="l"/>
            <a:r>
              <a:rPr lang="hr-HR" sz="2400" b="1" i="1" dirty="0">
                <a:ea typeface="Times New Roman" panose="02020603050405020304" pitchFamily="18" charset="0"/>
              </a:rPr>
              <a:t>Prihodi po nositeljima projekata Zadarske županije i proračunskih korisnika u 2020. godini </a:t>
            </a:r>
            <a:endParaRPr lang="hr-HR" sz="2400" b="1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1" y="483499"/>
            <a:ext cx="504056" cy="633001"/>
          </a:xfrm>
          <a:prstGeom prst="rect">
            <a:avLst/>
          </a:prstGeom>
        </p:spPr>
      </p:pic>
      <p:sp>
        <p:nvSpPr>
          <p:cNvPr id="11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FAFD6209-C6C3-4C1C-9FE1-820480C903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261515"/>
              </p:ext>
            </p:extLst>
          </p:nvPr>
        </p:nvGraphicFramePr>
        <p:xfrm>
          <a:off x="467544" y="2110580"/>
          <a:ext cx="8219255" cy="3505200"/>
        </p:xfrm>
        <a:graphic>
          <a:graphicData uri="http://schemas.openxmlformats.org/drawingml/2006/table">
            <a:tbl>
              <a:tblPr firstRow="1" firstCol="1" bandRow="1"/>
              <a:tblGrid>
                <a:gridCol w="1643851">
                  <a:extLst>
                    <a:ext uri="{9D8B030D-6E8A-4147-A177-3AD203B41FA5}">
                      <a16:colId xmlns:a16="http://schemas.microsoft.com/office/drawing/2014/main" val="1578469996"/>
                    </a:ext>
                  </a:extLst>
                </a:gridCol>
                <a:gridCol w="1643851">
                  <a:extLst>
                    <a:ext uri="{9D8B030D-6E8A-4147-A177-3AD203B41FA5}">
                      <a16:colId xmlns:a16="http://schemas.microsoft.com/office/drawing/2014/main" val="3217104967"/>
                    </a:ext>
                  </a:extLst>
                </a:gridCol>
                <a:gridCol w="1643851">
                  <a:extLst>
                    <a:ext uri="{9D8B030D-6E8A-4147-A177-3AD203B41FA5}">
                      <a16:colId xmlns:a16="http://schemas.microsoft.com/office/drawing/2014/main" val="491153424"/>
                    </a:ext>
                  </a:extLst>
                </a:gridCol>
                <a:gridCol w="1643851">
                  <a:extLst>
                    <a:ext uri="{9D8B030D-6E8A-4147-A177-3AD203B41FA5}">
                      <a16:colId xmlns:a16="http://schemas.microsoft.com/office/drawing/2014/main" val="1487082803"/>
                    </a:ext>
                  </a:extLst>
                </a:gridCol>
                <a:gridCol w="1643851">
                  <a:extLst>
                    <a:ext uri="{9D8B030D-6E8A-4147-A177-3AD203B41FA5}">
                      <a16:colId xmlns:a16="http://schemas.microsoft.com/office/drawing/2014/main" val="366845407"/>
                    </a:ext>
                  </a:extLst>
                </a:gridCol>
              </a:tblGrid>
              <a:tr h="15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SOS-Surađuj i ostvaruj sebe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1.076.299,66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758.852,69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-317.446,97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285151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Urban Green Belts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170.073,30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158.716,18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-11.357,12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4808692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Mobilitas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364.289,45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409.905,71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45.616,26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675157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Chestnut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493.202,94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464.065,87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-29.137,07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0766468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Irene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3.250.374,79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865.999,50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-2.384.375,29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6990837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Ruins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227.554,01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129.457,90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-98.096,11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438467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 Commuting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423.891,89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218.379,78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-205.512,11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172061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Adriatic </a:t>
                      </a:r>
                      <a:r>
                        <a:rPr lang="hr-HR" sz="1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Canyoning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336.469,96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139.590,70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-196.879,26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9664551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Code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347.936,95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159.898,95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-188.038,00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5939816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Smile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404.623,18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302.811,66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-101.811,52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882800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Adrion 5 Senses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558.826,25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173.016,23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-385.810,02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924607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Adrireef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59.224,06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200.068,78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140.844,72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795469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Pepsea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5.858.079,32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1.426.142,02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-4.431.937,30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872264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Made in Land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323.995,40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302.050,05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-21.945,35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7591255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 za vas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4.725.859,18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4.000.125,91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-725.733,27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981650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 CLIM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-55.000,00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101154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Foster child rights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23.130,03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-23.130,03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9552896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Cowork MED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1.563,00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-1.563,00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537523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Baštini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17.288,82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17.288,82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668854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Hives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59.744,86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-59.744,86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894480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InZadar2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59.022,36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11.145,73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-47.876,63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34876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Zero Waste Blue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399.217,07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399.217,07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028717"/>
                  </a:ext>
                </a:extLst>
              </a:tr>
              <a:tr h="15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19.235.666,48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10.136.733,55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-9.098.932,93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666683"/>
                  </a:ext>
                </a:extLst>
              </a:tr>
            </a:tbl>
          </a:graphicData>
        </a:graphic>
      </p:graphicFrame>
      <p:graphicFrame>
        <p:nvGraphicFramePr>
          <p:cNvPr id="5" name="Tablica 4">
            <a:extLst>
              <a:ext uri="{FF2B5EF4-FFF2-40B4-BE49-F238E27FC236}">
                <a16:creationId xmlns:a16="http://schemas.microsoft.com/office/drawing/2014/main" id="{F56EE078-0B8D-4FA3-BA7F-8FE992B809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063467"/>
              </p:ext>
            </p:extLst>
          </p:nvPr>
        </p:nvGraphicFramePr>
        <p:xfrm>
          <a:off x="467544" y="1805780"/>
          <a:ext cx="8229600" cy="304800"/>
        </p:xfrm>
        <a:graphic>
          <a:graphicData uri="http://schemas.openxmlformats.org/drawingml/2006/table">
            <a:tbl>
              <a:tblPr firstRow="1" firstCol="1" bandRow="1"/>
              <a:tblGrid>
                <a:gridCol w="1645920">
                  <a:extLst>
                    <a:ext uri="{9D8B030D-6E8A-4147-A177-3AD203B41FA5}">
                      <a16:colId xmlns:a16="http://schemas.microsoft.com/office/drawing/2014/main" val="211129454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87772653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11126455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05563678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2692022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IZMJENE I DOPUNE 2020.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DRUGE IZMJENE I DOPUNE 2020.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RAZLIKA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789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469411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300839" y="633972"/>
            <a:ext cx="8399276" cy="814543"/>
          </a:xfrm>
        </p:spPr>
        <p:txBody>
          <a:bodyPr>
            <a:noAutofit/>
          </a:bodyPr>
          <a:lstStyle/>
          <a:p>
            <a:pPr algn="l"/>
            <a:r>
              <a:rPr lang="hr-HR" sz="2400" b="1" i="1" dirty="0">
                <a:ea typeface="Times New Roman" panose="02020603050405020304" pitchFamily="18" charset="0"/>
              </a:rPr>
              <a:t>Prihodi po nositeljima projekata Zadarske županije i proračunskih korisnika u 2020. godini </a:t>
            </a:r>
            <a:endParaRPr lang="hr-HR" sz="2400" b="1" dirty="0"/>
          </a:p>
        </p:txBody>
      </p:sp>
      <p:sp>
        <p:nvSpPr>
          <p:cNvPr id="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2" y="633972"/>
            <a:ext cx="504056" cy="633001"/>
          </a:xfrm>
          <a:prstGeom prst="rect">
            <a:avLst/>
          </a:prstGeom>
        </p:spPr>
      </p:pic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id="{1F5F160C-63A5-4632-8618-C8CDFC3DCB5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872581"/>
          <a:ext cx="8229600" cy="1981200"/>
        </p:xfrm>
        <a:graphic>
          <a:graphicData uri="http://schemas.openxmlformats.org/drawingml/2006/table">
            <a:tbl>
              <a:tblPr firstRow="1" firstCol="1" bandRow="1"/>
              <a:tblGrid>
                <a:gridCol w="1645920">
                  <a:extLst>
                    <a:ext uri="{9D8B030D-6E8A-4147-A177-3AD203B41FA5}">
                      <a16:colId xmlns:a16="http://schemas.microsoft.com/office/drawing/2014/main" val="425438071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7765455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9927818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44737934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3630777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KA219 OŠ Nin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20.881,28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-118,72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237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OŠ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 2019/20 - OŠ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2.214.751,39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1.232.047,09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-982.704,30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8379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Energetska obnova OŠ Gračac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1.015.679,62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1.041.249,95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25.570,33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6759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Energetska obnova OŠ Pag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230.406,68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230.406,68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1439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Energetska obnova OŠ Škabrnja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247.665,84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190.785,93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-56.879,91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4665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 mjere do karijere - Pripravništvo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112.200,00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89.653,76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-22.546,24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7585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Prehrana u riziku od siromaštva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845.299,61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845.299,61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790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Školska shema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153.661,12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144.941,24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-8.719,88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0105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OSNOVNE ŠKOLE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4.840.664,26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3.795.265,54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-1.045.398,72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449277"/>
                  </a:ext>
                </a:extLst>
              </a:tr>
            </a:tbl>
          </a:graphicData>
        </a:graphic>
      </p:graphicFrame>
      <p:graphicFrame>
        <p:nvGraphicFramePr>
          <p:cNvPr id="7" name="Tablica 6">
            <a:extLst>
              <a:ext uri="{FF2B5EF4-FFF2-40B4-BE49-F238E27FC236}">
                <a16:creationId xmlns:a16="http://schemas.microsoft.com/office/drawing/2014/main" id="{D06FA57E-E739-42E9-9730-332C62B17B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458002"/>
              </p:ext>
            </p:extLst>
          </p:nvPr>
        </p:nvGraphicFramePr>
        <p:xfrm>
          <a:off x="457200" y="2537137"/>
          <a:ext cx="8229600" cy="304800"/>
        </p:xfrm>
        <a:graphic>
          <a:graphicData uri="http://schemas.openxmlformats.org/drawingml/2006/table">
            <a:tbl>
              <a:tblPr firstRow="1" firstCol="1" bandRow="1"/>
              <a:tblGrid>
                <a:gridCol w="1645920">
                  <a:extLst>
                    <a:ext uri="{9D8B030D-6E8A-4147-A177-3AD203B41FA5}">
                      <a16:colId xmlns:a16="http://schemas.microsoft.com/office/drawing/2014/main" val="69521666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62040775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2378102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63472699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80105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IZMJENE I DOPUNE 2020.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DRUGE IZMJENE I DOPUNE 2020.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RAZLIKA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872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953295"/>
      </p:ext>
    </p:extLst>
  </p:cSld>
  <p:clrMapOvr>
    <a:masterClrMapping/>
  </p:clrMapOvr>
  <p:transition spd="slow" advClick="0" advTm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306169" y="297589"/>
            <a:ext cx="8314296" cy="868958"/>
          </a:xfrm>
        </p:spPr>
        <p:txBody>
          <a:bodyPr>
            <a:noAutofit/>
          </a:bodyPr>
          <a:lstStyle/>
          <a:p>
            <a:pPr algn="l"/>
            <a:r>
              <a:rPr lang="hr-HR" sz="24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Prihodi po nositeljima projekata Zadarske županije i proračunskih korisnika u 2020. godini </a:t>
            </a:r>
            <a:endParaRPr lang="hr-HR" sz="2400" b="1" dirty="0">
              <a:cs typeface="Times New Roman" panose="02020603050405020304" pitchFamily="18" charset="0"/>
            </a:endParaRPr>
          </a:p>
        </p:txBody>
      </p:sp>
      <p:sp>
        <p:nvSpPr>
          <p:cNvPr id="5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903" y="371243"/>
            <a:ext cx="504056" cy="633001"/>
          </a:xfrm>
          <a:prstGeom prst="rect">
            <a:avLst/>
          </a:prstGeom>
        </p:spPr>
      </p:pic>
      <p:graphicFrame>
        <p:nvGraphicFramePr>
          <p:cNvPr id="9" name="Tablica 8">
            <a:extLst>
              <a:ext uri="{FF2B5EF4-FFF2-40B4-BE49-F238E27FC236}">
                <a16:creationId xmlns:a16="http://schemas.microsoft.com/office/drawing/2014/main" id="{8656C866-3D46-4920-B8C2-23AD19E0A3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779401"/>
              </p:ext>
            </p:extLst>
          </p:nvPr>
        </p:nvGraphicFramePr>
        <p:xfrm>
          <a:off x="478172" y="1599322"/>
          <a:ext cx="8229600" cy="359164"/>
        </p:xfrm>
        <a:graphic>
          <a:graphicData uri="http://schemas.openxmlformats.org/drawingml/2006/table">
            <a:tbl>
              <a:tblPr firstRow="1" firstCol="1" bandRow="1"/>
              <a:tblGrid>
                <a:gridCol w="1645920">
                  <a:extLst>
                    <a:ext uri="{9D8B030D-6E8A-4147-A177-3AD203B41FA5}">
                      <a16:colId xmlns:a16="http://schemas.microsoft.com/office/drawing/2014/main" val="103092799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96741227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69075832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7378826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119778836"/>
                    </a:ext>
                  </a:extLst>
                </a:gridCol>
              </a:tblGrid>
              <a:tr h="3591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IZMJENE I DOPUNE 2020.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DRUGE IZMJENE I DOPUNE 2020.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RAZLIKA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911645"/>
                  </a:ext>
                </a:extLst>
              </a:tr>
            </a:tbl>
          </a:graphicData>
        </a:graphic>
      </p:graphicFrame>
      <p:graphicFrame>
        <p:nvGraphicFramePr>
          <p:cNvPr id="12" name="Rezervirano mjesto sadržaja 11">
            <a:extLst>
              <a:ext uri="{FF2B5EF4-FFF2-40B4-BE49-F238E27FC236}">
                <a16:creationId xmlns:a16="http://schemas.microsoft.com/office/drawing/2014/main" id="{9F3DBDBB-8770-46F0-9138-AED1DF4F1A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803907"/>
              </p:ext>
            </p:extLst>
          </p:nvPr>
        </p:nvGraphicFramePr>
        <p:xfrm>
          <a:off x="478172" y="1959332"/>
          <a:ext cx="8229600" cy="4267200"/>
        </p:xfrm>
        <a:graphic>
          <a:graphicData uri="http://schemas.openxmlformats.org/drawingml/2006/table">
            <a:tbl>
              <a:tblPr firstRow="1" firstCol="1" bandRow="1"/>
              <a:tblGrid>
                <a:gridCol w="1645920">
                  <a:extLst>
                    <a:ext uri="{9D8B030D-6E8A-4147-A177-3AD203B41FA5}">
                      <a16:colId xmlns:a16="http://schemas.microsoft.com/office/drawing/2014/main" val="110214438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50037489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78496183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68475986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0014409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S. Ožanića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46.410,74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201.170,02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154.759,28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583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GameINg Innovative Games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52.547,77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52.547,77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4290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KA201 PICELS - GVN - Špa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82.500,00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82.500,00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389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KA116 V.V. - SŠ Brno Češka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88.899,29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-88.899,29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189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KA219 - GVN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31.613,20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32.365,08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751,88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384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Gim F. Petrića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70.727,12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70.727,12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364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KA229 Ekonomska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3968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LUNA SŠ Hoteljerska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93.486,46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93.486,46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8902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Facing ARTS SŠ Prim. umjetnosti i diz.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188.463,23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188.463,23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46897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CoLab Prir. graf. škola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491.061,16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491.061,16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54656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Budi spreman i kompetentan SŠ V.V.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2.766.334,44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205.700,00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-2.560.634,44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0565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 2019/20 - 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752.164,70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423.857,73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-328.306,97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31807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Mali korak za bolje sutra - SŠ Benkovac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580.215,00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580.215,00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13421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Kako smo ispravljali Pisin toranj SŠ Benkovac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74.225,06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74.225,06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7702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Dobar posao u Benkovcu SŠ Benkovac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850.000,00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850.000,00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8214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Cooking Tour@Zadar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800.000,00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560.000,00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-240.000,00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3866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Energetska obnova - V.Nazor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1.914.631,65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1.985.052,74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70.421,09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9761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347253"/>
      </p:ext>
    </p:extLst>
  </p:cSld>
  <p:clrMapOvr>
    <a:masterClrMapping/>
  </p:clrMapOvr>
  <p:transition spd="slow" advClick="0" advTm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611560" y="226084"/>
            <a:ext cx="8196074" cy="940966"/>
          </a:xfrm>
        </p:spPr>
        <p:txBody>
          <a:bodyPr>
            <a:noAutofit/>
          </a:bodyPr>
          <a:lstStyle/>
          <a:p>
            <a:pPr algn="l"/>
            <a:r>
              <a:rPr lang="hr-HR" sz="2400" b="1" i="1" dirty="0">
                <a:ea typeface="Times New Roman" panose="02020603050405020304" pitchFamily="18" charset="0"/>
              </a:rPr>
              <a:t>Prihodi po nositeljima projekata Zadarske županije i proračunskih korisnika u 2020. godini </a:t>
            </a:r>
            <a:endParaRPr lang="hr-HR" sz="2400" b="1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108" y="213710"/>
            <a:ext cx="504056" cy="633001"/>
          </a:xfrm>
          <a:prstGeom prst="rect">
            <a:avLst/>
          </a:prstGeom>
        </p:spPr>
      </p:pic>
      <p:sp>
        <p:nvSpPr>
          <p:cNvPr id="7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9" name="Tablica 8">
            <a:extLst>
              <a:ext uri="{FF2B5EF4-FFF2-40B4-BE49-F238E27FC236}">
                <a16:creationId xmlns:a16="http://schemas.microsoft.com/office/drawing/2014/main" id="{39D881A6-A2C9-4DF1-8EEA-BF8734D4E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977592"/>
              </p:ext>
            </p:extLst>
          </p:nvPr>
        </p:nvGraphicFramePr>
        <p:xfrm>
          <a:off x="788390" y="1359488"/>
          <a:ext cx="7220540" cy="369332"/>
        </p:xfrm>
        <a:graphic>
          <a:graphicData uri="http://schemas.openxmlformats.org/drawingml/2006/table">
            <a:tbl>
              <a:tblPr firstRow="1" firstCol="1" bandRow="1"/>
              <a:tblGrid>
                <a:gridCol w="1444108">
                  <a:extLst>
                    <a:ext uri="{9D8B030D-6E8A-4147-A177-3AD203B41FA5}">
                      <a16:colId xmlns:a16="http://schemas.microsoft.com/office/drawing/2014/main" val="4176804253"/>
                    </a:ext>
                  </a:extLst>
                </a:gridCol>
                <a:gridCol w="1444108">
                  <a:extLst>
                    <a:ext uri="{9D8B030D-6E8A-4147-A177-3AD203B41FA5}">
                      <a16:colId xmlns:a16="http://schemas.microsoft.com/office/drawing/2014/main" val="1013483327"/>
                    </a:ext>
                  </a:extLst>
                </a:gridCol>
                <a:gridCol w="1444108">
                  <a:extLst>
                    <a:ext uri="{9D8B030D-6E8A-4147-A177-3AD203B41FA5}">
                      <a16:colId xmlns:a16="http://schemas.microsoft.com/office/drawing/2014/main" val="1286252622"/>
                    </a:ext>
                  </a:extLst>
                </a:gridCol>
                <a:gridCol w="1444108">
                  <a:extLst>
                    <a:ext uri="{9D8B030D-6E8A-4147-A177-3AD203B41FA5}">
                      <a16:colId xmlns:a16="http://schemas.microsoft.com/office/drawing/2014/main" val="979926254"/>
                    </a:ext>
                  </a:extLst>
                </a:gridCol>
                <a:gridCol w="1444108">
                  <a:extLst>
                    <a:ext uri="{9D8B030D-6E8A-4147-A177-3AD203B41FA5}">
                      <a16:colId xmlns:a16="http://schemas.microsoft.com/office/drawing/2014/main" val="4232522301"/>
                    </a:ext>
                  </a:extLst>
                </a:gridCol>
              </a:tblGrid>
              <a:tr h="369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IZMJENE I DOPUNE 2020.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DRUGE IZMJENE I DOPUNE 2020.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RAZLIKA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225782"/>
                  </a:ext>
                </a:extLst>
              </a:tr>
            </a:tbl>
          </a:graphicData>
        </a:graphic>
      </p:graphicFrame>
      <p:graphicFrame>
        <p:nvGraphicFramePr>
          <p:cNvPr id="12" name="Rezervirano mjesto sadržaja 11">
            <a:extLst>
              <a:ext uri="{FF2B5EF4-FFF2-40B4-BE49-F238E27FC236}">
                <a16:creationId xmlns:a16="http://schemas.microsoft.com/office/drawing/2014/main" id="{4C498B4C-DC35-4F91-9151-DE517220EA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798029"/>
              </p:ext>
            </p:extLst>
          </p:nvPr>
        </p:nvGraphicFramePr>
        <p:xfrm>
          <a:off x="783584" y="1744156"/>
          <a:ext cx="7207075" cy="4663440"/>
        </p:xfrm>
        <a:graphic>
          <a:graphicData uri="http://schemas.openxmlformats.org/drawingml/2006/table">
            <a:tbl>
              <a:tblPr firstRow="1" firstCol="1" bandRow="1"/>
              <a:tblGrid>
                <a:gridCol w="1441415">
                  <a:extLst>
                    <a:ext uri="{9D8B030D-6E8A-4147-A177-3AD203B41FA5}">
                      <a16:colId xmlns:a16="http://schemas.microsoft.com/office/drawing/2014/main" val="1743240189"/>
                    </a:ext>
                  </a:extLst>
                </a:gridCol>
                <a:gridCol w="1441415">
                  <a:extLst>
                    <a:ext uri="{9D8B030D-6E8A-4147-A177-3AD203B41FA5}">
                      <a16:colId xmlns:a16="http://schemas.microsoft.com/office/drawing/2014/main" val="291721532"/>
                    </a:ext>
                  </a:extLst>
                </a:gridCol>
                <a:gridCol w="1441415">
                  <a:extLst>
                    <a:ext uri="{9D8B030D-6E8A-4147-A177-3AD203B41FA5}">
                      <a16:colId xmlns:a16="http://schemas.microsoft.com/office/drawing/2014/main" val="1744403914"/>
                    </a:ext>
                  </a:extLst>
                </a:gridCol>
                <a:gridCol w="1441415">
                  <a:extLst>
                    <a:ext uri="{9D8B030D-6E8A-4147-A177-3AD203B41FA5}">
                      <a16:colId xmlns:a16="http://schemas.microsoft.com/office/drawing/2014/main" val="3135319616"/>
                    </a:ext>
                  </a:extLst>
                </a:gridCol>
                <a:gridCol w="1441415">
                  <a:extLst>
                    <a:ext uri="{9D8B030D-6E8A-4147-A177-3AD203B41FA5}">
                      <a16:colId xmlns:a16="http://schemas.microsoft.com/office/drawing/2014/main" val="197719571"/>
                    </a:ext>
                  </a:extLst>
                </a:gridCol>
              </a:tblGrid>
              <a:tr h="136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Perma Horti-SŠ S. Ožanić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512.486,24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250.844,61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-261.641,63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6551444"/>
                  </a:ext>
                </a:extLst>
              </a:tr>
              <a:tr h="273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 vas trebamo - SŠ Benkovac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1.175.000,00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1.175.000,00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2330698"/>
                  </a:ext>
                </a:extLst>
              </a:tr>
              <a:tr h="273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Laboratorij za mlade Prir. Graf. Škola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23.053,55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22.865,70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-187,85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756152"/>
                  </a:ext>
                </a:extLst>
              </a:tr>
              <a:tr h="273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Postanimo fin. i dig. pismeni SŠ V. V.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95.944,63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98.891,43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2.946,80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761861"/>
                  </a:ext>
                </a:extLst>
              </a:tr>
              <a:tr h="273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Bolji uvjeti za učenje kroz rad SŠ V.V.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693.605,60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399.048,90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-294.556,70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228552"/>
                  </a:ext>
                </a:extLst>
              </a:tr>
              <a:tr h="273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 mjere do karijere - Pripravništvo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19.836,44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19.836,44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702883"/>
                  </a:ext>
                </a:extLst>
              </a:tr>
              <a:tr h="136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Medicinska+ SŠ Medicinska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224.200,00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224.200,00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7559064"/>
                  </a:ext>
                </a:extLst>
              </a:tr>
              <a:tr h="136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Remember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98.634,65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254.234,65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155.600,00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530035"/>
                  </a:ext>
                </a:extLst>
              </a:tr>
              <a:tr h="273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SREDNJE ŠKOLE I NARODNI MUZEJ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9.788.266,52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8.346.293,10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-1.441.973,42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97593"/>
                  </a:ext>
                </a:extLst>
              </a:tr>
              <a:tr h="273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Izgradnja i opremanje dnevnih bolnica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36.140.000,00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13.380.000,00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-22.760.000,00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77550"/>
                  </a:ext>
                </a:extLst>
              </a:tr>
              <a:tr h="273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Vaša sigurnost je u našim rukama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980.000,00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290.000,00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-690.000,00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869808"/>
                  </a:ext>
                </a:extLst>
              </a:tr>
              <a:tr h="136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LAB-OP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6.190.000,00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2.434.250,00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-3.755.750,00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525517"/>
                  </a:ext>
                </a:extLst>
              </a:tr>
              <a:tr h="136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Pripravništvo HZZ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700.000,00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700.000,00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234641"/>
                  </a:ext>
                </a:extLst>
              </a:tr>
              <a:tr h="136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ZZJZ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MELAdetect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584.712,00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454.636,00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-130.076,00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755950"/>
                  </a:ext>
                </a:extLst>
              </a:tr>
              <a:tr h="136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ZZJZ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AdSWIM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320.076,00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205.514,00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-114.562,00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725400"/>
                  </a:ext>
                </a:extLst>
              </a:tr>
              <a:tr h="136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ZZJZ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Moje zdravo dijete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917.155,00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308.100,00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-609.055,00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2186079"/>
                  </a:ext>
                </a:extLst>
              </a:tr>
              <a:tr h="136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ZZJZ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 TIME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1.265.845,00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625.202,00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-640.643,00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948388"/>
                  </a:ext>
                </a:extLst>
              </a:tr>
              <a:tr h="136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ZZJZ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Pripravništvo HZZ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38.280,00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38.280,00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454502"/>
                  </a:ext>
                </a:extLst>
              </a:tr>
              <a:tr h="273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DZZŽ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Specijalističko usavršavanje doktora medicine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1.408.000,00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1.408.000,00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941397"/>
                  </a:ext>
                </a:extLst>
              </a:tr>
              <a:tr h="273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ZHMZŽ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Specijalističko usavršavanje doktora medicine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312.716,10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312.716,10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455006"/>
                  </a:ext>
                </a:extLst>
              </a:tr>
              <a:tr h="136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PBU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Investicijsko ulaganje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11.729.913,00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4.250.000,00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-7.479.913,00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05235"/>
                  </a:ext>
                </a:extLst>
              </a:tr>
              <a:tr h="136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PBU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Pripravništvo HZZ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213.611,00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213.611,00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979057"/>
                  </a:ext>
                </a:extLst>
              </a:tr>
              <a:tr h="273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USTANOVE U ZDRAVSTVU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60.762.028,10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24.620.309,10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-36.141.719,00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02" marR="599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218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153786"/>
      </p:ext>
    </p:extLst>
  </p:cSld>
  <p:clrMapOvr>
    <a:masterClrMapping/>
  </p:clrMapOvr>
  <p:transition spd="slow" advClick="0" advTm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A93584-32BE-4BDB-8BD1-7B768CB04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4443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hr-HR" sz="2400" b="1" i="1" dirty="0">
                <a:ea typeface="Times New Roman" panose="02020603050405020304" pitchFamily="18" charset="0"/>
              </a:rPr>
              <a:t>Prihodi po nositeljima projekata Zadarske županije i proračunskih korisnika u 2020. godini </a:t>
            </a:r>
            <a:endParaRPr lang="en-US" sz="2400" b="1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129354F1-A815-4226-BC6F-C7EBBCB4AC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790024"/>
              </p:ext>
            </p:extLst>
          </p:nvPr>
        </p:nvGraphicFramePr>
        <p:xfrm>
          <a:off x="457200" y="2420888"/>
          <a:ext cx="8229600" cy="3505200"/>
        </p:xfrm>
        <a:graphic>
          <a:graphicData uri="http://schemas.openxmlformats.org/drawingml/2006/table">
            <a:tbl>
              <a:tblPr firstRow="1" firstCol="1" bandRow="1"/>
              <a:tblGrid>
                <a:gridCol w="1645920">
                  <a:extLst>
                    <a:ext uri="{9D8B030D-6E8A-4147-A177-3AD203B41FA5}">
                      <a16:colId xmlns:a16="http://schemas.microsoft.com/office/drawing/2014/main" val="217769111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584830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25895094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156759074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895570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Poboljšanje pristupa PZZ na otocima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152.553,56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-152.553,56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0923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Europa Direct Zadar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170.142,15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170.142,15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6516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izvrsnosti Cerovačke špilje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1.897.450,00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600.200,00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-1.297.250,00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29919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Kulturna ruta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1.939.807,92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1.698.625,19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-241.182,73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6926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Hercultour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4.475.813,95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4.274.368,04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-201.445,91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470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Pokret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1.149.407,40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1.870.819,97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721.412,57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529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Podrška razvoju rane intervencije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14.303,14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-14.303,14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1528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Firespill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202.050,00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-202.050,00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61006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Pescar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868.504,10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513.447,08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-355.057,02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82371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Prizefish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673.692,24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387.536,24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-286.156,00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1440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Smartfish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854.850,95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166.674,96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-688.175,99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3869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Sustavi navodnjavanja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25.429.453,45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19.617.851,35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-5.811.602,10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6086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Argos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2.795,60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2.795,60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3014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ForBioEnergy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403.009,51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451.576,53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48.567,02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4460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53.900,42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53.900,42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1154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Readiness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706.336,35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706.336,35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8823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530.073,77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305.068,57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-225.005,20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73702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UPRAVNI ODJELI ZADARSKE ŽUPANIJE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39.524.144,51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30.819.342,45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-8.704.802,06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05718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153.875.888,70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97.153.280,99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-56.722.607,71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398290"/>
                  </a:ext>
                </a:extLst>
              </a:tr>
            </a:tbl>
          </a:graphicData>
        </a:graphic>
      </p:graphicFrame>
      <p:graphicFrame>
        <p:nvGraphicFramePr>
          <p:cNvPr id="5" name="Tablica 4">
            <a:extLst>
              <a:ext uri="{FF2B5EF4-FFF2-40B4-BE49-F238E27FC236}">
                <a16:creationId xmlns:a16="http://schemas.microsoft.com/office/drawing/2014/main" id="{FB50941F-BCA4-40FE-B677-DE80E8388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767508"/>
              </p:ext>
            </p:extLst>
          </p:nvPr>
        </p:nvGraphicFramePr>
        <p:xfrm>
          <a:off x="457200" y="2032248"/>
          <a:ext cx="8229600" cy="388640"/>
        </p:xfrm>
        <a:graphic>
          <a:graphicData uri="http://schemas.openxmlformats.org/drawingml/2006/table">
            <a:tbl>
              <a:tblPr firstRow="1" firstCol="1" bandRow="1"/>
              <a:tblGrid>
                <a:gridCol w="1645920">
                  <a:extLst>
                    <a:ext uri="{9D8B030D-6E8A-4147-A177-3AD203B41FA5}">
                      <a16:colId xmlns:a16="http://schemas.microsoft.com/office/drawing/2014/main" val="398982938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16833261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20057423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719378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776912688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IZMJENE I DOPUNE 2020.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DRUGE IZMJENE I DOPUNE 2020.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RAZLIKA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255604"/>
                  </a:ext>
                </a:extLst>
              </a:tr>
            </a:tbl>
          </a:graphicData>
        </a:graphic>
      </p:graphicFrame>
      <p:pic>
        <p:nvPicPr>
          <p:cNvPr id="6" name="Slika 5">
            <a:extLst>
              <a:ext uri="{FF2B5EF4-FFF2-40B4-BE49-F238E27FC236}">
                <a16:creationId xmlns:a16="http://schemas.microsoft.com/office/drawing/2014/main" id="{3C8777DB-6A87-4D17-84AB-A9BE1EF2FF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2" y="548680"/>
            <a:ext cx="504056" cy="63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262937"/>
      </p:ext>
    </p:extLst>
  </p:cSld>
  <p:clrMapOvr>
    <a:masterClrMapping/>
  </p:clrMapOvr>
  <p:transition spd="slow" advClick="0" advTm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726886" y="2420888"/>
            <a:ext cx="7960961" cy="129614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</a:p>
        </p:txBody>
      </p:sp>
      <p:sp>
        <p:nvSpPr>
          <p:cNvPr id="8" name="Pravokutnik 7"/>
          <p:cNvSpPr/>
          <p:nvPr/>
        </p:nvSpPr>
        <p:spPr>
          <a:xfrm>
            <a:off x="697569" y="3789040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hlinkClick r:id="rId3"/>
              </a:rPr>
              <a:t>https://www.zadarska-zupanija.hr/component/content/article?id=479</a:t>
            </a:r>
            <a:endParaRPr lang="hr-HR" dirty="0"/>
          </a:p>
        </p:txBody>
      </p: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457200" y="925401"/>
            <a:ext cx="8229600" cy="50071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2100" b="1" i="1" dirty="0"/>
              <a:t>Makroekonomski okvir</a:t>
            </a:r>
          </a:p>
          <a:p>
            <a:pPr marL="0" indent="0">
              <a:buNone/>
            </a:pPr>
            <a:endParaRPr lang="hr-HR" sz="2100" i="1" dirty="0"/>
          </a:p>
          <a:p>
            <a:pPr marL="0" indent="0">
              <a:buNone/>
            </a:pPr>
            <a:r>
              <a:rPr lang="hr-HR" sz="2100" i="1" dirty="0"/>
              <a:t>U prvih šest mjeseci posljedice zdravstvene krize uzrokovane </a:t>
            </a:r>
            <a:r>
              <a:rPr lang="hr-HR" sz="2100" i="1" dirty="0" err="1"/>
              <a:t>pandemijom</a:t>
            </a:r>
            <a:r>
              <a:rPr lang="hr-HR" sz="2100" i="1" dirty="0"/>
              <a:t> COVID_19 se očituju po: </a:t>
            </a:r>
          </a:p>
          <a:p>
            <a:r>
              <a:rPr lang="hr-HR" sz="2100" i="1" dirty="0"/>
              <a:t>gubitcima dohotka i radnih mjesta</a:t>
            </a:r>
          </a:p>
          <a:p>
            <a:r>
              <a:rPr lang="hr-HR" sz="2100" i="1" dirty="0"/>
              <a:t>smanjenju likvidnosti i solventnosti poduzeća zbog smanjene ekonomske aktivnosti </a:t>
            </a:r>
          </a:p>
          <a:p>
            <a:r>
              <a:rPr lang="hr-HR" sz="2100" i="1" dirty="0"/>
              <a:t>smanjenju potrošnje kućanstva od 6,8% </a:t>
            </a:r>
          </a:p>
          <a:p>
            <a:r>
              <a:rPr lang="hr-HR" sz="2100" i="1" dirty="0"/>
              <a:t>smanjenju bruto investicija od 6,3%</a:t>
            </a:r>
          </a:p>
          <a:p>
            <a:pPr>
              <a:spcAft>
                <a:spcPts val="600"/>
              </a:spcAft>
            </a:pPr>
            <a:r>
              <a:rPr lang="hr-HR" sz="2100" i="1" dirty="0"/>
              <a:t>padu realnog BDP-a od 15,1%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r-HR" sz="2100" i="1" dirty="0"/>
              <a:t>te se za razdoblje 2020. godine predviđa gospodarski pad od 8%</a:t>
            </a:r>
          </a:p>
          <a:p>
            <a:endParaRPr lang="hr-HR" sz="2100" i="1" dirty="0"/>
          </a:p>
          <a:p>
            <a:pPr marL="0" indent="0">
              <a:buNone/>
            </a:pPr>
            <a:r>
              <a:rPr lang="hr-HR" sz="2100" i="1" dirty="0"/>
              <a:t>Na području Zadarske županije zabilježen je:</a:t>
            </a:r>
          </a:p>
          <a:p>
            <a:r>
              <a:rPr lang="hr-HR" sz="2100" i="1" dirty="0"/>
              <a:t>rast nezaposlenosti od 21,7 % , u razdoblju siječanj - listopad 2019./2020. (izvor HZZ) </a:t>
            </a:r>
          </a:p>
          <a:p>
            <a:pPr marL="0" indent="0">
              <a:buNone/>
            </a:pPr>
            <a:endParaRPr lang="hr-HR" sz="2100" b="1" i="1" dirty="0"/>
          </a:p>
          <a:p>
            <a:pPr marL="0" indent="0">
              <a:buNone/>
            </a:pPr>
            <a:endParaRPr lang="hr-HR" sz="2100" i="1" dirty="0"/>
          </a:p>
          <a:p>
            <a:pPr marL="0" indent="0">
              <a:buNone/>
            </a:pPr>
            <a:endParaRPr lang="hr-HR" sz="2100" dirty="0"/>
          </a:p>
          <a:p>
            <a:endParaRPr lang="hr-HR" sz="2100" dirty="0"/>
          </a:p>
        </p:txBody>
      </p:sp>
    </p:spTree>
    <p:extLst>
      <p:ext uri="{BB962C8B-B14F-4D97-AF65-F5344CB8AC3E}">
        <p14:creationId xmlns:p14="http://schemas.microsoft.com/office/powerpoint/2010/main" val="3216906220"/>
      </p:ext>
    </p:extLst>
  </p:cSld>
  <p:clrMapOvr>
    <a:masterClrMapping/>
  </p:clrMapOvr>
  <p:transition spd="slow" advClick="0" advTm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sz="2100" dirty="0"/>
          </a:p>
          <a:p>
            <a:endParaRPr lang="hr-HR" sz="2100" dirty="0"/>
          </a:p>
        </p:txBody>
      </p:sp>
      <p:sp>
        <p:nvSpPr>
          <p:cNvPr id="5" name="Rezervirano mjesto sadržaja 3"/>
          <p:cNvSpPr txBox="1">
            <a:spLocks/>
          </p:cNvSpPr>
          <p:nvPr/>
        </p:nvSpPr>
        <p:spPr>
          <a:xfrm>
            <a:off x="179512" y="892286"/>
            <a:ext cx="8867328" cy="50734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hr-HR" sz="2100" b="1" i="1" dirty="0"/>
              <a:t>Na snazi su i dalje sljedeće odluke u svrhu prilagodbe prihoda i primitaka te rashoda i izdataka Zadarske županije :</a:t>
            </a:r>
          </a:p>
          <a:p>
            <a:pPr marL="0" indent="0">
              <a:buFont typeface="Arial" pitchFamily="34" charset="0"/>
              <a:buNone/>
            </a:pPr>
            <a:endParaRPr lang="hr-HR" sz="2100" b="1" i="1" dirty="0"/>
          </a:p>
          <a:p>
            <a:r>
              <a:rPr lang="hr-HR" sz="2100" i="1" dirty="0"/>
              <a:t>Pravilnik o izmjeni i dopuni Pravilnika o provedbi postupaka jednostavne nabave (7/20),</a:t>
            </a:r>
          </a:p>
          <a:p>
            <a:r>
              <a:rPr lang="hr-HR" sz="2100" i="1" dirty="0"/>
              <a:t>Odluka o posebnim mjerama za korištenje proračunskih sredstava Zadarske županije u cilju prilagodbe uvjetima u vrijeme epidemije bolesti COVID_19  (8/20),</a:t>
            </a:r>
          </a:p>
          <a:p>
            <a:r>
              <a:rPr lang="hr-HR" sz="2100" i="1" dirty="0"/>
              <a:t>Odluka o izmjeni Odluke o visini osnovice za obračun plaća dužnosnika Zadarske županije (8/20),</a:t>
            </a:r>
          </a:p>
          <a:p>
            <a:r>
              <a:rPr lang="hr-HR" sz="2100" i="1" dirty="0"/>
              <a:t>Odluka o ograničenju korištenja sredstava predviđenih proračunom Zadarske županije i financijskim planovima proračunskih, izvanproračunskih i ostalih korisnika za 2020. godinu (9/20),</a:t>
            </a:r>
          </a:p>
          <a:p>
            <a:endParaRPr lang="hr-HR" sz="2100" i="1" dirty="0"/>
          </a:p>
          <a:p>
            <a:pPr marL="0" indent="0">
              <a:buNone/>
            </a:pPr>
            <a:r>
              <a:rPr lang="hr-HR" sz="2100" b="1" i="1" dirty="0"/>
              <a:t>Druge Izmjene i dopune za 2020. godinu izrađuju se zbog potrebe:</a:t>
            </a:r>
          </a:p>
          <a:p>
            <a:r>
              <a:rPr lang="hr-HR" sz="2100" i="1" dirty="0"/>
              <a:t>uravnoteženja prihoda i rashoda kroz aktivnosti i projekte s izvorima financiranja,</a:t>
            </a:r>
          </a:p>
          <a:p>
            <a:r>
              <a:rPr lang="hr-HR" sz="2100" i="1" dirty="0"/>
              <a:t>usklađenja plana s izvršenjem rashoda kroz programe odnosno projekte i aktivnosti te planiranje novih aktivnosti i projekata</a:t>
            </a:r>
          </a:p>
          <a:p>
            <a:pPr marL="0" indent="0">
              <a:buFont typeface="Arial" pitchFamily="34" charset="0"/>
              <a:buNone/>
            </a:pPr>
            <a:endParaRPr lang="hr-HR" sz="2100" dirty="0"/>
          </a:p>
          <a:p>
            <a:endParaRPr lang="hr-HR" sz="2100" dirty="0"/>
          </a:p>
        </p:txBody>
      </p:sp>
    </p:spTree>
    <p:extLst>
      <p:ext uri="{BB962C8B-B14F-4D97-AF65-F5344CB8AC3E}">
        <p14:creationId xmlns:p14="http://schemas.microsoft.com/office/powerpoint/2010/main" val="1833938859"/>
      </p:ext>
    </p:extLst>
  </p:cSld>
  <p:clrMapOvr>
    <a:masterClrMapping/>
  </p:clrMapOvr>
  <p:transition spd="slow" advClick="0" advTm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485964"/>
            <a:ext cx="8301608" cy="1143000"/>
          </a:xfrm>
        </p:spPr>
        <p:txBody>
          <a:bodyPr>
            <a:noAutofit/>
          </a:bodyPr>
          <a:lstStyle/>
          <a:p>
            <a:pPr algn="l"/>
            <a:r>
              <a:rPr lang="hr-HR" sz="2400" b="1" dirty="0"/>
              <a:t>Druge izmjene i dopune proračuna</a:t>
            </a:r>
            <a:r>
              <a:rPr lang="hr-HR" sz="2400" b="1" dirty="0">
                <a:solidFill>
                  <a:srgbClr val="C00000"/>
                </a:solidFill>
              </a:rPr>
              <a:t> </a:t>
            </a:r>
            <a:r>
              <a:rPr lang="hr-HR" sz="2400" b="1" dirty="0"/>
              <a:t>Zadarske županije </a:t>
            </a:r>
            <a:r>
              <a:rPr lang="hr-HR" sz="2400" b="1" i="1" dirty="0">
                <a:solidFill>
                  <a:srgbClr val="C00000"/>
                </a:solidFill>
              </a:rPr>
              <a:t>(sa 64 proračunska korisnika) </a:t>
            </a:r>
            <a:r>
              <a:rPr lang="hr-HR" sz="2400" b="1" dirty="0"/>
              <a:t>za 2020. godinu</a:t>
            </a:r>
            <a:endParaRPr lang="hr-HR" sz="2400" b="1" i="1" dirty="0">
              <a:solidFill>
                <a:srgbClr val="C0000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112" y="485964"/>
            <a:ext cx="504056" cy="633001"/>
          </a:xfrm>
          <a:prstGeom prst="rect">
            <a:avLst/>
          </a:prstGeom>
        </p:spPr>
      </p:pic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1702021860"/>
              </p:ext>
            </p:extLst>
          </p:nvPr>
        </p:nvGraphicFramePr>
        <p:xfrm>
          <a:off x="5436096" y="2744924"/>
          <a:ext cx="334888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jagram 8"/>
          <p:cNvGraphicFramePr/>
          <p:nvPr>
            <p:extLst>
              <p:ext uri="{D42A27DB-BD31-4B8C-83A1-F6EECF244321}">
                <p14:modId xmlns:p14="http://schemas.microsoft.com/office/powerpoint/2010/main" val="1434827813"/>
              </p:ext>
            </p:extLst>
          </p:nvPr>
        </p:nvGraphicFramePr>
        <p:xfrm>
          <a:off x="251520" y="1988840"/>
          <a:ext cx="463217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5" name="Ravni poveznik 14"/>
          <p:cNvCxnSpPr/>
          <p:nvPr/>
        </p:nvCxnSpPr>
        <p:spPr>
          <a:xfrm flipH="1">
            <a:off x="4860032" y="3212976"/>
            <a:ext cx="576064" cy="1152128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 flipH="1">
            <a:off x="4860032" y="4077072"/>
            <a:ext cx="576064" cy="288032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flipH="1" flipV="1">
            <a:off x="4860032" y="4365104"/>
            <a:ext cx="576064" cy="504056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flipH="1" flipV="1">
            <a:off x="4860032" y="4365104"/>
            <a:ext cx="576064" cy="1296144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43544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5876" y="48596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400" b="1" dirty="0"/>
              <a:t>Druge izmjene i dopune proračuna Zadarske županije </a:t>
            </a:r>
            <a:r>
              <a:rPr lang="hr-HR" sz="2400" b="1" i="1" dirty="0">
                <a:solidFill>
                  <a:srgbClr val="C00000"/>
                </a:solidFill>
              </a:rPr>
              <a:t>(bez proračunskih korisnika) </a:t>
            </a:r>
            <a:r>
              <a:rPr lang="hr-HR" sz="2400" b="1" dirty="0"/>
              <a:t>za 2020. godinu</a:t>
            </a:r>
            <a:endParaRPr lang="hr-HR" sz="2400" b="1" i="1" dirty="0">
              <a:solidFill>
                <a:srgbClr val="C0000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112" y="485964"/>
            <a:ext cx="504056" cy="633001"/>
          </a:xfrm>
          <a:prstGeom prst="rect">
            <a:avLst/>
          </a:prstGeom>
        </p:spPr>
      </p:pic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3892588966"/>
              </p:ext>
            </p:extLst>
          </p:nvPr>
        </p:nvGraphicFramePr>
        <p:xfrm>
          <a:off x="5436096" y="2708920"/>
          <a:ext cx="334888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jagram 8"/>
          <p:cNvGraphicFramePr/>
          <p:nvPr>
            <p:extLst>
              <p:ext uri="{D42A27DB-BD31-4B8C-83A1-F6EECF244321}">
                <p14:modId xmlns:p14="http://schemas.microsoft.com/office/powerpoint/2010/main" val="3148704315"/>
              </p:ext>
            </p:extLst>
          </p:nvPr>
        </p:nvGraphicFramePr>
        <p:xfrm>
          <a:off x="251520" y="1988840"/>
          <a:ext cx="463217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5" name="Ravni poveznik 14"/>
          <p:cNvCxnSpPr/>
          <p:nvPr/>
        </p:nvCxnSpPr>
        <p:spPr>
          <a:xfrm flipH="1">
            <a:off x="4860032" y="3212976"/>
            <a:ext cx="576064" cy="1152128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 flipH="1">
            <a:off x="4860032" y="4077072"/>
            <a:ext cx="576064" cy="288032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flipH="1" flipV="1">
            <a:off x="4860032" y="4365104"/>
            <a:ext cx="576064" cy="504056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flipH="1" flipV="1">
            <a:off x="4860032" y="4365104"/>
            <a:ext cx="576064" cy="1296144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92644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6856" y="549856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/>
              <a:t>„Izvorni” prihodi Zadarske županije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539552" y="1916832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Drugim Izmjenama i dopunama za 2020. godinu, ”izvorni” prihodi Zadarske županije kao JLP(R)S iznose 121,2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., a odnose se na :</a:t>
            </a:r>
          </a:p>
          <a:p>
            <a:pPr algn="just">
              <a:spcAft>
                <a:spcPts val="0"/>
              </a:spcAft>
            </a:pPr>
            <a:endParaRPr lang="hr-HR" b="1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indent="-1440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57,2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prihod od poreza na dohodak (0,7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više),</a:t>
            </a:r>
          </a:p>
          <a:p>
            <a:pPr indent="-1440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17,9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refundacije/sufinanciranje po projektima (4,8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manje),</a:t>
            </a:r>
          </a:p>
          <a:p>
            <a:pPr lvl="0" indent="-1440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13,8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udio poreza na dohodak za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finan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dec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funkcija (0,8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više),</a:t>
            </a:r>
          </a:p>
          <a:p>
            <a:pPr lvl="0" indent="-1440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10,2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ostali porezni prihodi (0,7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više),</a:t>
            </a:r>
          </a:p>
          <a:p>
            <a:pPr lvl="0" indent="-1440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 9,9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prihodi od imovine (0,2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više),</a:t>
            </a:r>
          </a:p>
          <a:p>
            <a:pPr lvl="0" indent="-1440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 6,1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prihodi od administrativnih pristojbi (0,7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manje), </a:t>
            </a:r>
          </a:p>
          <a:p>
            <a:pPr indent="-1440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 3,4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kompenzacijska mjera MF (bez promjene) </a:t>
            </a:r>
          </a:p>
          <a:p>
            <a:pPr indent="-1440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b="1" dirty="0"/>
              <a:t>  </a:t>
            </a:r>
            <a:r>
              <a:rPr lang="en-US" b="1" dirty="0"/>
              <a:t>2,1 mil. </a:t>
            </a:r>
            <a:r>
              <a:rPr lang="en-US" b="1" dirty="0" err="1"/>
              <a:t>kuna</a:t>
            </a:r>
            <a:r>
              <a:rPr lang="hr-HR" b="1" dirty="0"/>
              <a:t> </a:t>
            </a:r>
            <a:r>
              <a:rPr lang="en-US" b="1" dirty="0" err="1"/>
              <a:t>povrat</a:t>
            </a:r>
            <a:r>
              <a:rPr lang="en-US" b="1" dirty="0"/>
              <a:t> </a:t>
            </a:r>
            <a:r>
              <a:rPr lang="en-US" b="1" dirty="0" err="1"/>
              <a:t>depozita</a:t>
            </a:r>
            <a:r>
              <a:rPr lang="en-US" b="1" dirty="0"/>
              <a:t> od </a:t>
            </a:r>
            <a:r>
              <a:rPr lang="en-US" b="1" dirty="0" err="1"/>
              <a:t>jamstvenog</a:t>
            </a:r>
            <a:r>
              <a:rPr lang="en-US" b="1" dirty="0"/>
              <a:t> </a:t>
            </a:r>
            <a:r>
              <a:rPr lang="en-US" b="1" dirty="0" err="1"/>
              <a:t>fonda</a:t>
            </a:r>
            <a:endParaRPr lang="hr-HR" b="1" dirty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lvl="0" indent="-1440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 0,6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ostali prihodi (0,2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više),</a:t>
            </a:r>
          </a:p>
        </p:txBody>
      </p:sp>
    </p:spTree>
    <p:extLst>
      <p:ext uri="{BB962C8B-B14F-4D97-AF65-F5344CB8AC3E}">
        <p14:creationId xmlns:p14="http://schemas.microsoft.com/office/powerpoint/2010/main" val="226641610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468560" y="332656"/>
            <a:ext cx="82296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6266"/>
            <a:r>
              <a:rPr sz="2800" b="1" spc="-9" dirty="0"/>
              <a:t>Fiskalni </a:t>
            </a:r>
            <a:r>
              <a:rPr sz="2800" b="1" spc="-4" dirty="0"/>
              <a:t>učinak na</a:t>
            </a:r>
            <a:r>
              <a:rPr sz="2800" b="1" spc="18" dirty="0"/>
              <a:t> </a:t>
            </a:r>
            <a:r>
              <a:rPr sz="2800" b="1" spc="-13" dirty="0"/>
              <a:t>proračun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14661" y="948690"/>
            <a:ext cx="8229600" cy="615553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11135" marR="4454"/>
            <a:endParaRPr lang="hr-HR" sz="1600" b="1" spc="-13" dirty="0">
              <a:solidFill>
                <a:schemeClr val="tx2">
                  <a:lumMod val="50000"/>
                </a:schemeClr>
              </a:solidFill>
              <a:cs typeface="Calibri"/>
            </a:endParaRPr>
          </a:p>
          <a:p>
            <a:pPr marL="11135" marR="4454" algn="just"/>
            <a:r>
              <a:rPr lang="hr-HR" sz="1600" b="1" spc="-4" dirty="0">
                <a:solidFill>
                  <a:schemeClr val="tx2">
                    <a:lumMod val="50000"/>
                  </a:schemeClr>
                </a:solidFill>
                <a:highlight>
                  <a:srgbClr val="C0C0C0"/>
                </a:highlight>
                <a:cs typeface="Times New Roman" panose="02020603050405020304" pitchFamily="18" charset="0"/>
              </a:rPr>
              <a:t>Drugim I</a:t>
            </a:r>
            <a:r>
              <a:rPr sz="1600" b="1" spc="-4" dirty="0" err="1">
                <a:solidFill>
                  <a:schemeClr val="tx2">
                    <a:lumMod val="50000"/>
                  </a:schemeClr>
                </a:solidFill>
                <a:highlight>
                  <a:srgbClr val="C0C0C0"/>
                </a:highlight>
                <a:cs typeface="Times New Roman" panose="02020603050405020304" pitchFamily="18" charset="0"/>
              </a:rPr>
              <a:t>zmjenama</a:t>
            </a:r>
            <a:r>
              <a:rPr sz="1600" b="1" spc="-4" dirty="0">
                <a:solidFill>
                  <a:schemeClr val="tx2">
                    <a:lumMod val="50000"/>
                  </a:schemeClr>
                </a:solidFill>
                <a:highlight>
                  <a:srgbClr val="C0C0C0"/>
                </a:highlight>
                <a:cs typeface="Times New Roman" panose="02020603050405020304" pitchFamily="18" charset="0"/>
              </a:rPr>
              <a:t> </a:t>
            </a:r>
            <a:r>
              <a:rPr sz="1600" b="1" dirty="0" err="1">
                <a:solidFill>
                  <a:schemeClr val="tx2">
                    <a:lumMod val="50000"/>
                  </a:schemeClr>
                </a:solidFill>
                <a:highlight>
                  <a:srgbClr val="C0C0C0"/>
                </a:highlight>
                <a:cs typeface="Times New Roman" panose="02020603050405020304" pitchFamily="18" charset="0"/>
              </a:rPr>
              <a:t>i</a:t>
            </a:r>
            <a:r>
              <a:rPr sz="1600" b="1" dirty="0">
                <a:solidFill>
                  <a:schemeClr val="tx2">
                    <a:lumMod val="50000"/>
                  </a:schemeClr>
                </a:solidFill>
                <a:highlight>
                  <a:srgbClr val="C0C0C0"/>
                </a:highlight>
                <a:cs typeface="Times New Roman" panose="02020603050405020304" pitchFamily="18" charset="0"/>
              </a:rPr>
              <a:t> </a:t>
            </a:r>
            <a:r>
              <a:rPr sz="1600" b="1" spc="-4" dirty="0" err="1">
                <a:solidFill>
                  <a:schemeClr val="tx2">
                    <a:lumMod val="50000"/>
                  </a:schemeClr>
                </a:solidFill>
                <a:highlight>
                  <a:srgbClr val="C0C0C0"/>
                </a:highlight>
                <a:cs typeface="Times New Roman" panose="02020603050405020304" pitchFamily="18" charset="0"/>
              </a:rPr>
              <a:t>dopunama</a:t>
            </a:r>
            <a:r>
              <a:rPr lang="hr-HR" sz="1600" b="1" spc="-4" dirty="0">
                <a:solidFill>
                  <a:schemeClr val="tx2">
                    <a:lumMod val="50000"/>
                  </a:schemeClr>
                </a:solidFill>
                <a:highlight>
                  <a:srgbClr val="C0C0C0"/>
                </a:highlight>
                <a:cs typeface="Times New Roman" panose="02020603050405020304" pitchFamily="18" charset="0"/>
              </a:rPr>
              <a:t>, Proračun Zadarske županije za 2020. godinu smanjuje se za</a:t>
            </a:r>
            <a:r>
              <a:rPr sz="1600" b="1" dirty="0">
                <a:solidFill>
                  <a:schemeClr val="tx2">
                    <a:lumMod val="50000"/>
                  </a:schemeClr>
                </a:solidFill>
                <a:highlight>
                  <a:srgbClr val="C0C0C0"/>
                </a:highlight>
                <a:cs typeface="Times New Roman" panose="02020603050405020304" pitchFamily="18" charset="0"/>
              </a:rPr>
              <a:t> </a:t>
            </a:r>
            <a:r>
              <a:rPr lang="hr-HR" b="1" spc="-4" dirty="0">
                <a:solidFill>
                  <a:schemeClr val="tx2">
                    <a:lumMod val="50000"/>
                  </a:schemeClr>
                </a:solidFill>
                <a:highlight>
                  <a:srgbClr val="C0C0C0"/>
                </a:highlight>
                <a:cs typeface="Times New Roman" panose="02020603050405020304" pitchFamily="18" charset="0"/>
              </a:rPr>
              <a:t>31.900.000,00 </a:t>
            </a:r>
            <a:r>
              <a:rPr sz="1600" b="1" spc="-4" dirty="0" err="1">
                <a:solidFill>
                  <a:schemeClr val="tx2">
                    <a:lumMod val="50000"/>
                  </a:schemeClr>
                </a:solidFill>
                <a:highlight>
                  <a:srgbClr val="C0C0C0"/>
                </a:highlight>
                <a:cs typeface="Times New Roman" panose="02020603050405020304" pitchFamily="18" charset="0"/>
              </a:rPr>
              <a:t>kuna</a:t>
            </a:r>
            <a:r>
              <a:rPr lang="hr-HR" sz="1600" b="1" spc="-4" dirty="0">
                <a:solidFill>
                  <a:schemeClr val="tx2">
                    <a:lumMod val="50000"/>
                  </a:schemeClr>
                </a:solidFill>
                <a:highlight>
                  <a:srgbClr val="C0C0C0"/>
                </a:highlight>
                <a:cs typeface="Times New Roman" panose="02020603050405020304" pitchFamily="18" charset="0"/>
              </a:rPr>
              <a:t> u odnosu na Prve izmjene i dopune</a:t>
            </a:r>
            <a:endParaRPr sz="1600" b="1" dirty="0">
              <a:solidFill>
                <a:schemeClr val="tx2">
                  <a:lumMod val="50000"/>
                </a:schemeClr>
              </a:solidFill>
              <a:highlight>
                <a:srgbClr val="C0C0C0"/>
              </a:highlight>
              <a:cs typeface="Times New Roman" panose="02020603050405020304" pitchFamily="18" charset="0"/>
            </a:endParaRPr>
          </a:p>
          <a:p>
            <a:endParaRPr lang="hr-HR" sz="1600" b="1" dirty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hr-HR" sz="1600" b="1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Planira se </a:t>
            </a:r>
            <a:r>
              <a:rPr lang="hr-HR" sz="1600" b="1" u="sng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smanjenje:</a:t>
            </a:r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hr-HR" sz="1600" b="1" dirty="0"/>
              <a:t>refundacije/ sufinanciranje po projektima za 4,8 </a:t>
            </a:r>
            <a:r>
              <a:rPr lang="hr-HR" sz="1600" b="1" dirty="0" err="1"/>
              <a:t>mil</a:t>
            </a:r>
            <a:r>
              <a:rPr lang="hr-HR" sz="1600" b="1" dirty="0"/>
              <a:t>. kuna</a:t>
            </a:r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hr-HR" sz="1600" b="1" dirty="0"/>
              <a:t>prihodi za posebne namjene  za 10 </a:t>
            </a:r>
            <a:r>
              <a:rPr lang="hr-HR" sz="1600" b="1" dirty="0" err="1"/>
              <a:t>mil</a:t>
            </a:r>
            <a:r>
              <a:rPr lang="hr-HR" sz="1600" b="1" dirty="0"/>
              <a:t>. kuna</a:t>
            </a:r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en-US" sz="1600" b="1" dirty="0" err="1"/>
              <a:t>prihodi</a:t>
            </a:r>
            <a:r>
              <a:rPr lang="en-US" sz="1600" b="1" dirty="0"/>
              <a:t> od </a:t>
            </a:r>
            <a:r>
              <a:rPr lang="en-US" sz="1600" b="1" dirty="0" err="1"/>
              <a:t>prodaje</a:t>
            </a:r>
            <a:r>
              <a:rPr lang="en-US" sz="1600" b="1" dirty="0"/>
              <a:t> </a:t>
            </a:r>
            <a:r>
              <a:rPr lang="en-US" sz="1600" b="1" dirty="0" err="1"/>
              <a:t>nefinancijske</a:t>
            </a:r>
            <a:r>
              <a:rPr lang="en-US" sz="1600" b="1" dirty="0"/>
              <a:t> </a:t>
            </a:r>
            <a:r>
              <a:rPr lang="en-US" sz="1600" b="1" dirty="0" err="1"/>
              <a:t>imovine</a:t>
            </a:r>
            <a:r>
              <a:rPr lang="hr-HR" sz="1600" b="1" dirty="0"/>
              <a:t> </a:t>
            </a:r>
            <a:r>
              <a:rPr lang="en-US" sz="1600" b="1" dirty="0"/>
              <a:t>za 4,6 mil. </a:t>
            </a:r>
            <a:r>
              <a:rPr lang="hr-HR" sz="1600" b="1" dirty="0"/>
              <a:t>k</a:t>
            </a:r>
            <a:r>
              <a:rPr lang="en-US" sz="1600" b="1" dirty="0"/>
              <a:t>una</a:t>
            </a:r>
            <a:endParaRPr lang="hr-HR" sz="1600" b="1" dirty="0"/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en-US" sz="1600" b="1" dirty="0" err="1"/>
              <a:t>primici</a:t>
            </a:r>
            <a:r>
              <a:rPr lang="en-US" sz="1600" b="1" dirty="0"/>
              <a:t> od </a:t>
            </a:r>
            <a:r>
              <a:rPr lang="en-US" sz="1600" b="1" dirty="0" err="1"/>
              <a:t>financijske</a:t>
            </a:r>
            <a:r>
              <a:rPr lang="en-US" sz="1600" b="1" dirty="0"/>
              <a:t> </a:t>
            </a:r>
            <a:r>
              <a:rPr lang="en-US" sz="1600" b="1" dirty="0" err="1"/>
              <a:t>imovine</a:t>
            </a:r>
            <a:r>
              <a:rPr lang="en-US" sz="1600" b="1" dirty="0"/>
              <a:t> </a:t>
            </a:r>
            <a:r>
              <a:rPr lang="en-US" sz="1600" b="1" dirty="0" err="1"/>
              <a:t>i</a:t>
            </a:r>
            <a:r>
              <a:rPr lang="en-US" sz="1600" b="1" dirty="0"/>
              <a:t> </a:t>
            </a:r>
            <a:r>
              <a:rPr lang="en-US" sz="1600" b="1" dirty="0" err="1"/>
              <a:t>zaduživanja</a:t>
            </a:r>
            <a:r>
              <a:rPr lang="hr-HR" sz="1600" b="1" dirty="0"/>
              <a:t> </a:t>
            </a:r>
            <a:r>
              <a:rPr lang="en-US" sz="1600" b="1" dirty="0"/>
              <a:t>za 14,5 mil. </a:t>
            </a:r>
            <a:r>
              <a:rPr lang="hr-HR" sz="1600" b="1" dirty="0"/>
              <a:t>k</a:t>
            </a:r>
            <a:r>
              <a:rPr lang="en-US" sz="1600" b="1" dirty="0"/>
              <a:t>una</a:t>
            </a:r>
            <a:endParaRPr lang="hr-HR" sz="1600" b="1" dirty="0"/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hr-HR" sz="1600" b="1" dirty="0"/>
              <a:t>pomoći iz inozemstva (52,1 </a:t>
            </a:r>
            <a:r>
              <a:rPr lang="hr-HR" sz="1600" b="1" dirty="0" err="1"/>
              <a:t>mil</a:t>
            </a:r>
            <a:r>
              <a:rPr lang="hr-HR" sz="1600" b="1" dirty="0"/>
              <a:t>. kuna) :</a:t>
            </a:r>
          </a:p>
          <a:p>
            <a:pPr marL="285750" indent="-180000">
              <a:buFont typeface="Wingdings" panose="05000000000000000000" pitchFamily="2" charset="2"/>
              <a:buChar char="Ø"/>
            </a:pPr>
            <a:r>
              <a:rPr lang="hr-HR" sz="1600" b="1" dirty="0"/>
              <a:t>      4,4 </a:t>
            </a:r>
            <a:r>
              <a:rPr lang="hr-HR" sz="1600" b="1" dirty="0" err="1"/>
              <a:t>mil</a:t>
            </a:r>
            <a:r>
              <a:rPr lang="hr-HR" sz="1600" b="1" dirty="0"/>
              <a:t>. kuna manje za projekt PEPSEA, </a:t>
            </a:r>
          </a:p>
          <a:p>
            <a:pPr marL="285750" indent="-180000">
              <a:buFont typeface="Wingdings" panose="05000000000000000000" pitchFamily="2" charset="2"/>
              <a:buChar char="Ø"/>
            </a:pPr>
            <a:r>
              <a:rPr lang="hr-HR" sz="1600" b="1" dirty="0"/>
              <a:t>      3,8 </a:t>
            </a:r>
            <a:r>
              <a:rPr lang="hr-HR" sz="1600" b="1" dirty="0" err="1"/>
              <a:t>mil</a:t>
            </a:r>
            <a:r>
              <a:rPr lang="hr-HR" sz="1600" b="1" dirty="0"/>
              <a:t>. kuna manje za projekt LAB OP OB Zadar,</a:t>
            </a:r>
          </a:p>
          <a:p>
            <a:pPr marL="285750" indent="-180000">
              <a:buFont typeface="Wingdings" panose="05000000000000000000" pitchFamily="2" charset="2"/>
              <a:buChar char="Ø"/>
            </a:pPr>
            <a:r>
              <a:rPr lang="hr-HR" sz="1600" b="1" dirty="0"/>
              <a:t>    22,7 </a:t>
            </a:r>
            <a:r>
              <a:rPr lang="hr-HR" sz="1600" b="1" dirty="0" err="1"/>
              <a:t>mil</a:t>
            </a:r>
            <a:r>
              <a:rPr lang="hr-HR" sz="1600" b="1" dirty="0"/>
              <a:t>. kuna manje za izgradnju i opremanje dnevnih bolnica OB Zadar</a:t>
            </a:r>
            <a:endParaRPr lang="en-US" sz="1600" b="1" dirty="0"/>
          </a:p>
          <a:p>
            <a:endParaRPr lang="hr-HR" sz="1600" b="1" dirty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hr-HR" sz="1600" b="1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Uz istodobno </a:t>
            </a:r>
            <a:r>
              <a:rPr lang="hr-HR" sz="1600" b="1" u="sng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povećanje</a:t>
            </a:r>
            <a:r>
              <a:rPr lang="hr-HR" sz="1600" b="1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 prihoda i primitaka po osnovi:</a:t>
            </a:r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hr-HR" sz="1600" b="1" dirty="0"/>
              <a:t>općih prihoda i primitaka (3,5 </a:t>
            </a:r>
            <a:r>
              <a:rPr lang="hr-HR" sz="1600" b="1" dirty="0" err="1"/>
              <a:t>mil</a:t>
            </a:r>
            <a:r>
              <a:rPr lang="hr-HR" sz="1600" b="1" dirty="0"/>
              <a:t>. kuna), od čega najviše: </a:t>
            </a:r>
          </a:p>
          <a:p>
            <a:pPr marL="285750" indent="-180000">
              <a:buFont typeface="Wingdings" panose="05000000000000000000" pitchFamily="2" charset="2"/>
              <a:buChar char="Ø"/>
            </a:pPr>
            <a:r>
              <a:rPr lang="hr-HR" sz="1600" b="1" dirty="0"/>
              <a:t>        porez na dohodak  (0,7 </a:t>
            </a:r>
            <a:r>
              <a:rPr lang="hr-HR" sz="1600" b="1" dirty="0" err="1"/>
              <a:t>mil</a:t>
            </a:r>
            <a:r>
              <a:rPr lang="hr-HR" sz="1600" b="1" dirty="0"/>
              <a:t>. kuna),</a:t>
            </a:r>
          </a:p>
          <a:p>
            <a:pPr marL="285750" indent="-180000">
              <a:buFont typeface="Wingdings" panose="05000000000000000000" pitchFamily="2" charset="2"/>
              <a:buChar char="Ø"/>
            </a:pPr>
            <a:r>
              <a:rPr lang="hr-HR" sz="1600" b="1" dirty="0"/>
              <a:t>        </a:t>
            </a:r>
            <a:r>
              <a:rPr lang="pt-BR" sz="1600" b="1" dirty="0"/>
              <a:t>poreza na </a:t>
            </a:r>
            <a:r>
              <a:rPr lang="hr-HR" sz="1600" b="1" dirty="0"/>
              <a:t>c</a:t>
            </a:r>
            <a:r>
              <a:rPr lang="pt-BR" sz="1600" b="1" dirty="0"/>
              <a:t>estovna motorna vozila i na plovne objekte (0,5 mil. </a:t>
            </a:r>
            <a:r>
              <a:rPr lang="hr-HR" sz="1600" b="1" dirty="0"/>
              <a:t>k</a:t>
            </a:r>
            <a:r>
              <a:rPr lang="pt-BR" sz="1600" b="1" dirty="0"/>
              <a:t>una</a:t>
            </a:r>
            <a:r>
              <a:rPr lang="hr-HR" sz="1600" b="1" dirty="0"/>
              <a:t>),</a:t>
            </a:r>
          </a:p>
          <a:p>
            <a:pPr marL="285750" indent="-180000">
              <a:buFont typeface="Wingdings" panose="05000000000000000000" pitchFamily="2" charset="2"/>
              <a:buChar char="Ø"/>
            </a:pPr>
            <a:r>
              <a:rPr lang="hr-HR" sz="1600" b="1" dirty="0"/>
              <a:t>        </a:t>
            </a:r>
            <a:r>
              <a:rPr lang="en-US" sz="1600" b="1" dirty="0" err="1"/>
              <a:t>povrata</a:t>
            </a:r>
            <a:r>
              <a:rPr lang="en-US" sz="1600" b="1" dirty="0"/>
              <a:t> </a:t>
            </a:r>
            <a:r>
              <a:rPr lang="en-US" sz="1600" b="1" dirty="0" err="1"/>
              <a:t>depozita</a:t>
            </a:r>
            <a:r>
              <a:rPr lang="en-US" sz="1600" b="1" dirty="0"/>
              <a:t> </a:t>
            </a:r>
            <a:r>
              <a:rPr lang="en-US" sz="1600" b="1" dirty="0" err="1"/>
              <a:t>iz</a:t>
            </a:r>
            <a:r>
              <a:rPr lang="en-US" sz="1600" b="1" dirty="0"/>
              <a:t> </a:t>
            </a:r>
            <a:r>
              <a:rPr lang="en-US" sz="1600" b="1" dirty="0" err="1"/>
              <a:t>jamstvenog</a:t>
            </a:r>
            <a:r>
              <a:rPr lang="en-US" sz="1600" b="1" dirty="0"/>
              <a:t> </a:t>
            </a:r>
            <a:r>
              <a:rPr lang="en-US" sz="1600" b="1" dirty="0" err="1"/>
              <a:t>fonda</a:t>
            </a:r>
            <a:r>
              <a:rPr lang="en-US" sz="1600" b="1" dirty="0"/>
              <a:t> </a:t>
            </a:r>
            <a:r>
              <a:rPr lang="hr-HR" sz="1600" b="1" dirty="0"/>
              <a:t>(</a:t>
            </a:r>
            <a:r>
              <a:rPr lang="en-US" sz="1600" b="1" dirty="0"/>
              <a:t>2,1 mil. </a:t>
            </a:r>
            <a:r>
              <a:rPr lang="hr-HR" sz="1600" b="1" dirty="0"/>
              <a:t>k</a:t>
            </a:r>
            <a:r>
              <a:rPr lang="en-US" sz="1600" b="1" dirty="0"/>
              <a:t>una</a:t>
            </a:r>
            <a:r>
              <a:rPr lang="hr-HR" sz="1600" b="1" dirty="0"/>
              <a:t>)</a:t>
            </a:r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hr-HR" sz="1600" b="1" dirty="0"/>
              <a:t>vlastiti prihodi - korisnici (3,5 </a:t>
            </a:r>
            <a:r>
              <a:rPr lang="hr-HR" sz="1600" b="1" dirty="0" err="1"/>
              <a:t>mil</a:t>
            </a:r>
            <a:r>
              <a:rPr lang="hr-HR" sz="1600" b="1" dirty="0"/>
              <a:t>. kuna )- od čega najviše u ustanovama u srednjem školstvu</a:t>
            </a:r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hr-HR" sz="1600" b="1" dirty="0"/>
              <a:t>državni proračun (46 milijuna), a odnosi se najviše na pomoć zdravstvenim ustanovama (37,7 </a:t>
            </a:r>
            <a:r>
              <a:rPr lang="hr-HR" sz="1600" b="1" dirty="0" err="1"/>
              <a:t>mil</a:t>
            </a:r>
            <a:r>
              <a:rPr lang="hr-HR" sz="1600" b="1" dirty="0"/>
              <a:t>. kuna)</a:t>
            </a:r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600" b="1" dirty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endParaRPr lang="hr-HR" sz="1400" b="1" dirty="0">
              <a:solidFill>
                <a:srgbClr val="002060"/>
              </a:solidFill>
            </a:endParaRPr>
          </a:p>
        </p:txBody>
      </p: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025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75338" y="54124"/>
            <a:ext cx="3024336" cy="1048626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/>
              <a:t>Ukupni prihodi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705156"/>
              </p:ext>
            </p:extLst>
          </p:nvPr>
        </p:nvGraphicFramePr>
        <p:xfrm>
          <a:off x="221426" y="2101053"/>
          <a:ext cx="4507825" cy="401778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627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hr-HR" sz="1000" dirty="0"/>
                        <a:t>(u kn)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Prve izmjene i dopune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Druge izmjene i dopune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Indeks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b="1" dirty="0"/>
                        <a:t>6 PRIHODI POSLOVANJA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1.319.458.817,11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1.303.350.797,34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98,78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/>
                        <a:t>61 PRIHODI</a:t>
                      </a:r>
                      <a:r>
                        <a:rPr lang="hr-HR" sz="800" baseline="0" dirty="0"/>
                        <a:t> OD POREZA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79.250.000,00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81.265.000,00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102,54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/>
                        <a:t>63 POMOĆI</a:t>
                      </a:r>
                      <a:r>
                        <a:rPr lang="hr-HR" sz="800" baseline="0" dirty="0"/>
                        <a:t> IZ INOZEMSTVA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550.732.215,12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538.608.648,09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97,80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/>
                        <a:t>64 PRIHODI OD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/>
                        <a:t>9.811.191,04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/>
                        <a:t>9.886.327,38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/>
                        <a:t>100,77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976">
                <a:tc>
                  <a:txBody>
                    <a:bodyPr/>
                    <a:lstStyle/>
                    <a:p>
                      <a:r>
                        <a:rPr lang="hr-HR" sz="800" dirty="0"/>
                        <a:t>65 PRIHODI OD UPRAVNIH</a:t>
                      </a:r>
                      <a:r>
                        <a:rPr lang="hr-HR" sz="800" baseline="0" dirty="0"/>
                        <a:t> I</a:t>
                      </a:r>
                    </a:p>
                    <a:p>
                      <a:r>
                        <a:rPr lang="hr-HR" sz="800" baseline="0" dirty="0"/>
                        <a:t>      ADMIN. PRISTOJBI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75.126.146,31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71.299.434,36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94,91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784">
                <a:tc>
                  <a:txBody>
                    <a:bodyPr/>
                    <a:lstStyle/>
                    <a:p>
                      <a:r>
                        <a:rPr lang="hr-HR" sz="800" dirty="0"/>
                        <a:t>66 PRIHODI OD PRODAJE  PROIZV.</a:t>
                      </a:r>
                      <a:r>
                        <a:rPr lang="hr-HR" sz="800" baseline="0" dirty="0"/>
                        <a:t> </a:t>
                      </a:r>
                    </a:p>
                    <a:p>
                      <a:r>
                        <a:rPr lang="hr-HR" sz="800" baseline="0" dirty="0"/>
                        <a:t>      I ROBE, USLUGA I DONACIJA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54.396.236,98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59.404.353,11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109,21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984">
                <a:tc>
                  <a:txBody>
                    <a:bodyPr/>
                    <a:lstStyle/>
                    <a:p>
                      <a:r>
                        <a:rPr lang="hr-HR" sz="800" dirty="0"/>
                        <a:t>67</a:t>
                      </a:r>
                      <a:r>
                        <a:rPr lang="hr-HR" sz="800" baseline="0" dirty="0"/>
                        <a:t> PRIHODI IZ NADL. PRORAČUNA </a:t>
                      </a:r>
                    </a:p>
                    <a:p>
                      <a:r>
                        <a:rPr lang="hr-HR" sz="800" dirty="0"/>
                        <a:t>      I OD HZZO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547.329.016,57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540.262.863,11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98,71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92">
                <a:tc>
                  <a:txBody>
                    <a:bodyPr/>
                    <a:lstStyle/>
                    <a:p>
                      <a:r>
                        <a:rPr lang="hr-HR" sz="800" dirty="0"/>
                        <a:t>68 KAZNE, UPRAVNE</a:t>
                      </a:r>
                      <a:r>
                        <a:rPr lang="hr-HR" sz="800" baseline="0" dirty="0"/>
                        <a:t> MJERE I OST.</a:t>
                      </a:r>
                    </a:p>
                    <a:p>
                      <a:r>
                        <a:rPr lang="hr-HR" sz="800" baseline="0" dirty="0"/>
                        <a:t>      PRIHODI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2.814.011,09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2.624.171,29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93,25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192">
                <a:tc>
                  <a:txBody>
                    <a:bodyPr/>
                    <a:lstStyle/>
                    <a:p>
                      <a:r>
                        <a:rPr lang="hr-HR" sz="800" b="1" dirty="0"/>
                        <a:t>7 PRIHODI OD</a:t>
                      </a:r>
                      <a:r>
                        <a:rPr lang="hr-HR" sz="800" b="1" baseline="0" dirty="0"/>
                        <a:t> PRODAJE NEFIN. </a:t>
                      </a:r>
                    </a:p>
                    <a:p>
                      <a:r>
                        <a:rPr lang="hr-HR" sz="800" b="1" baseline="0" dirty="0"/>
                        <a:t>      IMOVINE</a:t>
                      </a:r>
                      <a:endParaRPr lang="hr-HR" sz="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27.210.399,99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22.559.824,99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82,91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256">
                <a:tc>
                  <a:txBody>
                    <a:bodyPr/>
                    <a:lstStyle/>
                    <a:p>
                      <a:r>
                        <a:rPr lang="hr-HR" sz="800" b="1" dirty="0"/>
                        <a:t>8 PRIMICI</a:t>
                      </a:r>
                      <a:r>
                        <a:rPr lang="hr-HR" sz="800" b="1" baseline="0" dirty="0"/>
                        <a:t> OD FIN IMOVINE I </a:t>
                      </a:r>
                    </a:p>
                    <a:p>
                      <a:r>
                        <a:rPr lang="hr-HR" sz="800" b="1" baseline="0" dirty="0"/>
                        <a:t>   ZADUŽIVANJA</a:t>
                      </a:r>
                      <a:endParaRPr lang="hr-HR" sz="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36.600.000,00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24.340.869,61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66,51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53">
                <a:tc>
                  <a:txBody>
                    <a:bodyPr/>
                    <a:lstStyle/>
                    <a:p>
                      <a:r>
                        <a:rPr lang="hr-HR" sz="800" b="1" dirty="0"/>
                        <a:t>9 VLASTITI</a:t>
                      </a:r>
                      <a:r>
                        <a:rPr lang="hr-HR" sz="800" b="1" baseline="0" dirty="0"/>
                        <a:t> IZVORI</a:t>
                      </a:r>
                      <a:endParaRPr lang="hr-HR" sz="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-16.269.217,10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-15.151.491,94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93,13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280">
                <a:tc>
                  <a:txBody>
                    <a:bodyPr/>
                    <a:lstStyle/>
                    <a:p>
                      <a:pPr algn="l"/>
                      <a:r>
                        <a:rPr lang="hr-HR" sz="1000" b="1" dirty="0">
                          <a:solidFill>
                            <a:schemeClr val="bg1"/>
                          </a:solidFill>
                        </a:rPr>
                        <a:t>UKUPNO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>
                          <a:solidFill>
                            <a:schemeClr val="bg1"/>
                          </a:solidFill>
                        </a:rPr>
                        <a:t>1.367.000.000,00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>
                          <a:solidFill>
                            <a:schemeClr val="bg1"/>
                          </a:solidFill>
                        </a:rPr>
                        <a:t>1.335.100.000,00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>
                          <a:solidFill>
                            <a:schemeClr val="bg1"/>
                          </a:solidFill>
                        </a:rPr>
                        <a:t>97,66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1323951037"/>
              </p:ext>
            </p:extLst>
          </p:nvPr>
        </p:nvGraphicFramePr>
        <p:xfrm>
          <a:off x="4860032" y="2261380"/>
          <a:ext cx="41281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5"/>
          <p:cNvSpPr txBox="1"/>
          <p:nvPr/>
        </p:nvSpPr>
        <p:spPr>
          <a:xfrm>
            <a:off x="0" y="1340768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Tablica 1</a:t>
            </a:r>
            <a:r>
              <a:rPr lang="hr-HR" sz="1100" dirty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Usporedni prikaz prihoda Prvih i Drugih Izmjena i dopuna proračuna za 2020. godinu</a:t>
            </a:r>
          </a:p>
          <a:p>
            <a:endParaRPr lang="hr-HR" sz="1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5"/>
          <p:cNvSpPr/>
          <p:nvPr/>
        </p:nvSpPr>
        <p:spPr>
          <a:xfrm>
            <a:off x="4729251" y="1354456"/>
            <a:ext cx="46805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Grafikon 1. Usporedni prikaz odnosa prihoda poslovanja Prvih i Drugih Izmjena i dopuna proračuna za 2020. godinu</a:t>
            </a:r>
            <a:endParaRPr lang="vi-VN" sz="1100" b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244" y="532620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70542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3768" y="116632"/>
            <a:ext cx="3168352" cy="934943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/>
              <a:t>Ukupni rashodi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045437"/>
              </p:ext>
            </p:extLst>
          </p:nvPr>
        </p:nvGraphicFramePr>
        <p:xfrm>
          <a:off x="179512" y="2204864"/>
          <a:ext cx="4680520" cy="349868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962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2076">
                <a:tc>
                  <a:txBody>
                    <a:bodyPr/>
                    <a:lstStyle/>
                    <a:p>
                      <a:r>
                        <a:rPr lang="hr-HR" sz="1000" dirty="0"/>
                        <a:t>(u kn)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Prve izmjene i dopune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aseline="0" dirty="0"/>
                        <a:t>Druge I</a:t>
                      </a:r>
                      <a:r>
                        <a:rPr lang="hr-HR" sz="1000" dirty="0"/>
                        <a:t>zmjene i dopune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Indeks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b="1" dirty="0"/>
                        <a:t>3</a:t>
                      </a:r>
                      <a:r>
                        <a:rPr lang="hr-HR" sz="800" b="1" baseline="0" dirty="0"/>
                        <a:t> RASHODI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/>
                        <a:t>1.128.988.011,29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1.145.551.311,81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101,47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31 RASHODI ZA</a:t>
                      </a:r>
                      <a:r>
                        <a:rPr lang="hr-HR" sz="800" baseline="0" dirty="0"/>
                        <a:t> ZAPOSLENE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/>
                        <a:t>688.402.503,32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711.240.799,06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103,32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32 MATERIJALNI</a:t>
                      </a:r>
                      <a:r>
                        <a:rPr lang="hr-HR" sz="800" baseline="0" dirty="0"/>
                        <a:t> RASHODI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365.415.310,14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371.825.400,41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101,75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34 FINANCIJSKI RASHODI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3.686.880,07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3.166.308,33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85,88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35 SUBVENCIJE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5.418.747,76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4.486.242,13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82,79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752">
                <a:tc>
                  <a:txBody>
                    <a:bodyPr/>
                    <a:lstStyle/>
                    <a:p>
                      <a:r>
                        <a:rPr lang="hr-HR" sz="800" dirty="0"/>
                        <a:t>36 POMOĆI DANE</a:t>
                      </a:r>
                      <a:r>
                        <a:rPr lang="hr-HR" sz="800" baseline="0" dirty="0"/>
                        <a:t> U INOZ. I UNUTAR </a:t>
                      </a:r>
                    </a:p>
                    <a:p>
                      <a:r>
                        <a:rPr lang="hr-HR" sz="800" baseline="0" dirty="0"/>
                        <a:t>      OPĆEG PRORAČUNA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28.851.825,18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21.506.536,62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74,54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512">
                <a:tc>
                  <a:txBody>
                    <a:bodyPr/>
                    <a:lstStyle/>
                    <a:p>
                      <a:r>
                        <a:rPr lang="hr-HR" sz="800" dirty="0"/>
                        <a:t>37 NAKNADE</a:t>
                      </a:r>
                      <a:r>
                        <a:rPr lang="hr-HR" sz="800" baseline="0" dirty="0"/>
                        <a:t> GRAĐANA I KUĆANSTAVA</a:t>
                      </a:r>
                    </a:p>
                    <a:p>
                      <a:r>
                        <a:rPr lang="hr-HR" sz="800" baseline="0" dirty="0"/>
                        <a:t>     OD OSIG. I DRUGE NAKNADE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17.622.343,72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17.410.641,02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98,80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38 OSTALI RASHODI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19.590.401,10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15.915.384,24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81,24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b="1" dirty="0"/>
                        <a:t>4 RASHODI ZA NAB. NEFIN. IMOVINE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236.877.351,71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186.518.751,19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78,74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1940">
                <a:tc>
                  <a:txBody>
                    <a:bodyPr/>
                    <a:lstStyle/>
                    <a:p>
                      <a:r>
                        <a:rPr lang="hr-HR" sz="800" b="1" dirty="0"/>
                        <a:t>5 IZDACI ZA</a:t>
                      </a:r>
                      <a:r>
                        <a:rPr lang="hr-HR" sz="800" b="1" baseline="0" dirty="0"/>
                        <a:t> FIN. IMOVINU I OTPLATU </a:t>
                      </a:r>
                    </a:p>
                    <a:p>
                      <a:r>
                        <a:rPr lang="hr-HR" sz="800" b="1" baseline="0" dirty="0"/>
                        <a:t>   ZAJMOVA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1.134.637,00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3.029.937,00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267,04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1000" b="1" baseline="0" dirty="0">
                          <a:solidFill>
                            <a:schemeClr val="bg1"/>
                          </a:solidFill>
                        </a:rPr>
                        <a:t>UKUPNO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1.367.000.000,00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1.335.100.000,00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97,66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1681595765"/>
              </p:ext>
            </p:extLst>
          </p:nvPr>
        </p:nvGraphicFramePr>
        <p:xfrm>
          <a:off x="5076056" y="2276872"/>
          <a:ext cx="396044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ravokutnik 5"/>
          <p:cNvSpPr/>
          <p:nvPr/>
        </p:nvSpPr>
        <p:spPr>
          <a:xfrm>
            <a:off x="179512" y="1412776"/>
            <a:ext cx="44644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Tablica 2</a:t>
            </a:r>
            <a:r>
              <a:rPr lang="hr-HR" sz="1100" dirty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Usporedni prikaz rashoda Prvih i Drugih Izmjena i dopuna Proračuna za 2020. godinu</a:t>
            </a:r>
          </a:p>
        </p:txBody>
      </p:sp>
      <p:sp>
        <p:nvSpPr>
          <p:cNvPr id="7" name="TextBox 15"/>
          <p:cNvSpPr txBox="1"/>
          <p:nvPr/>
        </p:nvSpPr>
        <p:spPr>
          <a:xfrm>
            <a:off x="4788024" y="1412776"/>
            <a:ext cx="4644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 Grafikon 2</a:t>
            </a:r>
            <a:r>
              <a:rPr lang="hr-HR" sz="1100" dirty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Usporedni prikaz odnosa rashoda poslovanja Prvih i Drugih Izmjena i dopuna Proračuna za 2020. godinu</a:t>
            </a: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265" y="475743"/>
            <a:ext cx="504056" cy="633001"/>
          </a:xfrm>
          <a:prstGeom prst="rect">
            <a:avLst/>
          </a:prstGeom>
        </p:spPr>
      </p:pic>
      <p:sp>
        <p:nvSpPr>
          <p:cNvPr id="11" name="TekstniOkvir 10"/>
          <p:cNvSpPr txBox="1"/>
          <p:nvPr/>
        </p:nvSpPr>
        <p:spPr>
          <a:xfrm>
            <a:off x="4860032" y="2060848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</a:rPr>
              <a:t>(</a:t>
            </a:r>
            <a:r>
              <a:rPr lang="hr-HR" sz="1000" b="1" dirty="0">
                <a:solidFill>
                  <a:prstClr val="black"/>
                </a:solidFill>
              </a:rPr>
              <a:t>mil. kn</a:t>
            </a:r>
            <a:r>
              <a:rPr lang="hr-HR" sz="1100" b="1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68144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10766</TotalTime>
  <Words>2554</Words>
  <Application>Microsoft Office PowerPoint</Application>
  <PresentationFormat>Prikaz na zaslonu (4:3)</PresentationFormat>
  <Paragraphs>872</Paragraphs>
  <Slides>19</Slides>
  <Notes>5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5" baseType="lpstr">
      <vt:lpstr>Arial</vt:lpstr>
      <vt:lpstr>Calibri</vt:lpstr>
      <vt:lpstr>Gabriola</vt:lpstr>
      <vt:lpstr>Times New Roman</vt:lpstr>
      <vt:lpstr>Wingdings</vt:lpstr>
      <vt:lpstr>Office tema</vt:lpstr>
      <vt:lpstr>  REPUBLIKA HRVATSKA ZADARSKA ŽUPANIJA  Druge Izmjene i dopune proračuna Zadarske županije za 2020. godinu  - proračun za građane -  </vt:lpstr>
      <vt:lpstr>PowerPoint prezentacija</vt:lpstr>
      <vt:lpstr>PowerPoint prezentacija</vt:lpstr>
      <vt:lpstr>Druge izmjene i dopune proračuna Zadarske županije (sa 64 proračunska korisnika) za 2020. godinu</vt:lpstr>
      <vt:lpstr>Druge izmjene i dopune proračuna Zadarske županije (bez proračunskih korisnika) za 2020. godinu</vt:lpstr>
      <vt:lpstr>„Izvorni” prihodi Zadarske županije</vt:lpstr>
      <vt:lpstr>Fiskalni učinak na proračun</vt:lpstr>
      <vt:lpstr>Ukupni prihodi</vt:lpstr>
      <vt:lpstr>Ukupni rashodi</vt:lpstr>
      <vt:lpstr>Proračunski korisnici Zadarske županije</vt:lpstr>
      <vt:lpstr>  </vt:lpstr>
      <vt:lpstr>  </vt:lpstr>
      <vt:lpstr>Prihodi po nositeljima projekata Zadarske županije i proračunskih korisnika u 2020. godini </vt:lpstr>
      <vt:lpstr>Prihodi po nositeljima projekata Zadarske županije i proračunskih korisnika u 2020. godini </vt:lpstr>
      <vt:lpstr>Prihodi po nositeljima projekata Zadarske županije i proračunskih korisnika u 2020. godini </vt:lpstr>
      <vt:lpstr>Prihodi po nositeljima projekata Zadarske županije i proračunskih korisnika u 2020. godini </vt:lpstr>
      <vt:lpstr>Prihodi po nositeljima projekata Zadarske županije i proračunskih korisnika u 2020. godini </vt:lpstr>
      <vt:lpstr>Prihodi po nositeljima projekata Zadarske županije i proračunskih korisnika u 2020. godini </vt:lpstr>
      <vt:lpstr>PowerPoint prezentacija</vt:lpstr>
    </vt:vector>
  </TitlesOfParts>
  <Company>ZADARSKA ŽUPANIJA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Iva Vanjak</cp:lastModifiedBy>
  <cp:revision>1369</cp:revision>
  <cp:lastPrinted>2020-12-09T09:06:55Z</cp:lastPrinted>
  <dcterms:created xsi:type="dcterms:W3CDTF">2014-10-06T07:52:48Z</dcterms:created>
  <dcterms:modified xsi:type="dcterms:W3CDTF">2020-12-09T10:29:12Z</dcterms:modified>
</cp:coreProperties>
</file>