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10" r:id="rId2"/>
    <p:sldId id="327" r:id="rId3"/>
    <p:sldId id="297" r:id="rId4"/>
    <p:sldId id="298" r:id="rId5"/>
    <p:sldId id="328" r:id="rId6"/>
    <p:sldId id="329" r:id="rId7"/>
    <p:sldId id="330" r:id="rId8"/>
    <p:sldId id="293" r:id="rId9"/>
    <p:sldId id="316" r:id="rId10"/>
    <p:sldId id="332" r:id="rId11"/>
    <p:sldId id="334" r:id="rId12"/>
    <p:sldId id="336" r:id="rId13"/>
    <p:sldId id="337" r:id="rId14"/>
    <p:sldId id="324" r:id="rId15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A2CB9B"/>
    <a:srgbClr val="567A5F"/>
    <a:srgbClr val="CC6600"/>
    <a:srgbClr val="3366FF"/>
    <a:srgbClr val="00CC99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 teme 1 - Isticanj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l teme 1 - Isticanj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l teme 1 - Isticanj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03447BB-5D67-496B-8E87-E561075AD55C}" styleName="Tamni stil 1 - Isticanj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Tamni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Srednji stil 1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Tamni stil 1 - Isticanj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Stil teme 2 - Isticanj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rednji stil 4 - Isticanj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5592" autoAdjust="0"/>
  </p:normalViewPr>
  <p:slideViewPr>
    <p:cSldViewPr>
      <p:cViewPr>
        <p:scale>
          <a:sx n="114" d="100"/>
          <a:sy n="114" d="100"/>
        </p:scale>
        <p:origin x="-165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tarina\Desktop\Zupanija%20kat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09323711506802"/>
          <c:y val="0.16713366270850016"/>
          <c:w val="0.43296920000341882"/>
          <c:h val="0.55182349020043564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List1!$A$2:$A$11</c:f>
              <c:strCache>
                <c:ptCount val="10"/>
                <c:pt idx="0">
                  <c:v>PRIHODI OD POREZA </c:v>
                </c:pt>
                <c:pt idx="1">
                  <c:v>POMOĆI IZ INOZ. I OST. SUBJEKATA</c:v>
                </c:pt>
                <c:pt idx="2">
                  <c:v>PRIHODI OD IMOVINE</c:v>
                </c:pt>
                <c:pt idx="3">
                  <c:v>PRIHODI OD ADMIN. PRISTOJBI</c:v>
                </c:pt>
                <c:pt idx="4">
                  <c:v>PRIHODI OD PRODAJE ROBE, USLUGA, DONACIJA </c:v>
                </c:pt>
                <c:pt idx="5">
                  <c:v>PRIHODI IZ NADLEŽ. PRORAČ. I OD HZZO</c:v>
                </c:pt>
                <c:pt idx="6">
                  <c:v>OSTALI PRIHODI </c:v>
                </c:pt>
                <c:pt idx="7">
                  <c:v>PRIHODI OD PRODAJE NEFIN. IMOVINE</c:v>
                </c:pt>
                <c:pt idx="8">
                  <c:v>PRIMICI OD FIN. IMOVINE I ZADUŽIVANJA</c:v>
                </c:pt>
                <c:pt idx="9">
                  <c:v>VLASTITI IZVORI </c:v>
                </c:pt>
              </c:strCache>
            </c:strRef>
          </c:cat>
          <c:val>
            <c:numRef>
              <c:f>List1!$B$2:$B$11</c:f>
              <c:numCache>
                <c:formatCode>0.00%</c:formatCode>
                <c:ptCount val="10"/>
                <c:pt idx="0">
                  <c:v>0.1041</c:v>
                </c:pt>
                <c:pt idx="1">
                  <c:v>0.1021</c:v>
                </c:pt>
                <c:pt idx="2">
                  <c:v>1.21E-2</c:v>
                </c:pt>
                <c:pt idx="3">
                  <c:v>8.4500000000000006E-2</c:v>
                </c:pt>
                <c:pt idx="4">
                  <c:v>4.3499999999999997E-2</c:v>
                </c:pt>
                <c:pt idx="5">
                  <c:v>0.50939999999999996</c:v>
                </c:pt>
                <c:pt idx="6">
                  <c:v>2.3E-3</c:v>
                </c:pt>
                <c:pt idx="7">
                  <c:v>2.0000000000000001E-4</c:v>
                </c:pt>
                <c:pt idx="8">
                  <c:v>0</c:v>
                </c:pt>
                <c:pt idx="9">
                  <c:v>0.14180000000000001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00072708569244"/>
          <c:y val="3.2676107883437789E-6"/>
          <c:w val="0.3999927358498665"/>
          <c:h val="0.99999662199695016"/>
        </c:manualLayout>
      </c:layout>
      <c:overlay val="0"/>
      <c:txPr>
        <a:bodyPr/>
        <a:lstStyle/>
        <a:p>
          <a:pPr>
            <a:defRPr sz="800">
              <a:latin typeface="Arial" pitchFamily="34" charset="0"/>
              <a:cs typeface="Arial" pitchFamily="34" charset="0"/>
            </a:defRPr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9868731225001504"/>
          <c:y val="0"/>
          <c:w val="0.38451726721316115"/>
          <c:h val="1"/>
        </c:manualLayout>
      </c:layout>
      <c:overlay val="0"/>
      <c:txPr>
        <a:bodyPr/>
        <a:lstStyle/>
        <a:p>
          <a:pPr>
            <a:defRPr sz="800"/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09323711506802"/>
          <c:y val="0.16713366270850052"/>
          <c:w val="0.43296920000341882"/>
          <c:h val="0.55182349020043564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dLbls>
            <c:dLbl>
              <c:idx val="0"/>
              <c:layout>
                <c:manualLayout>
                  <c:x val="-0.16171365574765198"/>
                  <c:y val="0.175435027916288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4399831642637997"/>
                  <c:y val="-9.44176137291934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4831386256227941E-2"/>
                  <c:y val="6.431611084607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6527992616205034E-2"/>
                  <c:y val="9.03821144055889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8112090109645931E-2"/>
                  <c:y val="-6.58695874750300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816818205564026E-2"/>
                  <c:y val="-5.4974333917546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6.3719077325065321E-2"/>
                  <c:y val="-6.91465120655528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10100384003364575"/>
                  <c:y val="-2.47781425646583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8.2373326040696328E-3"/>
                  <c:y val="-4.6354871245242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List1!$A$2:$A$10</c:f>
              <c:strCache>
                <c:ptCount val="9"/>
                <c:pt idx="0">
                  <c:v>RASHODI ZA ZAPOSLENE</c:v>
                </c:pt>
                <c:pt idx="1">
                  <c:v>MATERIJALNI RASHODI</c:v>
                </c:pt>
                <c:pt idx="2">
                  <c:v>FINANCIJSKI RASHODI</c:v>
                </c:pt>
                <c:pt idx="3">
                  <c:v>SUBVENCIJE</c:v>
                </c:pt>
                <c:pt idx="4">
                  <c:v>POMOĆI DANE U INOZ.</c:v>
                </c:pt>
                <c:pt idx="5">
                  <c:v>NAKNADE GRAĐ. I KUĆ. IZ PRORAČUNA</c:v>
                </c:pt>
                <c:pt idx="6">
                  <c:v>OSTALI RASHODI</c:v>
                </c:pt>
                <c:pt idx="7">
                  <c:v>RASHODI ZA NABAVU NEFIN. IMOVINE</c:v>
                </c:pt>
                <c:pt idx="8">
                  <c:v>IZDACI ZA FIN. IMOVINU I OTPLATU ZAJMOVA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0.51400000000000001</c:v>
                </c:pt>
                <c:pt idx="1">
                  <c:v>0.38429999999999997</c:v>
                </c:pt>
                <c:pt idx="2">
                  <c:v>2E-3</c:v>
                </c:pt>
                <c:pt idx="3">
                  <c:v>2E-3</c:v>
                </c:pt>
                <c:pt idx="4">
                  <c:v>3.1699999999999999E-2</c:v>
                </c:pt>
                <c:pt idx="5">
                  <c:v>1.7399999999999999E-2</c:v>
                </c:pt>
                <c:pt idx="6">
                  <c:v>1.46E-2</c:v>
                </c:pt>
                <c:pt idx="7">
                  <c:v>3.2099999999999997E-2</c:v>
                </c:pt>
                <c:pt idx="8">
                  <c:v>1.9E-3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9895033030518252"/>
          <c:y val="0"/>
          <c:w val="0.39999273584986683"/>
          <c:h val="0.99999662199694983"/>
        </c:manualLayout>
      </c:layout>
      <c:overlay val="0"/>
      <c:txPr>
        <a:bodyPr/>
        <a:lstStyle/>
        <a:p>
          <a:pPr>
            <a:defRPr sz="800">
              <a:latin typeface="Arial" pitchFamily="34" charset="0"/>
              <a:cs typeface="Arial" pitchFamily="34" charset="0"/>
            </a:defRPr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70576483565371"/>
          <c:y val="0.12605897440754033"/>
          <c:w val="0.72584668171790356"/>
          <c:h val="0.754216406290262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Zadarska županija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List1!$A$2:$A$11</c:f>
              <c:numCache>
                <c:formatCode>General</c:formatCode>
                <c:ptCount val="10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67</c:v>
                </c:pt>
                <c:pt idx="6">
                  <c:v>68</c:v>
                </c:pt>
                <c:pt idx="7">
                  <c:v>72</c:v>
                </c:pt>
                <c:pt idx="8">
                  <c:v>81</c:v>
                </c:pt>
                <c:pt idx="9">
                  <c:v>92</c:v>
                </c:pt>
              </c:numCache>
            </c:numRef>
          </c:cat>
          <c:val>
            <c:numRef>
              <c:f>List1!$B$2:$B$11</c:f>
              <c:numCache>
                <c:formatCode>#,##0.00</c:formatCode>
                <c:ptCount val="10"/>
                <c:pt idx="0">
                  <c:v>42761572.689999998</c:v>
                </c:pt>
                <c:pt idx="1">
                  <c:v>33833492.100000001</c:v>
                </c:pt>
                <c:pt idx="2">
                  <c:v>4877737.91</c:v>
                </c:pt>
                <c:pt idx="3">
                  <c:v>3884530.73</c:v>
                </c:pt>
                <c:pt idx="4" formatCode="General">
                  <c:v>0</c:v>
                </c:pt>
                <c:pt idx="5" formatCode="General">
                  <c:v>0</c:v>
                </c:pt>
                <c:pt idx="6">
                  <c:v>43115.15</c:v>
                </c:pt>
                <c:pt idx="7">
                  <c:v>113.75</c:v>
                </c:pt>
                <c:pt idx="8">
                  <c:v>0</c:v>
                </c:pt>
                <c:pt idx="9">
                  <c:v>26862785.5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Proračunski korisnici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List1!$A$2:$A$11</c:f>
              <c:numCache>
                <c:formatCode>General</c:formatCode>
                <c:ptCount val="10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67</c:v>
                </c:pt>
                <c:pt idx="6">
                  <c:v>68</c:v>
                </c:pt>
                <c:pt idx="7">
                  <c:v>72</c:v>
                </c:pt>
                <c:pt idx="8">
                  <c:v>81</c:v>
                </c:pt>
                <c:pt idx="9">
                  <c:v>92</c:v>
                </c:pt>
              </c:numCache>
            </c:numRef>
          </c:cat>
          <c:val>
            <c:numRef>
              <c:f>List1!$C$2:$C$11</c:f>
              <c:numCache>
                <c:formatCode>#,##0.00</c:formatCode>
                <c:ptCount val="10"/>
                <c:pt idx="0">
                  <c:v>0</c:v>
                </c:pt>
                <c:pt idx="1">
                  <c:v>8133776.3499999996</c:v>
                </c:pt>
                <c:pt idx="2">
                  <c:v>41888.769999999997</c:v>
                </c:pt>
                <c:pt idx="3">
                  <c:v>30858456.280000001</c:v>
                </c:pt>
                <c:pt idx="4">
                  <c:v>17907015.59</c:v>
                </c:pt>
                <c:pt idx="5">
                  <c:v>209321993.88</c:v>
                </c:pt>
                <c:pt idx="6">
                  <c:v>934042.49</c:v>
                </c:pt>
                <c:pt idx="7">
                  <c:v>86514.08</c:v>
                </c:pt>
                <c:pt idx="8" formatCode="General">
                  <c:v>0</c:v>
                </c:pt>
                <c:pt idx="9">
                  <c:v>31414070.379999999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257408"/>
        <c:axId val="124258944"/>
      </c:barChart>
      <c:catAx>
        <c:axId val="124257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sr-Latn-RS"/>
          </a:p>
        </c:txPr>
        <c:crossAx val="124258944"/>
        <c:crosses val="autoZero"/>
        <c:auto val="1"/>
        <c:lblAlgn val="ctr"/>
        <c:lblOffset val="100"/>
        <c:noMultiLvlLbl val="0"/>
      </c:catAx>
      <c:valAx>
        <c:axId val="124258944"/>
        <c:scaling>
          <c:orientation val="minMax"/>
          <c:max val="300000000"/>
        </c:scaling>
        <c:delete val="0"/>
        <c:axPos val="l"/>
        <c:majorGridlines/>
        <c:minorGridlines/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hr-HR" sz="1000" dirty="0" smtClean="0"/>
                  <a:t>(mil.</a:t>
                </a:r>
                <a:r>
                  <a:rPr lang="hr-HR" sz="1000" baseline="0" dirty="0" smtClean="0"/>
                  <a:t> kn)</a:t>
                </a:r>
                <a:endParaRPr lang="hr-HR" sz="1000" dirty="0"/>
              </a:p>
            </c:rich>
          </c:tx>
          <c:layout>
            <c:manualLayout>
              <c:xMode val="edge"/>
              <c:yMode val="edge"/>
              <c:x val="3.3092839025419055E-2"/>
              <c:y val="0.93268683747782988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sr-Latn-RS"/>
          </a:p>
        </c:txPr>
        <c:crossAx val="124257408"/>
        <c:crosses val="autoZero"/>
        <c:crossBetween val="between"/>
        <c:majorUnit val="50000000"/>
        <c:minorUnit val="50000000"/>
        <c:dispUnits>
          <c:builtInUnit val="millions"/>
        </c:dispUnits>
      </c:valAx>
      <c:spPr>
        <a:solidFill>
          <a:srgbClr val="FFFF00">
            <a:alpha val="10000"/>
          </a:srgbClr>
        </a:solidFill>
      </c:spPr>
    </c:plotArea>
    <c:legend>
      <c:legendPos val="t"/>
      <c:layout/>
      <c:overlay val="0"/>
      <c:txPr>
        <a:bodyPr/>
        <a:lstStyle/>
        <a:p>
          <a:pPr>
            <a:defRPr sz="10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923095976585469E-2"/>
          <c:y val="0.1220429530818415"/>
          <c:w val="0.72584668171790356"/>
          <c:h val="0.743028073509079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Zadarska županija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41</c:v>
                </c:pt>
                <c:pt idx="8">
                  <c:v>42</c:v>
                </c:pt>
                <c:pt idx="9">
                  <c:v>45</c:v>
                </c:pt>
                <c:pt idx="10">
                  <c:v>5</c:v>
                </c:pt>
              </c:numCache>
            </c:numRef>
          </c:cat>
          <c:val>
            <c:numRef>
              <c:f>List1!$B$2:$B$12</c:f>
              <c:numCache>
                <c:formatCode>#,##0.00</c:formatCode>
                <c:ptCount val="11"/>
                <c:pt idx="0">
                  <c:v>18006570.140000001</c:v>
                </c:pt>
                <c:pt idx="1">
                  <c:v>40833575.789999999</c:v>
                </c:pt>
                <c:pt idx="2">
                  <c:v>557054.43000000005</c:v>
                </c:pt>
                <c:pt idx="3">
                  <c:v>712740.22</c:v>
                </c:pt>
                <c:pt idx="4">
                  <c:v>10588358.84</c:v>
                </c:pt>
                <c:pt idx="5">
                  <c:v>6127133.6200000001</c:v>
                </c:pt>
                <c:pt idx="6">
                  <c:v>5124034.21</c:v>
                </c:pt>
                <c:pt idx="7">
                  <c:v>142500</c:v>
                </c:pt>
                <c:pt idx="8">
                  <c:v>4579377.49</c:v>
                </c:pt>
                <c:pt idx="9">
                  <c:v>762476.5</c:v>
                </c:pt>
                <c:pt idx="10">
                  <c:v>697171.67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Proračunski korisnici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41</c:v>
                </c:pt>
                <c:pt idx="8">
                  <c:v>42</c:v>
                </c:pt>
                <c:pt idx="9">
                  <c:v>45</c:v>
                </c:pt>
                <c:pt idx="10">
                  <c:v>5</c:v>
                </c:pt>
              </c:numCache>
            </c:numRef>
          </c:cat>
          <c:val>
            <c:numRef>
              <c:f>List1!$C$2:$C$12</c:f>
              <c:numCache>
                <c:formatCode>#,##0.00</c:formatCode>
                <c:ptCount val="11"/>
                <c:pt idx="0">
                  <c:v>165863144.13</c:v>
                </c:pt>
                <c:pt idx="1">
                  <c:v>96662320.319999993</c:v>
                </c:pt>
                <c:pt idx="2">
                  <c:v>146194.56</c:v>
                </c:pt>
                <c:pt idx="3">
                  <c:v>0</c:v>
                </c:pt>
                <c:pt idx="4">
                  <c:v>761748.98</c:v>
                </c:pt>
                <c:pt idx="5">
                  <c:v>93141</c:v>
                </c:pt>
                <c:pt idx="6">
                  <c:v>81892</c:v>
                </c:pt>
                <c:pt idx="7">
                  <c:v>37687</c:v>
                </c:pt>
                <c:pt idx="8">
                  <c:v>4368420.6100000003</c:v>
                </c:pt>
                <c:pt idx="9">
                  <c:v>1592366</c:v>
                </c:pt>
                <c:pt idx="1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118336"/>
        <c:axId val="125119872"/>
      </c:barChart>
      <c:catAx>
        <c:axId val="125118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sr-Latn-RS"/>
          </a:p>
        </c:txPr>
        <c:crossAx val="125119872"/>
        <c:crossesAt val="0"/>
        <c:auto val="1"/>
        <c:lblAlgn val="ctr"/>
        <c:lblOffset val="100"/>
        <c:noMultiLvlLbl val="0"/>
      </c:catAx>
      <c:valAx>
        <c:axId val="125119872"/>
        <c:scaling>
          <c:orientation val="minMax"/>
          <c:max val="200000000"/>
          <c:min val="0"/>
        </c:scaling>
        <c:delete val="0"/>
        <c:axPos val="l"/>
        <c:majorGridlines/>
        <c:minorGridlines/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hr-HR" sz="1000" dirty="0" smtClean="0"/>
                  <a:t>(mil.</a:t>
                </a:r>
                <a:r>
                  <a:rPr lang="hr-HR" sz="1000" baseline="0" dirty="0" smtClean="0"/>
                  <a:t> kn)</a:t>
                </a:r>
                <a:endParaRPr lang="hr-HR" sz="1000" dirty="0"/>
              </a:p>
            </c:rich>
          </c:tx>
          <c:layout>
            <c:manualLayout>
              <c:xMode val="edge"/>
              <c:yMode val="edge"/>
              <c:x val="3.3092839025419055E-2"/>
              <c:y val="0.93268683747782988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sr-Latn-RS"/>
          </a:p>
        </c:txPr>
        <c:crossAx val="125118336"/>
        <c:crosses val="autoZero"/>
        <c:crossBetween val="between"/>
        <c:majorUnit val="50000000"/>
        <c:minorUnit val="50000000"/>
        <c:dispUnits>
          <c:builtInUnit val="millions"/>
        </c:dispUnits>
      </c:valAx>
      <c:spPr>
        <a:solidFill>
          <a:srgbClr val="FFFF00">
            <a:alpha val="10000"/>
          </a:srgbClr>
        </a:solidFill>
      </c:spPr>
    </c:plotArea>
    <c:legend>
      <c:legendPos val="t"/>
      <c:layout>
        <c:manualLayout>
          <c:xMode val="edge"/>
          <c:yMode val="edge"/>
          <c:x val="0.16044199454028998"/>
          <c:y val="3.4088226308187981E-2"/>
          <c:w val="0.63239694678733327"/>
          <c:h val="5.4987424768895413E-2"/>
        </c:manualLayout>
      </c:layout>
      <c:overlay val="0"/>
      <c:txPr>
        <a:bodyPr/>
        <a:lstStyle/>
        <a:p>
          <a:pPr>
            <a:defRPr sz="10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563842955502484"/>
          <c:y val="3.3323473846917161E-2"/>
          <c:w val="0.57110271916689692"/>
          <c:h val="0.9333530523061657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baseline="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List1!$A$2:$A$11</c:f>
              <c:strCache>
                <c:ptCount val="10"/>
                <c:pt idx="0">
                  <c:v>10. Javna nabava i upravljanje i imovinom</c:v>
                </c:pt>
                <c:pt idx="1">
                  <c:v>9. Pravni i zajednički poslovi</c:v>
                </c:pt>
                <c:pt idx="2">
                  <c:v>8. Pom. dobro, more i promet</c:v>
                </c:pt>
                <c:pt idx="3">
                  <c:v>7. Poljop., ribar., vodno gosp., rural. i otočni razvoj</c:v>
                </c:pt>
                <c:pt idx="4">
                  <c:v>6. Gospodarstvo, turizam, infrastruktura i EU fondovi</c:v>
                </c:pt>
                <c:pt idx="5">
                  <c:v>5. Prostorno uređenje, zaštita okoliša i komunalni poslovi</c:v>
                </c:pt>
                <c:pt idx="6">
                  <c:v>4. Zdravstvo, socijalna skrb, udruge i mladi</c:v>
                </c:pt>
                <c:pt idx="7">
                  <c:v>3. Obrazovanje, kultura i šport</c:v>
                </c:pt>
                <c:pt idx="8">
                  <c:v>2. Financije i proračun</c:v>
                </c:pt>
                <c:pt idx="9">
                  <c:v>1. Ured župana</c:v>
                </c:pt>
              </c:strCache>
            </c:strRef>
          </c:cat>
          <c:val>
            <c:numRef>
              <c:f>List1!$B$2:$B$11</c:f>
              <c:numCache>
                <c:formatCode>0.00%</c:formatCode>
                <c:ptCount val="10"/>
                <c:pt idx="0">
                  <c:v>1.4E-3</c:v>
                </c:pt>
                <c:pt idx="1">
                  <c:v>7.3000000000000001E-3</c:v>
                </c:pt>
                <c:pt idx="2">
                  <c:v>4.0000000000000002E-4</c:v>
                </c:pt>
                <c:pt idx="3">
                  <c:v>6.7999999999999996E-3</c:v>
                </c:pt>
                <c:pt idx="4">
                  <c:v>1.52E-2</c:v>
                </c:pt>
                <c:pt idx="5">
                  <c:v>3.7600000000000001E-2</c:v>
                </c:pt>
                <c:pt idx="6">
                  <c:v>0.77910000000000001</c:v>
                </c:pt>
                <c:pt idx="7">
                  <c:v>0.1193</c:v>
                </c:pt>
                <c:pt idx="8">
                  <c:v>2.9899999999999999E-2</c:v>
                </c:pt>
                <c:pt idx="9">
                  <c:v>3.0000000000000001E-3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44241792"/>
        <c:axId val="124850176"/>
      </c:barChart>
      <c:catAx>
        <c:axId val="14424179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 b="1" baseline="0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  <c:crossAx val="124850176"/>
        <c:crosses val="autoZero"/>
        <c:auto val="1"/>
        <c:lblAlgn val="ctr"/>
        <c:lblOffset val="100"/>
        <c:noMultiLvlLbl val="0"/>
      </c:catAx>
      <c:valAx>
        <c:axId val="124850176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one"/>
        <c:crossAx val="1442417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475935278593815"/>
          <c:y val="4.1277919474668301E-2"/>
          <c:w val="0.51632764847621671"/>
          <c:h val="0.91744416105066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baseline="0"/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List1!$A$2:$A$10</c:f>
              <c:strCache>
                <c:ptCount val="9"/>
                <c:pt idx="0">
                  <c:v>Socijalna zaštita</c:v>
                </c:pt>
                <c:pt idx="1">
                  <c:v>Obrazovanje</c:v>
                </c:pt>
                <c:pt idx="2">
                  <c:v>Rekreacija, kultura i religija</c:v>
                </c:pt>
                <c:pt idx="3">
                  <c:v>Zdravstvo</c:v>
                </c:pt>
                <c:pt idx="4">
                  <c:v>Usluge unapređenja stanovanja i zajednice</c:v>
                </c:pt>
                <c:pt idx="5">
                  <c:v>Zaštita okoliša</c:v>
                </c:pt>
                <c:pt idx="6">
                  <c:v>Ekonomski poslovi</c:v>
                </c:pt>
                <c:pt idx="7">
                  <c:v>Javni red i sigurnost</c:v>
                </c:pt>
                <c:pt idx="8">
                  <c:v>Opće javne usluge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3.1300000000000001E-2</c:v>
                </c:pt>
                <c:pt idx="1">
                  <c:v>9.7199999999999995E-2</c:v>
                </c:pt>
                <c:pt idx="2">
                  <c:v>1.7500000000000002E-2</c:v>
                </c:pt>
                <c:pt idx="3">
                  <c:v>0.74629999999999996</c:v>
                </c:pt>
                <c:pt idx="4">
                  <c:v>2.6200000000000001E-2</c:v>
                </c:pt>
                <c:pt idx="5">
                  <c:v>5.4000000000000003E-3</c:v>
                </c:pt>
                <c:pt idx="6">
                  <c:v>6.1999999999999998E-3</c:v>
                </c:pt>
                <c:pt idx="7">
                  <c:v>1.1999999999999999E-3</c:v>
                </c:pt>
                <c:pt idx="8">
                  <c:v>6.8699999999999997E-2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2254336"/>
        <c:axId val="42255872"/>
      </c:barChart>
      <c:catAx>
        <c:axId val="42254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1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  <c:crossAx val="42255872"/>
        <c:crosses val="autoZero"/>
        <c:auto val="1"/>
        <c:lblAlgn val="ctr"/>
        <c:lblOffset val="100"/>
        <c:noMultiLvlLbl val="0"/>
      </c:catAx>
      <c:valAx>
        <c:axId val="42255872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one"/>
        <c:crossAx val="42254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3E9FBC-FA62-4DD8-A4E9-0540C36874AF}" type="doc">
      <dgm:prSet loTypeId="urn:microsoft.com/office/officeart/2005/8/layout/process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FAAF0AC7-97D3-4AB9-BE1B-90CD9809A5E6}">
      <dgm:prSet phldrT="[Teks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hr-HR" sz="1600" b="1" dirty="0" smtClean="0">
              <a:solidFill>
                <a:schemeClr val="accent5">
                  <a:lumMod val="50000"/>
                </a:schemeClr>
              </a:solidFill>
            </a:rPr>
            <a:t>Ukupno raspoloživa sredstva razdoblja                        53.224.198,14 kn </a:t>
          </a:r>
          <a:endParaRPr lang="hr-HR" sz="1600" b="1" dirty="0">
            <a:solidFill>
              <a:schemeClr val="accent5">
                <a:lumMod val="50000"/>
              </a:schemeClr>
            </a:solidFill>
          </a:endParaRPr>
        </a:p>
      </dgm:t>
    </dgm:pt>
    <dgm:pt modelId="{55692CB6-1FDF-4901-8ECF-BECF9FC67258}" type="parTrans" cxnId="{452E9059-DB28-49DD-9DF4-D43BCF970D4F}">
      <dgm:prSet/>
      <dgm:spPr/>
      <dgm:t>
        <a:bodyPr/>
        <a:lstStyle/>
        <a:p>
          <a:endParaRPr lang="hr-HR"/>
        </a:p>
      </dgm:t>
    </dgm:pt>
    <dgm:pt modelId="{105F0615-B0F8-4647-908D-C22FD50C68BD}" type="sibTrans" cxnId="{452E9059-DB28-49DD-9DF4-D43BCF970D4F}">
      <dgm:prSet/>
      <dgm:spPr/>
      <dgm:t>
        <a:bodyPr/>
        <a:lstStyle/>
        <a:p>
          <a:endParaRPr lang="hr-HR"/>
        </a:p>
      </dgm:t>
    </dgm:pt>
    <dgm:pt modelId="{AACF7570-A36E-451F-944C-D881E25C7796}">
      <dgm:prSet phldrT="[Teks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r"/>
          <a:r>
            <a:rPr lang="hr-HR" sz="1600" b="1" dirty="0" smtClean="0">
              <a:solidFill>
                <a:schemeClr val="accent2">
                  <a:lumMod val="50000"/>
                </a:schemeClr>
              </a:solidFill>
            </a:rPr>
            <a:t>Ukupno rashodi i izdaci                                                  357.737.907,51 kn</a:t>
          </a:r>
          <a:endParaRPr lang="hr-HR" sz="1600" b="1" dirty="0">
            <a:solidFill>
              <a:schemeClr val="accent2">
                <a:lumMod val="50000"/>
              </a:schemeClr>
            </a:solidFill>
          </a:endParaRPr>
        </a:p>
      </dgm:t>
    </dgm:pt>
    <dgm:pt modelId="{E5684BEA-7287-4533-9962-4B4553D576F5}" type="sibTrans" cxnId="{846889AD-A61A-4324-BD49-3308FD3C2690}">
      <dgm:prSet/>
      <dgm:spPr/>
      <dgm:t>
        <a:bodyPr/>
        <a:lstStyle/>
        <a:p>
          <a:endParaRPr lang="hr-HR"/>
        </a:p>
      </dgm:t>
    </dgm:pt>
    <dgm:pt modelId="{6376AF60-6D29-4D84-BE11-062DA553FF74}" type="parTrans" cxnId="{846889AD-A61A-4324-BD49-3308FD3C2690}">
      <dgm:prSet/>
      <dgm:spPr/>
      <dgm:t>
        <a:bodyPr/>
        <a:lstStyle/>
        <a:p>
          <a:endParaRPr lang="hr-HR"/>
        </a:p>
      </dgm:t>
    </dgm:pt>
    <dgm:pt modelId="{879848F8-0A6A-4A74-BFAD-236797ABFB51}">
      <dgm:prSet phldrT="[Teks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r"/>
          <a:r>
            <a:rPr lang="hr-HR" sz="1600" b="1" dirty="0" smtClean="0">
              <a:solidFill>
                <a:schemeClr val="accent1">
                  <a:lumMod val="50000"/>
                </a:schemeClr>
              </a:solidFill>
            </a:rPr>
            <a:t>Ukupno prihodi                                                                410.962.105,65 kn</a:t>
          </a:r>
          <a:endParaRPr lang="hr-HR" sz="1600" b="1" dirty="0">
            <a:solidFill>
              <a:schemeClr val="accent1">
                <a:lumMod val="50000"/>
              </a:schemeClr>
            </a:solidFill>
          </a:endParaRPr>
        </a:p>
      </dgm:t>
    </dgm:pt>
    <dgm:pt modelId="{3AD11DD6-C71D-4161-8CBD-E0BD70BC73EF}" type="sibTrans" cxnId="{9163DC34-797A-405E-9D8E-41281D81A2DB}">
      <dgm:prSet/>
      <dgm:spPr/>
      <dgm:t>
        <a:bodyPr/>
        <a:lstStyle/>
        <a:p>
          <a:endParaRPr lang="hr-HR"/>
        </a:p>
      </dgm:t>
    </dgm:pt>
    <dgm:pt modelId="{F74ACBD0-CF20-4573-BBF7-FCAD724FDA3F}" type="parTrans" cxnId="{9163DC34-797A-405E-9D8E-41281D81A2DB}">
      <dgm:prSet/>
      <dgm:spPr/>
      <dgm:t>
        <a:bodyPr/>
        <a:lstStyle/>
        <a:p>
          <a:endParaRPr lang="hr-HR"/>
        </a:p>
      </dgm:t>
    </dgm:pt>
    <dgm:pt modelId="{2460F13D-6841-40E9-9F7F-2743CC61407A}">
      <dgm:prSet phldrT="[Teks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r"/>
          <a:r>
            <a:rPr lang="hr-HR" sz="1400" b="1" dirty="0" smtClean="0">
              <a:solidFill>
                <a:schemeClr val="accent1">
                  <a:lumMod val="50000"/>
                </a:schemeClr>
              </a:solidFill>
            </a:rPr>
            <a:t>Prihodi i primici                                                                                  352.685.249,77 kn</a:t>
          </a:r>
        </a:p>
        <a:p>
          <a:pPr algn="r"/>
          <a:r>
            <a:rPr lang="hr-HR" sz="1400" b="1" dirty="0" smtClean="0">
              <a:solidFill>
                <a:schemeClr val="accent1">
                  <a:lumMod val="50000"/>
                </a:schemeClr>
              </a:solidFill>
            </a:rPr>
            <a:t>Višak prihoda iz prethodne godine                                                   </a:t>
          </a:r>
          <a:r>
            <a:rPr lang="en-AU" sz="1400" b="1" dirty="0" smtClean="0">
              <a:solidFill>
                <a:schemeClr val="tx2">
                  <a:lumMod val="75000"/>
                </a:schemeClr>
              </a:solidFill>
            </a:rPr>
            <a:t>58.276.855,88</a:t>
          </a:r>
          <a:r>
            <a:rPr lang="hr-HR" sz="1400" dirty="0" smtClean="0"/>
            <a:t> </a:t>
          </a:r>
          <a:r>
            <a:rPr lang="hr-HR" sz="1400" b="1" dirty="0" smtClean="0">
              <a:solidFill>
                <a:schemeClr val="accent1">
                  <a:lumMod val="50000"/>
                </a:schemeClr>
              </a:solidFill>
            </a:rPr>
            <a:t>kn              </a:t>
          </a:r>
          <a:endParaRPr lang="hr-HR" sz="1400" b="1" dirty="0">
            <a:solidFill>
              <a:schemeClr val="accent1">
                <a:lumMod val="50000"/>
              </a:schemeClr>
            </a:solidFill>
          </a:endParaRPr>
        </a:p>
      </dgm:t>
    </dgm:pt>
    <dgm:pt modelId="{F4B5B354-36C8-4A2E-8380-D293D120C322}" type="sibTrans" cxnId="{66859697-6B66-45CC-86B2-2BE16F6ED0EA}">
      <dgm:prSet/>
      <dgm:spPr/>
      <dgm:t>
        <a:bodyPr/>
        <a:lstStyle/>
        <a:p>
          <a:endParaRPr lang="hr-HR"/>
        </a:p>
      </dgm:t>
    </dgm:pt>
    <dgm:pt modelId="{AE73323C-F116-4C3A-9F9B-B39D043FB674}" type="parTrans" cxnId="{66859697-6B66-45CC-86B2-2BE16F6ED0EA}">
      <dgm:prSet/>
      <dgm:spPr/>
      <dgm:t>
        <a:bodyPr/>
        <a:lstStyle/>
        <a:p>
          <a:endParaRPr lang="hr-HR"/>
        </a:p>
      </dgm:t>
    </dgm:pt>
    <dgm:pt modelId="{FB8E0C7F-41E7-4D3A-BC4A-3C1AAC217FA6}" type="pres">
      <dgm:prSet presAssocID="{3D3E9FBC-FA62-4DD8-A4E9-0540C36874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88C06ADF-85DD-4C88-9A6E-4FC10D4E0E94}" type="pres">
      <dgm:prSet presAssocID="{FAAF0AC7-97D3-4AB9-BE1B-90CD9809A5E6}" presName="boxAndChildren" presStyleCnt="0"/>
      <dgm:spPr/>
    </dgm:pt>
    <dgm:pt modelId="{A26A1724-EABA-42DF-AE04-5F5C5B5537AD}" type="pres">
      <dgm:prSet presAssocID="{FAAF0AC7-97D3-4AB9-BE1B-90CD9809A5E6}" presName="parentTextBox" presStyleLbl="node1" presStyleIdx="0" presStyleCnt="4"/>
      <dgm:spPr/>
      <dgm:t>
        <a:bodyPr/>
        <a:lstStyle/>
        <a:p>
          <a:endParaRPr lang="hr-HR"/>
        </a:p>
      </dgm:t>
    </dgm:pt>
    <dgm:pt modelId="{392FDB35-4341-46F4-B89E-B806BA1E55B6}" type="pres">
      <dgm:prSet presAssocID="{E5684BEA-7287-4533-9962-4B4553D576F5}" presName="sp" presStyleCnt="0"/>
      <dgm:spPr/>
    </dgm:pt>
    <dgm:pt modelId="{6607F988-2B2D-4151-886A-A5FD7D35ABEE}" type="pres">
      <dgm:prSet presAssocID="{AACF7570-A36E-451F-944C-D881E25C7796}" presName="arrowAndChildren" presStyleCnt="0"/>
      <dgm:spPr/>
    </dgm:pt>
    <dgm:pt modelId="{B054AC71-C63D-49AD-AFD5-BC663B4D6905}" type="pres">
      <dgm:prSet presAssocID="{AACF7570-A36E-451F-944C-D881E25C7796}" presName="parentTextArrow" presStyleLbl="node1" presStyleIdx="1" presStyleCnt="4"/>
      <dgm:spPr/>
      <dgm:t>
        <a:bodyPr/>
        <a:lstStyle/>
        <a:p>
          <a:endParaRPr lang="hr-HR"/>
        </a:p>
      </dgm:t>
    </dgm:pt>
    <dgm:pt modelId="{D3143838-F1F8-4488-B4A2-E48FB853834B}" type="pres">
      <dgm:prSet presAssocID="{3AD11DD6-C71D-4161-8CBD-E0BD70BC73EF}" presName="sp" presStyleCnt="0"/>
      <dgm:spPr/>
    </dgm:pt>
    <dgm:pt modelId="{AC0AAB3B-09BF-4E3E-8499-0B1F3C1403A8}" type="pres">
      <dgm:prSet presAssocID="{879848F8-0A6A-4A74-BFAD-236797ABFB51}" presName="arrowAndChildren" presStyleCnt="0"/>
      <dgm:spPr/>
    </dgm:pt>
    <dgm:pt modelId="{07B008A7-B86D-44B6-8308-12A46F7E0156}" type="pres">
      <dgm:prSet presAssocID="{879848F8-0A6A-4A74-BFAD-236797ABFB51}" presName="parentTextArrow" presStyleLbl="node1" presStyleIdx="2" presStyleCnt="4"/>
      <dgm:spPr/>
      <dgm:t>
        <a:bodyPr/>
        <a:lstStyle/>
        <a:p>
          <a:endParaRPr lang="hr-HR"/>
        </a:p>
      </dgm:t>
    </dgm:pt>
    <dgm:pt modelId="{4D557FCC-7417-4EBD-AFCF-76720DA2F009}" type="pres">
      <dgm:prSet presAssocID="{F4B5B354-36C8-4A2E-8380-D293D120C322}" presName="sp" presStyleCnt="0"/>
      <dgm:spPr/>
    </dgm:pt>
    <dgm:pt modelId="{A5988F9C-705B-480E-AEE9-1B4EADCC7B2D}" type="pres">
      <dgm:prSet presAssocID="{2460F13D-6841-40E9-9F7F-2743CC61407A}" presName="arrowAndChildren" presStyleCnt="0"/>
      <dgm:spPr/>
    </dgm:pt>
    <dgm:pt modelId="{034DFE96-C7D7-49CB-BA35-3484CA918C15}" type="pres">
      <dgm:prSet presAssocID="{2460F13D-6841-40E9-9F7F-2743CC61407A}" presName="parentTextArrow" presStyleLbl="node1" presStyleIdx="3" presStyleCnt="4"/>
      <dgm:spPr/>
      <dgm:t>
        <a:bodyPr/>
        <a:lstStyle/>
        <a:p>
          <a:endParaRPr lang="hr-HR"/>
        </a:p>
      </dgm:t>
    </dgm:pt>
  </dgm:ptLst>
  <dgm:cxnLst>
    <dgm:cxn modelId="{C2DEDED1-CCC4-429B-AE2D-5A59E6D5C862}" type="presOf" srcId="{AACF7570-A36E-451F-944C-D881E25C7796}" destId="{B054AC71-C63D-49AD-AFD5-BC663B4D6905}" srcOrd="0" destOrd="0" presId="urn:microsoft.com/office/officeart/2005/8/layout/process4"/>
    <dgm:cxn modelId="{9163DC34-797A-405E-9D8E-41281D81A2DB}" srcId="{3D3E9FBC-FA62-4DD8-A4E9-0540C36874AF}" destId="{879848F8-0A6A-4A74-BFAD-236797ABFB51}" srcOrd="1" destOrd="0" parTransId="{F74ACBD0-CF20-4573-BBF7-FCAD724FDA3F}" sibTransId="{3AD11DD6-C71D-4161-8CBD-E0BD70BC73EF}"/>
    <dgm:cxn modelId="{9CB96ADF-DC38-451F-A774-BF95769FE166}" type="presOf" srcId="{FAAF0AC7-97D3-4AB9-BE1B-90CD9809A5E6}" destId="{A26A1724-EABA-42DF-AE04-5F5C5B5537AD}" srcOrd="0" destOrd="0" presId="urn:microsoft.com/office/officeart/2005/8/layout/process4"/>
    <dgm:cxn modelId="{A14A77DB-D033-40FA-BBEE-999AF7F66EAC}" type="presOf" srcId="{3D3E9FBC-FA62-4DD8-A4E9-0540C36874AF}" destId="{FB8E0C7F-41E7-4D3A-BC4A-3C1AAC217FA6}" srcOrd="0" destOrd="0" presId="urn:microsoft.com/office/officeart/2005/8/layout/process4"/>
    <dgm:cxn modelId="{846889AD-A61A-4324-BD49-3308FD3C2690}" srcId="{3D3E9FBC-FA62-4DD8-A4E9-0540C36874AF}" destId="{AACF7570-A36E-451F-944C-D881E25C7796}" srcOrd="2" destOrd="0" parTransId="{6376AF60-6D29-4D84-BE11-062DA553FF74}" sibTransId="{E5684BEA-7287-4533-9962-4B4553D576F5}"/>
    <dgm:cxn modelId="{452E9059-DB28-49DD-9DF4-D43BCF970D4F}" srcId="{3D3E9FBC-FA62-4DD8-A4E9-0540C36874AF}" destId="{FAAF0AC7-97D3-4AB9-BE1B-90CD9809A5E6}" srcOrd="3" destOrd="0" parTransId="{55692CB6-1FDF-4901-8ECF-BECF9FC67258}" sibTransId="{105F0615-B0F8-4647-908D-C22FD50C68BD}"/>
    <dgm:cxn modelId="{405223CE-D853-44D8-8830-2A66919250F3}" type="presOf" srcId="{879848F8-0A6A-4A74-BFAD-236797ABFB51}" destId="{07B008A7-B86D-44B6-8308-12A46F7E0156}" srcOrd="0" destOrd="0" presId="urn:microsoft.com/office/officeart/2005/8/layout/process4"/>
    <dgm:cxn modelId="{66859697-6B66-45CC-86B2-2BE16F6ED0EA}" srcId="{3D3E9FBC-FA62-4DD8-A4E9-0540C36874AF}" destId="{2460F13D-6841-40E9-9F7F-2743CC61407A}" srcOrd="0" destOrd="0" parTransId="{AE73323C-F116-4C3A-9F9B-B39D043FB674}" sibTransId="{F4B5B354-36C8-4A2E-8380-D293D120C322}"/>
    <dgm:cxn modelId="{C71E8A44-E755-4EB4-82B3-5ADBEB25BB8C}" type="presOf" srcId="{2460F13D-6841-40E9-9F7F-2743CC61407A}" destId="{034DFE96-C7D7-49CB-BA35-3484CA918C15}" srcOrd="0" destOrd="0" presId="urn:microsoft.com/office/officeart/2005/8/layout/process4"/>
    <dgm:cxn modelId="{6838F7BE-B49E-4ED3-B7AB-5C0F511B8388}" type="presParOf" srcId="{FB8E0C7F-41E7-4D3A-BC4A-3C1AAC217FA6}" destId="{88C06ADF-85DD-4C88-9A6E-4FC10D4E0E94}" srcOrd="0" destOrd="0" presId="urn:microsoft.com/office/officeart/2005/8/layout/process4"/>
    <dgm:cxn modelId="{ECFDA474-3678-4F35-B830-F7B5365C0FF3}" type="presParOf" srcId="{88C06ADF-85DD-4C88-9A6E-4FC10D4E0E94}" destId="{A26A1724-EABA-42DF-AE04-5F5C5B5537AD}" srcOrd="0" destOrd="0" presId="urn:microsoft.com/office/officeart/2005/8/layout/process4"/>
    <dgm:cxn modelId="{9DC19C42-F67E-4A0A-BBCB-F27EEB3A8C66}" type="presParOf" srcId="{FB8E0C7F-41E7-4D3A-BC4A-3C1AAC217FA6}" destId="{392FDB35-4341-46F4-B89E-B806BA1E55B6}" srcOrd="1" destOrd="0" presId="urn:microsoft.com/office/officeart/2005/8/layout/process4"/>
    <dgm:cxn modelId="{8CD68D2D-AD6F-4E28-8335-447A9B9143BD}" type="presParOf" srcId="{FB8E0C7F-41E7-4D3A-BC4A-3C1AAC217FA6}" destId="{6607F988-2B2D-4151-886A-A5FD7D35ABEE}" srcOrd="2" destOrd="0" presId="urn:microsoft.com/office/officeart/2005/8/layout/process4"/>
    <dgm:cxn modelId="{29C97ED1-59F2-4F41-8491-DDFA8EB88B48}" type="presParOf" srcId="{6607F988-2B2D-4151-886A-A5FD7D35ABEE}" destId="{B054AC71-C63D-49AD-AFD5-BC663B4D6905}" srcOrd="0" destOrd="0" presId="urn:microsoft.com/office/officeart/2005/8/layout/process4"/>
    <dgm:cxn modelId="{682C7187-464B-4133-BDBC-55A62EB38286}" type="presParOf" srcId="{FB8E0C7F-41E7-4D3A-BC4A-3C1AAC217FA6}" destId="{D3143838-F1F8-4488-B4A2-E48FB853834B}" srcOrd="3" destOrd="0" presId="urn:microsoft.com/office/officeart/2005/8/layout/process4"/>
    <dgm:cxn modelId="{EE1B1F85-623F-44BB-89E7-3435CEB2404D}" type="presParOf" srcId="{FB8E0C7F-41E7-4D3A-BC4A-3C1AAC217FA6}" destId="{AC0AAB3B-09BF-4E3E-8499-0B1F3C1403A8}" srcOrd="4" destOrd="0" presId="urn:microsoft.com/office/officeart/2005/8/layout/process4"/>
    <dgm:cxn modelId="{756A89F9-BB39-40DC-8989-2C1F9298B576}" type="presParOf" srcId="{AC0AAB3B-09BF-4E3E-8499-0B1F3C1403A8}" destId="{07B008A7-B86D-44B6-8308-12A46F7E0156}" srcOrd="0" destOrd="0" presId="urn:microsoft.com/office/officeart/2005/8/layout/process4"/>
    <dgm:cxn modelId="{3AD75EC7-CDA6-47D7-A784-A378733B8DB9}" type="presParOf" srcId="{FB8E0C7F-41E7-4D3A-BC4A-3C1AAC217FA6}" destId="{4D557FCC-7417-4EBD-AFCF-76720DA2F009}" srcOrd="5" destOrd="0" presId="urn:microsoft.com/office/officeart/2005/8/layout/process4"/>
    <dgm:cxn modelId="{D43E22D2-7AB1-499F-B5AD-15DC7951A4B9}" type="presParOf" srcId="{FB8E0C7F-41E7-4D3A-BC4A-3C1AAC217FA6}" destId="{A5988F9C-705B-480E-AEE9-1B4EADCC7B2D}" srcOrd="6" destOrd="0" presId="urn:microsoft.com/office/officeart/2005/8/layout/process4"/>
    <dgm:cxn modelId="{EC191AC4-20F0-43B8-9AB4-781DFB047E82}" type="presParOf" srcId="{A5988F9C-705B-480E-AEE9-1B4EADCC7B2D}" destId="{034DFE96-C7D7-49CB-BA35-3484CA918C1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6A1724-EABA-42DF-AE04-5F5C5B5537AD}">
      <dsp:nvSpPr>
        <dsp:cNvPr id="0" name=""/>
        <dsp:cNvSpPr/>
      </dsp:nvSpPr>
      <dsp:spPr>
        <a:xfrm>
          <a:off x="0" y="2834983"/>
          <a:ext cx="6048671" cy="620225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solidFill>
                <a:schemeClr val="accent5">
                  <a:lumMod val="50000"/>
                </a:schemeClr>
              </a:solidFill>
            </a:rPr>
            <a:t>Ukupno raspoloživa sredstva razdoblja                        53.224.198,14 kn </a:t>
          </a:r>
          <a:endParaRPr lang="hr-HR" sz="16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0" y="2834983"/>
        <a:ext cx="6048671" cy="620225"/>
      </dsp:txXfrm>
    </dsp:sp>
    <dsp:sp modelId="{B054AC71-C63D-49AD-AFD5-BC663B4D6905}">
      <dsp:nvSpPr>
        <dsp:cNvPr id="0" name=""/>
        <dsp:cNvSpPr/>
      </dsp:nvSpPr>
      <dsp:spPr>
        <a:xfrm rot="10800000">
          <a:off x="0" y="1890380"/>
          <a:ext cx="6048671" cy="953906"/>
        </a:xfrm>
        <a:prstGeom prst="upArrowCallou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solidFill>
                <a:schemeClr val="accent2">
                  <a:lumMod val="50000"/>
                </a:schemeClr>
              </a:solidFill>
            </a:rPr>
            <a:t>Ukupno rashodi i izdaci                                                  357.737.907,51 kn</a:t>
          </a:r>
          <a:endParaRPr lang="hr-HR" sz="1600" b="1" kern="1200" dirty="0">
            <a:solidFill>
              <a:schemeClr val="accent2">
                <a:lumMod val="50000"/>
              </a:schemeClr>
            </a:solidFill>
          </a:endParaRPr>
        </a:p>
      </dsp:txBody>
      <dsp:txXfrm rot="10800000">
        <a:off x="0" y="1890380"/>
        <a:ext cx="6048671" cy="619820"/>
      </dsp:txXfrm>
    </dsp:sp>
    <dsp:sp modelId="{07B008A7-B86D-44B6-8308-12A46F7E0156}">
      <dsp:nvSpPr>
        <dsp:cNvPr id="0" name=""/>
        <dsp:cNvSpPr/>
      </dsp:nvSpPr>
      <dsp:spPr>
        <a:xfrm rot="10800000">
          <a:off x="0" y="945777"/>
          <a:ext cx="6048671" cy="953906"/>
        </a:xfrm>
        <a:prstGeom prst="upArrowCallou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solidFill>
                <a:schemeClr val="accent1">
                  <a:lumMod val="50000"/>
                </a:schemeClr>
              </a:solidFill>
            </a:rPr>
            <a:t>Ukupno prihodi                                                                410.962.105,65 kn</a:t>
          </a:r>
          <a:endParaRPr lang="hr-HR" sz="1600" b="1" kern="1200" dirty="0">
            <a:solidFill>
              <a:schemeClr val="accent1">
                <a:lumMod val="50000"/>
              </a:schemeClr>
            </a:solidFill>
          </a:endParaRPr>
        </a:p>
      </dsp:txBody>
      <dsp:txXfrm rot="10800000">
        <a:off x="0" y="945777"/>
        <a:ext cx="6048671" cy="619820"/>
      </dsp:txXfrm>
    </dsp:sp>
    <dsp:sp modelId="{034DFE96-C7D7-49CB-BA35-3484CA918C15}">
      <dsp:nvSpPr>
        <dsp:cNvPr id="0" name=""/>
        <dsp:cNvSpPr/>
      </dsp:nvSpPr>
      <dsp:spPr>
        <a:xfrm rot="10800000">
          <a:off x="0" y="1175"/>
          <a:ext cx="6048671" cy="953906"/>
        </a:xfrm>
        <a:prstGeom prst="upArrowCallou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>
              <a:solidFill>
                <a:schemeClr val="accent1">
                  <a:lumMod val="50000"/>
                </a:schemeClr>
              </a:solidFill>
            </a:rPr>
            <a:t>Prihodi i primici                                                                                  352.685.249,77 kn</a:t>
          </a:r>
        </a:p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>
              <a:solidFill>
                <a:schemeClr val="accent1">
                  <a:lumMod val="50000"/>
                </a:schemeClr>
              </a:solidFill>
            </a:rPr>
            <a:t>Višak prihoda iz prethodne godine                                                   </a:t>
          </a:r>
          <a:r>
            <a:rPr lang="en-AU" sz="1400" b="1" kern="1200" dirty="0" smtClean="0">
              <a:solidFill>
                <a:schemeClr val="tx2">
                  <a:lumMod val="75000"/>
                </a:schemeClr>
              </a:solidFill>
            </a:rPr>
            <a:t>58.276.855,88</a:t>
          </a:r>
          <a:r>
            <a:rPr lang="hr-HR" sz="1400" kern="1200" dirty="0" smtClean="0"/>
            <a:t> </a:t>
          </a:r>
          <a:r>
            <a:rPr lang="hr-HR" sz="1400" b="1" kern="1200" dirty="0" smtClean="0">
              <a:solidFill>
                <a:schemeClr val="accent1">
                  <a:lumMod val="50000"/>
                </a:schemeClr>
              </a:solidFill>
            </a:rPr>
            <a:t>kn              </a:t>
          </a:r>
          <a:endParaRPr lang="hr-HR" sz="1400" b="1" kern="1200" dirty="0">
            <a:solidFill>
              <a:schemeClr val="accent1">
                <a:lumMod val="50000"/>
              </a:schemeClr>
            </a:solidFill>
          </a:endParaRPr>
        </a:p>
      </dsp:txBody>
      <dsp:txXfrm rot="10800000">
        <a:off x="0" y="1175"/>
        <a:ext cx="6048671" cy="6198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0.55377</cdr:x>
      <cdr:y>0.10638</cdr:y>
    </cdr:from>
    <cdr:to>
      <cdr:x>0.66852</cdr:x>
      <cdr:y>0.17021</cdr:y>
    </cdr:to>
    <cdr:sp macro="" textlink="">
      <cdr:nvSpPr>
        <cdr:cNvPr id="3" name="TekstniOkvir 2"/>
        <cdr:cNvSpPr txBox="1"/>
      </cdr:nvSpPr>
      <cdr:spPr>
        <a:xfrm xmlns:a="http://schemas.openxmlformats.org/drawingml/2006/main">
          <a:off x="2432430" y="360040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r-HR" sz="1100" dirty="0"/>
        </a:p>
      </cdr:txBody>
    </cdr:sp>
  </cdr:relSizeAnchor>
  <cdr:relSizeAnchor xmlns:cdr="http://schemas.openxmlformats.org/drawingml/2006/chartDrawing">
    <cdr:from>
      <cdr:x>0.50459</cdr:x>
      <cdr:y>0.05234</cdr:y>
    </cdr:from>
    <cdr:to>
      <cdr:x>0.66852</cdr:x>
      <cdr:y>0.13745</cdr:y>
    </cdr:to>
    <cdr:sp macro="" textlink="">
      <cdr:nvSpPr>
        <cdr:cNvPr id="4" name="TekstniOkvir 3"/>
        <cdr:cNvSpPr txBox="1"/>
      </cdr:nvSpPr>
      <cdr:spPr>
        <a:xfrm xmlns:a="http://schemas.openxmlformats.org/drawingml/2006/main">
          <a:off x="2216426" y="177126"/>
          <a:ext cx="720060" cy="288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sz="900" b="1" dirty="0" smtClean="0"/>
            <a:t>6,87</a:t>
          </a:r>
          <a:r>
            <a:rPr lang="hr-HR" sz="1100" b="1" dirty="0" smtClean="0"/>
            <a:t>%</a:t>
          </a:r>
          <a:endParaRPr lang="hr-HR" sz="11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17.09.18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17.09.18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6" rIns="91412" bIns="45706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12" tIns="45706" rIns="91412" bIns="45706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063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26843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8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4963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4515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17.09.18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17.09.18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17.09.18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17.09.18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17.09.18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17.09.18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17.09.18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17.09.18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17.09.18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17.09.18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17.09.18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17.09.18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sz="1400" b="1" dirty="0" smtClean="0">
                <a:solidFill>
                  <a:srgbClr val="121284"/>
                </a:solidFill>
              </a:rPr>
              <a:t/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REPUBLIKA HRVATSKA</a:t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ZADARSKA ŽUPANIJA</a:t>
            </a: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sz="2800" b="1" dirty="0" smtClean="0">
                <a:solidFill>
                  <a:srgbClr val="121284"/>
                </a:solidFill>
              </a:rPr>
              <a:t>POLU</a:t>
            </a:r>
            <a:r>
              <a:rPr lang="hr-HR" sz="3100" b="1" dirty="0" smtClean="0">
                <a:solidFill>
                  <a:srgbClr val="121284"/>
                </a:solidFill>
              </a:rPr>
              <a:t>GODIŠNJI IZVJEŠTAJ O IZVRŠENJU PRORAČUNA ZADARSKE ŽUPANIJE ZA 2018. GODINU</a:t>
            </a:r>
            <a:br>
              <a:rPr lang="hr-HR" sz="3100" b="1" dirty="0" smtClean="0">
                <a:solidFill>
                  <a:srgbClr val="121284"/>
                </a:solidFill>
              </a:rPr>
            </a:br>
            <a:r>
              <a:rPr lang="hr-HR" sz="2900" dirty="0" smtClean="0">
                <a:solidFill>
                  <a:srgbClr val="121284"/>
                </a:solidFill>
              </a:rPr>
              <a:t>-</a:t>
            </a:r>
            <a:r>
              <a:rPr lang="hr-HR" sz="3100" dirty="0" smtClean="0">
                <a:solidFill>
                  <a:srgbClr val="121284"/>
                </a:solidFill>
              </a:rPr>
              <a:t> </a:t>
            </a:r>
            <a:r>
              <a:rPr lang="hr-HR" sz="2900" dirty="0" smtClean="0">
                <a:solidFill>
                  <a:srgbClr val="121284"/>
                </a:solidFill>
              </a:rPr>
              <a:t>vodič za građane -</a:t>
            </a: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115616" y="5373216"/>
            <a:ext cx="6552728" cy="1270489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hr-HR" sz="2400" b="1" dirty="0" smtClean="0"/>
              <a:t>Nacrt prijedloga Polugodišnjeg izvještaja o izvršenju proračuna Zadarske županije za 2018. godinu razmatran je na 10. sjednici Kolegija župana Zadarske županije 17. rujna 2018. godine.</a:t>
            </a:r>
          </a:p>
          <a:p>
            <a:pPr algn="ctr">
              <a:buNone/>
            </a:pPr>
            <a:endParaRPr lang="hr-HR" sz="24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hr-HR" sz="8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hr-HR" sz="2400" b="1" dirty="0" smtClean="0">
                <a:solidFill>
                  <a:srgbClr val="002060"/>
                </a:solidFill>
              </a:rPr>
              <a:t>Zadar, rujan 2018.</a:t>
            </a:r>
            <a:endParaRPr lang="hr-HR" sz="2400" b="1" dirty="0">
              <a:solidFill>
                <a:srgbClr val="002060"/>
              </a:solidFill>
            </a:endParaRPr>
          </a:p>
        </p:txBody>
      </p:sp>
      <p:pic>
        <p:nvPicPr>
          <p:cNvPr id="9223" name="Picture 7" descr="http://upload.wikimedia.org/wikipedia/hr/6/62/Zastava_zadarske_zupanij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3071810"/>
            <a:ext cx="3754760" cy="1877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6472822" cy="346050"/>
          </a:xfrm>
        </p:spPr>
        <p:txBody>
          <a:bodyPr>
            <a:noAutofit/>
          </a:bodyPr>
          <a:lstStyle/>
          <a:p>
            <a:pPr algn="l"/>
            <a:r>
              <a:rPr lang="hr-HR" sz="1600" b="1" dirty="0" smtClean="0"/>
              <a:t>Ostvarenje prihoda po projektima Zadarske županije za razdoblje</a:t>
            </a:r>
            <a:br>
              <a:rPr lang="hr-HR" sz="1600" b="1" dirty="0" smtClean="0"/>
            </a:br>
            <a:r>
              <a:rPr lang="hr-HR" sz="1600" b="1" dirty="0" smtClean="0"/>
              <a:t>I.-VI. 2018. godine</a:t>
            </a:r>
            <a:endParaRPr lang="hr-HR" sz="1600" b="1" dirty="0"/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527669"/>
              </p:ext>
            </p:extLst>
          </p:nvPr>
        </p:nvGraphicFramePr>
        <p:xfrm>
          <a:off x="2051720" y="517085"/>
          <a:ext cx="4464496" cy="5971583"/>
        </p:xfrm>
        <a:graphic>
          <a:graphicData uri="http://schemas.openxmlformats.org/drawingml/2006/table">
            <a:tbl>
              <a:tblPr/>
              <a:tblGrid>
                <a:gridCol w="273119"/>
                <a:gridCol w="2476278"/>
                <a:gridCol w="923011"/>
                <a:gridCol w="792088"/>
              </a:tblGrid>
              <a:tr h="20572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r.b</a:t>
                      </a:r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Naziv projekta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 2018. 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Ostvareno       I.-VI. 2018. 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1080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Erasmus+ KA102 V.Vlatković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96.670,41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Mobilitas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128.257,35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Ruins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84.152,29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Bio Energy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138.523,00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Erasmus+ 201 OŠ Nin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34.481,01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RI2 Intergate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280.211,56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127.388,91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Networld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258.742,76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78.435,67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Rosie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116.610,00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Stronger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36.150,00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Chestnut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75.008,78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Urban green belts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105.303,60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 me in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50.000,00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8.392,58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Hera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593.002,94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Blue Skills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327.153,62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Hives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370.174,48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Projekti ZADRA NOVA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612.000,00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Skills+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118.355,11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105.692,54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Hazadr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312.849,72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 Sea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365.893,45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56.756,34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Coolturizacija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202.015,69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Erasmus KA2+ OŠ Nin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10.000,00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Erasmus+ KA219 OŠ Nin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60.000,00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29.843,72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Microsoft Showcase Schools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5.000,00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Erasmus KA1+ OŠ Nin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10.000,00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Erasmus 201 OŠ Nin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45.000,00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Erasmus KA101+ OŠ Nin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48.000,00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58.254,10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Inkluzija 2017/18 - OŠ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1.447.063,53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954.595,79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Školska shema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167.785,20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Prehrana u riziku od siromaštva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723.681,00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Inkluzija 2017/18 - refund.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548.703,15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Kako smo ispravljali Pisin toranj - SŠ Benkovac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396.744,70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Mali korak za bolje sutra - SŠ Benkovac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267.892,68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Tesla je znao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98.840,81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47.263,33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 Europe - SŠ Biograd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20.000,00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Erasmus+ KA219 - SŠ Gračac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179.634,40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149.078,43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Erasmus+ Gimnazija Jurja Barakovića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5.000,00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Listen stories - GJB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25.000,00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23.942,22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Erasmus+ KA219 - GJB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28.133,04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Erasmus+ KA219 - GVN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141.469,00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129.791,49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Healthy future - HTU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150.000,00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27.524,95</a:t>
                      </a:r>
                    </a:p>
                  </a:txBody>
                  <a:tcPr marL="5143" marR="5143" marT="5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9311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0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323528" y="184666"/>
            <a:ext cx="7020272" cy="346050"/>
          </a:xfrm>
        </p:spPr>
        <p:txBody>
          <a:bodyPr>
            <a:noAutofit/>
          </a:bodyPr>
          <a:lstStyle/>
          <a:p>
            <a:pPr algn="l"/>
            <a:r>
              <a:rPr lang="hr-HR" sz="1600" b="1" dirty="0"/>
              <a:t>Ostvarenje prihoda po projektima Zadarske županije za razdoblje</a:t>
            </a:r>
            <a:br>
              <a:rPr lang="hr-HR" sz="1600" b="1" dirty="0"/>
            </a:br>
            <a:r>
              <a:rPr lang="hr-HR" sz="1600" b="1" dirty="0"/>
              <a:t>I.-VI. 2018. godine</a:t>
            </a: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485458"/>
              </p:ext>
            </p:extLst>
          </p:nvPr>
        </p:nvGraphicFramePr>
        <p:xfrm>
          <a:off x="2123728" y="523835"/>
          <a:ext cx="4536504" cy="5981514"/>
        </p:xfrm>
        <a:graphic>
          <a:graphicData uri="http://schemas.openxmlformats.org/drawingml/2006/table">
            <a:tbl>
              <a:tblPr/>
              <a:tblGrid>
                <a:gridCol w="286775"/>
                <a:gridCol w="2359747"/>
                <a:gridCol w="983228"/>
                <a:gridCol w="906754"/>
              </a:tblGrid>
              <a:tr h="1103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Erasmus</a:t>
                      </a:r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KA1 - HTU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300.000,00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219.916,80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Erasmus</a:t>
                      </a:r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KA219 - HTU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193.687,50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110.081,00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Erasmus+ Medicinska škola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102.907,54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42.013,95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Erasmus+ S. Ožanića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130.857,00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Postanimo fin. i digital. pismeni - V.Vlatković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300.000,00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212.660,33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Erasmus+ KA102 V.Vlatković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372.003,84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Inkluzija 2017/18 - SŠ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538.403,14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223.799,89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Tekuće pomoći - Zdravstvo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1.557.845,00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244.038,06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CGO Biljane Donje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303.266,64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99.658,76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Razminiranje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67.793,57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Sparc - Natura Jadera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231.200,00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Bird </a:t>
                      </a:r>
                      <a:r>
                        <a:rPr lang="hr-H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watching</a:t>
                      </a:r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231.200,00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Europa Direct Zadar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159.400,00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96.181,82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54.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Sparc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250.000,00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55.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Irene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394.918,00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213.960,71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Kulturna baština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2.602.500,00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57.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Hercultour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4.260.000,00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58.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Stronger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10.958,88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Pescar - Zadra Nova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40.000,00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Irene - Zadra Nova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820.000,00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208.948,24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Učink. uprav. i korišt. strukt. i inv. fond.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250.000,00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167.559,97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62.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Cowork net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76.705,83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63.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Foster children rights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135.975,06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Gaging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495.390,86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65.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Pescar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193.349,25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68.326,77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66.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Centar za edukaciju i razvoj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193.280,00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96.135,06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67.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Holistic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1.266.440,61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68.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Code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25.000,00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26.003,57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69.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Bastini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12.139,54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70.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Blue Smart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180.000,00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22.426,06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71.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Energetska obnova - OŠ Pag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792.576,91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Energetska obnova - V.Nazor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2.372.898,65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73.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Kapitalne pomoći - Zdravstvo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1.214.682,00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242.588,24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74.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Poboljšanje pristupa PZZ na otocima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594.752,35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147.006,25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75.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Izgradnja i opremanje dnevnih bolnica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20.200.000,00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76.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8.000.000,00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16.494,74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77.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 - Inovacija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21.237,36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78.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Centar komp. Za preradu ribe i voća PZC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6.637.360,30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79.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Specijalizirani poduzetnički inkubator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2.399.657,70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80.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Sustav navodnjavanja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32.320.000,00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81.</a:t>
                      </a:r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Refundacije za projekte ZŽ</a:t>
                      </a:r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13.258.744,06</a:t>
                      </a:r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1.995.556,09</a:t>
                      </a:r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89"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109.633.928,27</a:t>
                      </a:r>
                      <a:endParaRPr lang="hr-HR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8.807.022,98</a:t>
                      </a:r>
                      <a:endParaRPr lang="hr-HR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9311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0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611560" y="81598"/>
            <a:ext cx="7020272" cy="346050"/>
          </a:xfrm>
        </p:spPr>
        <p:txBody>
          <a:bodyPr>
            <a:noAutofit/>
          </a:bodyPr>
          <a:lstStyle/>
          <a:p>
            <a:pPr algn="l"/>
            <a:r>
              <a:rPr lang="hr-HR" sz="1600" b="1" dirty="0" smtClean="0"/>
              <a:t>Izvršenje rashoda po </a:t>
            </a:r>
            <a:r>
              <a:rPr lang="hr-HR" sz="1600" b="1" dirty="0"/>
              <a:t>projektima Zadarske županije za razdoblje</a:t>
            </a:r>
            <a:br>
              <a:rPr lang="hr-HR" sz="1600" b="1" dirty="0"/>
            </a:br>
            <a:r>
              <a:rPr lang="hr-HR" sz="1600" b="1" dirty="0"/>
              <a:t>I.-VI. 2018. godine</a:t>
            </a: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179563"/>
              </p:ext>
            </p:extLst>
          </p:nvPr>
        </p:nvGraphicFramePr>
        <p:xfrm>
          <a:off x="2051720" y="538367"/>
          <a:ext cx="4536504" cy="5983760"/>
        </p:xfrm>
        <a:graphic>
          <a:graphicData uri="http://schemas.openxmlformats.org/drawingml/2006/table">
            <a:tbl>
              <a:tblPr/>
              <a:tblGrid>
                <a:gridCol w="254979"/>
                <a:gridCol w="2313700"/>
                <a:gridCol w="982142"/>
                <a:gridCol w="985683"/>
              </a:tblGrid>
              <a:tr h="21174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r.b.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Naziv projekta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Plan 2018.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Izvršeno           </a:t>
                      </a:r>
                      <a:r>
                        <a:rPr lang="hr-H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</a:t>
                      </a:r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I.-VI. 2018.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</a:tr>
              <a:tr h="13234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Erasmus+ KA1 - OŠ Nin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4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Erasmus+ KA2 - OŠ Nin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4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Microsoft Showcase Schools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5.000,00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4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Erasmus+ KA201  - OŠ Nin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45.000,00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29.554,47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4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Erasmus+ KA101--035033- OŠ Nin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48.000,00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58.254,10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4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Energetska obnova OŠ Pag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2.831.301,70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4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Inkluzija 2017/18 - OŠ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2.576.607,93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1.425.080,01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4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Erasmus+ KA219 - OŠ Nin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60.000,00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6.745,58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4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Školska shema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167.785,20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118.848,91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4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Prehrana u riziku od siromaštva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723.681,00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4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Erasmus+ GJB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5.000,00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4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Listen Stories Engaged - GJB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25.000,00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23.942,20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4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Erasmus+ KA1 - HTUŠ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500.000,00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18.562,16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4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Healthy future - HTUŠ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150.000,00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9.056,77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4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Erasmus+ Med. škola Ante Kuzmanića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102.907,54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41.134,23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4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Erasmus+ S. Ožanić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130.857,00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4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Energetska obnova u perivoju V. Nazora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6.653.365,23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4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Inkluzija 2017/18 - SŠ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1.088.096,43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520.650,17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4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Erasmus+ KA219 - SŠ Gračac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179.634,40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37.038,51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4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Postanimo </a:t>
                      </a:r>
                      <a:r>
                        <a:rPr lang="hr-H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financ</a:t>
                      </a:r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i digitalno pismeni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300.000,00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221.330,33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4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Erasmus+ KA219 - HTUŠ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193.687,50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72.508,11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4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Erasmus</a:t>
                      </a:r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 KA219 - GVN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141.469,00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103.209,29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4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Kako smo ispravljali Pisin toranj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396.744,70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4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Mali korak za bolje sutra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267.892,68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4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Erasmus+ KA102 - V.Vlatković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95.801,74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4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Poboljšanje pristupa PZZ na otocima ZŽ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1.847.737,85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668.976,56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4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Izgradnja i opremanje dnevnih bolnica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20.200.000,00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142.345,00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4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MELAdetect - Zavod za javno zdravstvo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2.841.144,00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418.429,75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4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Sparc - Natura Jadera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346.500,00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4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Bird watching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346.500,00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64.051,80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4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Europa Direct Zadar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399.900,00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122.602,20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4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SPARC - Cerovačke špilje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985.000,00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15.507,06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4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Hera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14.000,00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6.042,62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4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Holistic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3.500,00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1.450,54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4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Centar novih tehnologija (CENT)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19.745.000,00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95.307,81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4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Irene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560.610,00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95.813,78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4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Kulturna baština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2.982.800,00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4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Hercultour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5.087.000,00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24.435,52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4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Readiness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675.500,00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36.619,76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4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Centar novih tehnologija (CENT) - Inovacija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260.000,00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21.237,37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9185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0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251520" y="139914"/>
            <a:ext cx="7020272" cy="346050"/>
          </a:xfrm>
        </p:spPr>
        <p:txBody>
          <a:bodyPr>
            <a:noAutofit/>
          </a:bodyPr>
          <a:lstStyle/>
          <a:p>
            <a:pPr algn="l"/>
            <a:r>
              <a:rPr lang="hr-HR" sz="1600" b="1" dirty="0"/>
              <a:t>Izvršenje rashoda po projektima Zadarske županije za razdoblje</a:t>
            </a:r>
            <a:br>
              <a:rPr lang="hr-HR" sz="1600" b="1" dirty="0"/>
            </a:br>
            <a:r>
              <a:rPr lang="hr-HR" sz="1600" b="1" dirty="0"/>
              <a:t>I.-VI. 2018. godine</a:t>
            </a: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155602"/>
              </p:ext>
            </p:extLst>
          </p:nvPr>
        </p:nvGraphicFramePr>
        <p:xfrm>
          <a:off x="2195736" y="528142"/>
          <a:ext cx="4536505" cy="5849839"/>
        </p:xfrm>
        <a:graphic>
          <a:graphicData uri="http://schemas.openxmlformats.org/drawingml/2006/table">
            <a:tbl>
              <a:tblPr/>
              <a:tblGrid>
                <a:gridCol w="288032"/>
                <a:gridCol w="2284618"/>
                <a:gridCol w="1027750"/>
                <a:gridCol w="936105"/>
              </a:tblGrid>
              <a:tr h="1332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Centar novih tehnologija (CENT) - Inovacija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260.000,00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21.237,37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Centar kompet. za preradu ribe i voća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9.264.560,68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42.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Centar kreativne industrije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3.484.773,50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416,00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43.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RI2 Integrate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477.809,96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175.258,19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Networld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407.425,74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163.917,57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45.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Innoxenia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576.931,82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46.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Rosie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263.347,64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99.750,20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Centar za edukaciju i razvoj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217.280,00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94.961,66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48.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Stronger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435.518,07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124.709,33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49.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Urban Green Belts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480.280,00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198.539,19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Gaging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459.929,07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51.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Učink. uprav. i korišt struk. i invest. fond.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622.808,51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227.693,20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52.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Locations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5.000,00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53.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Sirocco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15.000,00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4.478,00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54.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Mobilitas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878.427,00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131.209,56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55.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Chestnut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522.596,00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125.155,98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56.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Irene - Zadra Nova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2.055.790,00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403.858,85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57.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MELAdetect - Zadra Nova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177.001,20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72.275,82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58.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Pescar - Zadra Nova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296.118,00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23.173,07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59.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PZZ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48.746,00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24.278,16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Ruins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407.100,67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133.537,10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61.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Smart Commuting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312.205,62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82.983,48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62.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Bastini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102.913,52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33.117,40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63.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Canyoning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388.102,73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32.576,59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64.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Code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699.036,25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276.286,81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65.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InZadar2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51.298,79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33.365,55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66.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Smile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460.460,82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54.623,10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67.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Senses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658.291,27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61.292,31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68.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SN Baštica - podsustav Smilčić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13.210.000,00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16.875,00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69.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Lišansko polje - područje Žažvić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19.350.000,00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100.250,00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@Mazing - Zelena škola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845.291,46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27.000,00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71.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Forest bio energy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1.082.641,44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376.949,61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72.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Pescar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898.608,70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491.739,01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73.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Dory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864.115,80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118.442,75</a:t>
                      </a:r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74.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Skills +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269.000,00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91.265,98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Blue Smart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180.000,00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22.426,06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76.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Volonterska šuma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15.500,00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77.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Count me in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50.000,00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8.392,58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Poduzetnički inkubator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98.000,00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34.242,83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79.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Coolturizacija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202.015,69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UKUPNO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132.414.565,97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9.686.159,43</a:t>
                      </a:r>
                      <a:endParaRPr lang="hr-HR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6484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4" name="TextBox 12"/>
          <p:cNvSpPr txBox="1"/>
          <p:nvPr/>
        </p:nvSpPr>
        <p:spPr>
          <a:xfrm>
            <a:off x="7668344" y="116632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   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683567" y="2348880"/>
            <a:ext cx="7960961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Zadarske županije</a:t>
            </a:r>
            <a:endParaRPr lang="hr-H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696143" y="3789040"/>
            <a:ext cx="77773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u="sng" dirty="0" smtClean="0">
                <a:solidFill>
                  <a:srgbClr val="0070C0"/>
                </a:solidFill>
              </a:rPr>
              <a:t>https</a:t>
            </a:r>
            <a:r>
              <a:rPr lang="hr-HR" u="sng" dirty="0">
                <a:solidFill>
                  <a:srgbClr val="0070C0"/>
                </a:solidFill>
              </a:rPr>
              <a:t>://www.zadarska-zupanija.hr/component/content/article?id=479</a:t>
            </a:r>
          </a:p>
        </p:txBody>
      </p:sp>
      <p:sp>
        <p:nvSpPr>
          <p:cNvPr id="9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03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2800" b="1" dirty="0" smtClean="0"/>
              <a:t>Izvršenje proračuna</a:t>
            </a:r>
            <a:endParaRPr lang="hr-HR" sz="28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4980398"/>
              </p:ext>
            </p:extLst>
          </p:nvPr>
        </p:nvGraphicFramePr>
        <p:xfrm>
          <a:off x="1619672" y="2348880"/>
          <a:ext cx="6048672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6" name="Ravni poveznik 15"/>
          <p:cNvCxnSpPr/>
          <p:nvPr/>
        </p:nvCxnSpPr>
        <p:spPr>
          <a:xfrm>
            <a:off x="4572000" y="4077072"/>
            <a:ext cx="144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>
            <a:off x="4572000" y="4941168"/>
            <a:ext cx="144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ni poveznik 19"/>
          <p:cNvCxnSpPr/>
          <p:nvPr/>
        </p:nvCxnSpPr>
        <p:spPr>
          <a:xfrm>
            <a:off x="4572000" y="5013176"/>
            <a:ext cx="144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Slika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1368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0" y="6488668"/>
            <a:ext cx="2746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1619672" y="1556792"/>
            <a:ext cx="604867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Polugodišnji izvještaj o izvršenju proračuna                  </a:t>
            </a:r>
          </a:p>
          <a:p>
            <a:pPr algn="ctr"/>
            <a:r>
              <a:rPr lang="hr-HR" b="1" dirty="0" smtClean="0"/>
              <a:t> Zadarske županije za 2018. godinu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3100" b="1" dirty="0" smtClean="0"/>
              <a:t>Odnos planiranih i ostvarenih prihoda  i primitaka za razdoblje I.-VI. 2018. godine</a:t>
            </a:r>
            <a:br>
              <a:rPr lang="hr-HR" sz="3100" b="1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14844" y="928670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6" name="Rectangle 15"/>
          <p:cNvSpPr/>
          <p:nvPr/>
        </p:nvSpPr>
        <p:spPr>
          <a:xfrm>
            <a:off x="4708825" y="2653317"/>
            <a:ext cx="457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1. Prikaz udjela  grupa prihoda i primitaka u ukupnom ostvarenju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   Proračuna Zadarske županije za razdoblje I.-VI. 2018.g.</a:t>
            </a: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107504" y="1124744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5"/>
          <p:cNvSpPr txBox="1"/>
          <p:nvPr/>
        </p:nvSpPr>
        <p:spPr>
          <a:xfrm>
            <a:off x="-72008" y="2068542"/>
            <a:ext cx="51492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1100" b="1" dirty="0" smtClean="0">
              <a:cs typeface="Arial" pitchFamily="34" charset="0"/>
            </a:endParaRPr>
          </a:p>
          <a:p>
            <a:r>
              <a:rPr lang="hr-HR" sz="1100" b="1" dirty="0" smtClean="0">
                <a:cs typeface="Arial" pitchFamily="34" charset="0"/>
              </a:rPr>
              <a:t>Tablica 1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</a:t>
            </a:r>
            <a:r>
              <a:rPr lang="hr-HR" sz="1100" b="1" dirty="0" smtClean="0">
                <a:cs typeface="Arial" pitchFamily="34" charset="0"/>
              </a:rPr>
              <a:t>rihodi i primici Proračuna Zadarske županije za razdoblje I.-VI. 2018.g.</a:t>
            </a:r>
          </a:p>
          <a:p>
            <a:endParaRPr lang="hr-HR" sz="10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1" name="Pravokutnik 20"/>
          <p:cNvSpPr/>
          <p:nvPr/>
        </p:nvSpPr>
        <p:spPr>
          <a:xfrm>
            <a:off x="7668344" y="116632"/>
            <a:ext cx="9973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52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529897"/>
              </p:ext>
            </p:extLst>
          </p:nvPr>
        </p:nvGraphicFramePr>
        <p:xfrm>
          <a:off x="72000" y="2484889"/>
          <a:ext cx="4572008" cy="405452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016224"/>
                <a:gridCol w="963010"/>
                <a:gridCol w="1160726"/>
                <a:gridCol w="432048"/>
              </a:tblGrid>
              <a:tr h="2673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Naziv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Plan 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8.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Ostvareno I.-VI.</a:t>
                      </a:r>
                      <a:r>
                        <a:rPr lang="hr-HR" sz="800" b="1" i="0" u="none" strike="noStrike" baseline="0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noProof="0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Indeks</a:t>
                      </a:r>
                      <a:endParaRPr lang="hr-HR" sz="800" b="1" i="0" u="none" strike="noStrike" noProof="0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6885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HODI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POSLOVANJA 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879.004.332,61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352.597.621,94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40,11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7809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</a:t>
                      </a:r>
                      <a:r>
                        <a:rPr lang="hr-H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POREZA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74.175.650,00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42.761.572,69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57,65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694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POMOĆI</a:t>
                      </a:r>
                      <a:r>
                        <a:rPr lang="hr-H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IZ INOZ. I OSTALIH SUBJEKATA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199.698.796,14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41.967.268,45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21,02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11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OD IMOVINE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12.032.960,78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4.919.626,68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40,88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</a:t>
                      </a:r>
                      <a:r>
                        <a:rPr lang="hr-H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ADMINISTRATIVNIH PRISTOJBI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72.737.514,12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34.742.987,01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47,76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OD PRODAJE PROIZVODA I ROBE, USLUGA,</a:t>
                      </a:r>
                      <a:r>
                        <a:rPr lang="hr-H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DONACIJA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57.714.160,45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17.907.015,59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31,03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IZ NADLEŽ. PRORAČ. I OD HZZO</a:t>
                      </a:r>
                      <a:r>
                        <a:rPr lang="hr-H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TEMELJEM UGOVOR. OBVEZA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461.612.327,12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209.321.993,88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45,35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KAZNE,</a:t>
                      </a:r>
                      <a:r>
                        <a:rPr lang="hr-H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UPR. MJERE I </a:t>
                      </a: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OSTALI PRIHODI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1.032.924,00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977.157,64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94,60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237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</a:t>
                      </a:r>
                      <a:r>
                        <a:rPr lang="hr-HR" sz="8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PRODAJE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NEFIN.</a:t>
                      </a:r>
                      <a:r>
                        <a:rPr lang="hr-HR" sz="8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IMOVINE</a:t>
                      </a:r>
                      <a:endParaRPr lang="hr-HR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869.559,32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87.627,83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10,08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8237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PRIMICI</a:t>
                      </a:r>
                      <a:r>
                        <a:rPr lang="pl-PL" sz="8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</a:t>
                      </a:r>
                      <a:r>
                        <a:rPr lang="pl-PL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FIN.</a:t>
                      </a:r>
                      <a:r>
                        <a:rPr lang="pl-PL" sz="8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IMOVINE I ZADUŽIVANJA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18.400.000,00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5631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I PRIMICI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898.273.891,93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352.685.249,77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39,26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72971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REZULTAT POSLOVANJA IZ PRETHODNE GODINE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2.826.108,07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58.276.855,88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2062,09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17163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UKUPNO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901.100.000,00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410.962.105,65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45,61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3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408743"/>
              </p:ext>
            </p:extLst>
          </p:nvPr>
        </p:nvGraphicFramePr>
        <p:xfrm>
          <a:off x="4701349" y="3185592"/>
          <a:ext cx="445614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Pravokutnik 14"/>
          <p:cNvSpPr/>
          <p:nvPr/>
        </p:nvSpPr>
        <p:spPr>
          <a:xfrm>
            <a:off x="179512" y="1117367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 smtClean="0"/>
              <a:t>Prihodi i primici Proračuna Zadarske županije </a:t>
            </a:r>
            <a:r>
              <a:rPr lang="hr-HR" sz="1400" dirty="0" smtClean="0"/>
              <a:t>sastoje se od: </a:t>
            </a:r>
          </a:p>
          <a:p>
            <a:pPr>
              <a:buFont typeface="+mj-lt"/>
              <a:buAutoNum type="arabicPeriod"/>
            </a:pPr>
            <a:r>
              <a:rPr lang="hr-HR" sz="1400" dirty="0" smtClean="0"/>
              <a:t> prihoda poslovanja, </a:t>
            </a:r>
          </a:p>
          <a:p>
            <a:pPr>
              <a:buFont typeface="+mj-lt"/>
              <a:buAutoNum type="arabicPeriod"/>
            </a:pPr>
            <a:r>
              <a:rPr lang="hr-HR" sz="1400" dirty="0" smtClean="0"/>
              <a:t> prihoda od prodaje nefinancijske imovine i </a:t>
            </a:r>
          </a:p>
          <a:p>
            <a:pPr>
              <a:buFont typeface="+mj-lt"/>
              <a:buAutoNum type="arabicPeriod"/>
            </a:pPr>
            <a:r>
              <a:rPr lang="hr-HR" sz="1400" dirty="0" smtClean="0"/>
              <a:t> primitaka od financijske imovine i zaduživanja.</a:t>
            </a:r>
            <a:endParaRPr lang="hr-H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3100" b="1" dirty="0" smtClean="0"/>
              <a:t>Odnos planiranih i izvršenih rashoda  i  izdataka za razdoblje I.-VI. 2018. godine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2" name="TextBox 21"/>
          <p:cNvSpPr txBox="1"/>
          <p:nvPr/>
        </p:nvSpPr>
        <p:spPr>
          <a:xfrm>
            <a:off x="4714844" y="980728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graphicFrame>
        <p:nvGraphicFramePr>
          <p:cNvPr id="14" name="Grafikon 13"/>
          <p:cNvGraphicFramePr/>
          <p:nvPr>
            <p:extLst>
              <p:ext uri="{D42A27DB-BD31-4B8C-83A1-F6EECF244321}">
                <p14:modId xmlns:p14="http://schemas.microsoft.com/office/powerpoint/2010/main" val="2222140735"/>
              </p:ext>
            </p:extLst>
          </p:nvPr>
        </p:nvGraphicFramePr>
        <p:xfrm>
          <a:off x="4553945" y="2348880"/>
          <a:ext cx="4536951" cy="4023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718067" y="1940715"/>
            <a:ext cx="4429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2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Prikaz udjela  grupa rashoda i izdataka u ukupnom ostvarenju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   proračuna Zadarske županije za razdoblje I.-VI. 2018.g.</a:t>
            </a: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179512" y="1412776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i izdaci Proračuna Zadarske županije </a:t>
            </a:r>
            <a:r>
              <a:rPr kumimoji="0" lang="hr-HR" sz="5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sastoje se od: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rashoda poslovanja,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rashoda za nabavu nefinancijske imovine i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izdataka za financijsku imovinu i otplatu zajmova.</a:t>
            </a: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-31233" y="2329119"/>
            <a:ext cx="493305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Tablica 2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R</a:t>
            </a:r>
            <a:r>
              <a:rPr lang="hr-HR" sz="1100" b="1" dirty="0" smtClean="0">
                <a:cs typeface="Arial" pitchFamily="34" charset="0"/>
              </a:rPr>
              <a:t>ashodi i izdaci Proračuna Zadarske županije za razdoblje I.-VI. 2018.g.</a:t>
            </a: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0" name="Pravokutnik 19"/>
          <p:cNvSpPr/>
          <p:nvPr/>
        </p:nvSpPr>
        <p:spPr>
          <a:xfrm>
            <a:off x="7668344" y="116632"/>
            <a:ext cx="1061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9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7492921"/>
              </p:ext>
            </p:extLst>
          </p:nvPr>
        </p:nvGraphicFramePr>
        <p:xfrm>
          <a:off x="4571999" y="2492896"/>
          <a:ext cx="4536679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23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771056"/>
              </p:ext>
            </p:extLst>
          </p:nvPr>
        </p:nvGraphicFramePr>
        <p:xfrm>
          <a:off x="36504" y="2636912"/>
          <a:ext cx="4500000" cy="339564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015216"/>
                <a:gridCol w="964018"/>
                <a:gridCol w="1073879"/>
                <a:gridCol w="446887"/>
              </a:tblGrid>
              <a:tr h="2673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Naziv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Plan 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8.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Izvršeno I.-VI. 2018.g.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noProof="0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Indeks</a:t>
                      </a:r>
                      <a:endParaRPr lang="hr-HR" sz="800" b="1" i="0" u="none" strike="noStrike" noProof="0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26885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RASHODI POSLOVANJA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752.251.193,66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345.557.908,24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45,94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97809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RASHODI ZA ZAPOSLENE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363.055.466,35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183.869.714,27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50,65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694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MATERIJALNI RASHODI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327.453.839,92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137.495.896,11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41,99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911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FINANCIJSKI RASHODI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1.255.632,12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703.248,99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56,01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SUBVENCIJE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3.406.000,00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712.740,22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20,93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POMOĆI DANE U INOZEMSTVO I UNUTAR OPĆEG PRORAČUNA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22.396.127,04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11.350.107,82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50,68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NAKNADE GRAĐA. I KUĆAN. OD                    OSIGURA. I DR. NAKNADE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19.912.880,23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6.220.274,62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31,24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OSTALI RASHODI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14.771.248,00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5.205.926,21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35,24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8237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1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RASHODI ZA NABAVU NEFIN. IMOVINE</a:t>
                      </a:r>
                      <a:endParaRPr lang="hr-HR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147.404.506,34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11.482.827,60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7,79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88237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l-PL" sz="800" b="1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IZDACI ZA FINANCIJSKU IMOVINU I OTPLATE ZAJMOVA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1.444.300,00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697.171,67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48,27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26885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UKUPNO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901.100.000,00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357.737.907,51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39,70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6944" y="785689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Proračunski korisnici Zadarske županije</a:t>
            </a:r>
            <a:endParaRPr lang="hr-HR" sz="2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2620888"/>
          </a:xfr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sz="1800" b="1" u="sng" dirty="0" smtClean="0">
                <a:solidFill>
                  <a:schemeClr val="bg1"/>
                </a:solidFill>
              </a:rPr>
              <a:t>Proračunski korisnici Zadarske županije su:</a:t>
            </a:r>
          </a:p>
          <a:p>
            <a:pPr>
              <a:buNone/>
            </a:pPr>
            <a:endParaRPr lang="hr-HR" sz="1600" b="1" u="sng" dirty="0" smtClean="0">
              <a:solidFill>
                <a:schemeClr val="bg1"/>
              </a:solidFill>
            </a:endParaRPr>
          </a:p>
          <a:p>
            <a:r>
              <a:rPr lang="hr-HR" sz="1600" b="1" dirty="0" smtClean="0">
                <a:solidFill>
                  <a:schemeClr val="bg1"/>
                </a:solidFill>
              </a:rPr>
              <a:t>Osnovne škole osim onih na području grada Zadra - 27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Sve srednje škole i Đački dom Zadar - 20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Sve ustanove u zdravstvu i Dom za starije i nemoćne - 7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Kazalište lutaka, Narodni muzej - 2 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Zavod za prostorno uređenje, JU Natura Jadera - 2 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ZADRA, AGRRA, INOVACIJA - 3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Vijeća nacionalnih manjina (albanska, bošnjačka, srpska) - 3</a:t>
            </a:r>
          </a:p>
          <a:p>
            <a:endParaRPr lang="hr-HR" sz="1600" dirty="0" smtClean="0"/>
          </a:p>
          <a:p>
            <a:pPr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428" y="505733"/>
            <a:ext cx="504056" cy="633001"/>
          </a:xfrm>
          <a:prstGeom prst="rect">
            <a:avLst/>
          </a:prstGeom>
        </p:spPr>
      </p:pic>
      <p:sp>
        <p:nvSpPr>
          <p:cNvPr id="5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395536" y="4437112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Zadarska županija ima 64 proračunska korisnika.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15498891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6336704" cy="490066"/>
          </a:xfrm>
        </p:spPr>
        <p:txBody>
          <a:bodyPr>
            <a:noAutofit/>
          </a:bodyPr>
          <a:lstStyle/>
          <a:p>
            <a:pPr algn="l"/>
            <a:r>
              <a:rPr lang="hr-HR" sz="2400" b="1" dirty="0" smtClean="0"/>
              <a:t>Prikaz prihoda i primitaka Zadarske županije i proračunskih korisnika</a:t>
            </a:r>
            <a:endParaRPr lang="hr-HR" sz="24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3314557"/>
              </p:ext>
            </p:extLst>
          </p:nvPr>
        </p:nvGraphicFramePr>
        <p:xfrm>
          <a:off x="179513" y="1844824"/>
          <a:ext cx="4824535" cy="41943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16223"/>
                <a:gridCol w="936104"/>
                <a:gridCol w="936104"/>
                <a:gridCol w="936104"/>
              </a:tblGrid>
              <a:tr h="373752">
                <a:tc>
                  <a:txBody>
                    <a:bodyPr/>
                    <a:lstStyle/>
                    <a:p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NAZIV PRIHODA I PRIMITAKA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Zadarska</a:t>
                      </a:r>
                      <a:r>
                        <a:rPr lang="hr-HR" sz="8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županija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Proračunski</a:t>
                      </a:r>
                      <a:r>
                        <a:rPr lang="hr-HR" sz="8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korisnici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  PRIHODI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OD POREZA</a:t>
                      </a:r>
                      <a:endParaRPr lang="hr-HR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42.761.572,69</a:t>
                      </a:r>
                      <a:endParaRPr lang="hr-HR" sz="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42.761.572,69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  POMOĆI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IZ INOZEMSTVA</a:t>
                      </a:r>
                      <a:endParaRPr lang="hr-HR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33.833.492,10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8.133.776,35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41.967.268,45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  PRIHODI OD IMOVINE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4.877.737,91</a:t>
                      </a:r>
                      <a:endParaRPr lang="hr-H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41.888,77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4.919.626,68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064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  PRIHODI OD UPRAVNIH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ADMIN. PRISTOJBI</a:t>
                      </a:r>
                      <a:endParaRPr lang="hr-HR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3.884.530,73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30.858.456,28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34.742.987,01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9824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  PRIHODI OD PRODAJE  PROIZV.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ROBE, USLUGA I DONACIJA</a:t>
                      </a:r>
                      <a:endParaRPr lang="hr-HR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17.907.015,59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17.907.015,59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  PRIHODI IZ NADL. PRORAČUNA </a:t>
                      </a: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OD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HZZO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209.321.993,88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209.321.993,88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  KAZNE, UPRAVNE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MJERE I OSTALI PRIHODI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43.115,15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934.042,49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977.157,64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 PRIHODI OD PRODAJE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PROIZVEDENE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DUG. IMOVINE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1.113,75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86.514,08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87.627,83</a:t>
                      </a: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  PRIMLJENI POVRATI GLAVNICA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DANIH ZAJMOVA I DEPOZITA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PRIHODI I PRIMICI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85.401.562,33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267.283.687,44</a:t>
                      </a:r>
                      <a:endParaRPr lang="hr-HR" sz="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352.685.249,77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  REZULTAT POSLOVANJA IZ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hr-HR" sz="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PRETHODNE GODINE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26.862.785,50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31.414.070,38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58.276.855,88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r>
                        <a:rPr lang="hr-HR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r>
                        <a:rPr lang="hr-HR" sz="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112.264.347,83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298.697.757,82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410.962.105,65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r>
                        <a:rPr lang="hr-HR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UDIO U UKUPNIM PRIHODIMA</a:t>
                      </a:r>
                      <a:r>
                        <a:rPr lang="hr-HR" sz="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 PRIMICIMA (BEZ 92)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24,21%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75,79%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100,00%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528288"/>
            <a:ext cx="504056" cy="633001"/>
          </a:xfrm>
          <a:prstGeom prst="rect">
            <a:avLst/>
          </a:prstGeom>
        </p:spPr>
      </p:pic>
      <p:sp>
        <p:nvSpPr>
          <p:cNvPr id="6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8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0586041"/>
              </p:ext>
            </p:extLst>
          </p:nvPr>
        </p:nvGraphicFramePr>
        <p:xfrm>
          <a:off x="5220072" y="2132856"/>
          <a:ext cx="4392488" cy="4540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Naslov 1"/>
          <p:cNvSpPr txBox="1">
            <a:spLocks/>
          </p:cNvSpPr>
          <p:nvPr/>
        </p:nvSpPr>
        <p:spPr>
          <a:xfrm>
            <a:off x="5292080" y="1412776"/>
            <a:ext cx="385192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Grafikon 3.</a:t>
            </a:r>
            <a:r>
              <a:rPr kumimoji="0" lang="hr-HR" sz="11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Prikaz udjela Zadarske županije i prorač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unskih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korisnika 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ukupnim prihodima i primicima za razdoblje I.-VI. 2018.g.</a:t>
            </a:r>
            <a:endParaRPr kumimoji="0" lang="hr-HR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179512" y="1340768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100" b="1" dirty="0" smtClean="0"/>
              <a:t>Tablica 3. Odnos prihoda i primitaka Zadarske županije</a:t>
            </a:r>
            <a:br>
              <a:rPr lang="hr-HR" sz="1100" b="1" dirty="0" smtClean="0"/>
            </a:br>
            <a:r>
              <a:rPr lang="hr-HR" sz="1100" b="1" dirty="0" smtClean="0"/>
              <a:t>                  i proračunskih korisnika</a:t>
            </a:r>
            <a:endParaRPr lang="hr-HR" sz="1100" dirty="0"/>
          </a:p>
        </p:txBody>
      </p:sp>
      <p:sp>
        <p:nvSpPr>
          <p:cNvPr id="12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8727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067128" cy="490066"/>
          </a:xfrm>
        </p:spPr>
        <p:txBody>
          <a:bodyPr>
            <a:noAutofit/>
          </a:bodyPr>
          <a:lstStyle/>
          <a:p>
            <a:pPr algn="l"/>
            <a:r>
              <a:rPr lang="hr-HR" sz="2400" b="1" dirty="0" smtClean="0"/>
              <a:t>Prikaz rashoda i izdataka Zadarske županije i proračunskih korisnika</a:t>
            </a:r>
            <a:endParaRPr lang="hr-HR" sz="2400" b="1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528288"/>
            <a:ext cx="504056" cy="633001"/>
          </a:xfrm>
          <a:prstGeom prst="rect">
            <a:avLst/>
          </a:prstGeom>
        </p:spPr>
      </p:pic>
      <p:sp>
        <p:nvSpPr>
          <p:cNvPr id="6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8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2375890"/>
              </p:ext>
            </p:extLst>
          </p:nvPr>
        </p:nvGraphicFramePr>
        <p:xfrm>
          <a:off x="5220072" y="2132856"/>
          <a:ext cx="43924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Naslov 1"/>
          <p:cNvSpPr txBox="1">
            <a:spLocks/>
          </p:cNvSpPr>
          <p:nvPr/>
        </p:nvSpPr>
        <p:spPr>
          <a:xfrm>
            <a:off x="5292080" y="1412776"/>
            <a:ext cx="385192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Grafikon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4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hr-HR" sz="11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Prikaz udjela Zadarske županije i prorač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unskih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korisnika 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ukupnim rashodima i izdacima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Zadarske županije 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za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razdoblje I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.-VI. 2018.g.</a:t>
            </a:r>
            <a:endParaRPr kumimoji="0" lang="hr-HR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179512" y="1340768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100" b="1" dirty="0" smtClean="0"/>
              <a:t>Tablica 4. Odnos rashoda i izdataka Zadarske županije</a:t>
            </a:r>
            <a:br>
              <a:rPr lang="hr-HR" sz="1100" b="1" dirty="0" smtClean="0"/>
            </a:br>
            <a:r>
              <a:rPr lang="hr-HR" sz="1100" b="1" dirty="0" smtClean="0"/>
              <a:t>                  i proračunskih korisnika</a:t>
            </a:r>
            <a:endParaRPr lang="hr-HR" sz="1100" dirty="0"/>
          </a:p>
        </p:txBody>
      </p:sp>
      <p:sp>
        <p:nvSpPr>
          <p:cNvPr id="12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3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1814328"/>
              </p:ext>
            </p:extLst>
          </p:nvPr>
        </p:nvGraphicFramePr>
        <p:xfrm>
          <a:off x="107503" y="1916832"/>
          <a:ext cx="4896544" cy="409414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8233"/>
                <a:gridCol w="908159"/>
                <a:gridCol w="950076"/>
                <a:gridCol w="950076"/>
              </a:tblGrid>
              <a:tr h="373752">
                <a:tc>
                  <a:txBody>
                    <a:bodyPr/>
                    <a:lstStyle/>
                    <a:p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NAZIV RASHODA I IZDATAKA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Zadarska</a:t>
                      </a:r>
                      <a:r>
                        <a:rPr lang="hr-HR" sz="8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županija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Proračunski</a:t>
                      </a:r>
                      <a:r>
                        <a:rPr lang="hr-HR" sz="8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korisnici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RASHODI ZA ZAPOSLENE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18.006.570,14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165.863.144,13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183.869.714,27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MATERIJALNI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40.833.575,79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96.662.320,32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137.495.</a:t>
                      </a: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896,11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FINANCIJSKI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557.054,43</a:t>
                      </a:r>
                      <a:endParaRPr lang="hr-H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146.194,56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703.248,99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5064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SUBVENCIJE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712.740,22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712.740,22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9824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POMOĆI DANE U INOZEMSTVO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UNUTAR OPĆEG PRORAČUNA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10.588.358,84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761.748,98</a:t>
                      </a:r>
                      <a:endParaRPr lang="hr-H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11.350.107,82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NAKNADE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GRAĐANIMA I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KUĆANSTVIMA IZ PRORAČUNA</a:t>
                      </a:r>
                      <a:endParaRPr lang="hr-HR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6.127.133,62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93.141,00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6.220.274,62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OSTALI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5.124.034,21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81.892,00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5.205.926,21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RASHODI ZA NABAVU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NEPROIZVEDENE IMOVINE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142.500,00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37.687,00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180.187,00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RASHODI ZA NABAVU PROIZVEDENE DUGO. IMOVINE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4.579.377,49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4.368.420,61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8.947.798,10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RASHODI ZA DODATNA ULAGANJA NA NEFIN.</a:t>
                      </a:r>
                      <a:r>
                        <a:rPr lang="hr-HR" sz="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IMOVINI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762.476,50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1.592.366,00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2.354.842,50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IZDACI  ZA FINANCIJSKU</a:t>
                      </a:r>
                      <a:r>
                        <a:rPr lang="hr-HR" sz="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IMOVINU I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OTPLATU ZAJMOVA</a:t>
                      </a:r>
                      <a:endParaRPr lang="hr-HR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697.171,67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697.171,67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r>
                        <a:rPr lang="hr-HR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88.130.992,91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269.606.914,60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357.737.907,51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r>
                        <a:rPr lang="hr-HR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UDIO U</a:t>
                      </a:r>
                      <a:r>
                        <a:rPr lang="hr-HR" sz="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UKUPNIM RASHODIMA I IZDACIMA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24,63%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75,37%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100,00%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7657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709644"/>
              </p:ext>
            </p:extLst>
          </p:nvPr>
        </p:nvGraphicFramePr>
        <p:xfrm>
          <a:off x="31020" y="1293511"/>
          <a:ext cx="4540980" cy="3791672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00713"/>
                <a:gridCol w="1745420"/>
                <a:gridCol w="1009106"/>
                <a:gridCol w="904594"/>
                <a:gridCol w="681147"/>
              </a:tblGrid>
              <a:tr h="3105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Upravni odjeli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 20</a:t>
                      </a:r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r>
                        <a:rPr lang="en-US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Izvršeno I.-VI. 2018.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Indeks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270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9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Ured župana 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2.423.100,00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1.059.662,61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0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43,73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6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Financije i proračun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20.188.084,02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10.685.583,31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52,93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58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Obrazovanje, kult. i šport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136.182.512,66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42.671.168,07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31,33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22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Zdravstvo, soc. skrb, udruge     i mladi</a:t>
                      </a:r>
                      <a:endParaRPr lang="sv-SE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608.296.132,99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278.711.342,81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45,82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15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vi-VN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Prost</a:t>
                      </a:r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hr-HR" sz="9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vi-VN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uređenje</a:t>
                      </a:r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zaštita</a:t>
                      </a:r>
                      <a:r>
                        <a:rPr lang="hr-HR" sz="9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okoliša i kom. poslovi</a:t>
                      </a:r>
                      <a:endParaRPr lang="vi-VN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11.308.207,00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13.434.246,66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0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118,80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719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6.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Gospod., turizam, </a:t>
                      </a:r>
                      <a:r>
                        <a:rPr lang="hr-HR" sz="900" b="1" u="none" strike="noStrike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</a:t>
                      </a:r>
                      <a:r>
                        <a:rPr lang="hr-HR" sz="9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i EU fondovi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65.542.084,93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5.443.405,28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8,31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hr-HR" sz="900" b="1" u="none" strike="noStrike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Poljop</a:t>
                      </a:r>
                      <a:r>
                        <a:rPr lang="hr-HR" sz="9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.,</a:t>
                      </a:r>
                      <a:r>
                        <a:rPr lang="hr-HR" sz="900" b="1" u="none" strike="noStrike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ribar., vodno </a:t>
                      </a:r>
                      <a:r>
                        <a:rPr lang="hr-HR" sz="900" b="1" u="none" strike="noStrike" baseline="0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gospod</a:t>
                      </a:r>
                      <a:r>
                        <a:rPr lang="hr-HR" sz="900" b="1" u="none" strike="noStrike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., </a:t>
                      </a:r>
                      <a:r>
                        <a:rPr lang="hr-HR" sz="900" b="1" u="none" strike="noStrike" baseline="0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rural</a:t>
                      </a:r>
                      <a:r>
                        <a:rPr lang="hr-HR" sz="900" b="1" u="none" strike="noStrike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i </a:t>
                      </a:r>
                      <a:r>
                        <a:rPr lang="hr-HR" sz="900" b="1" u="none" strike="noStrike" baseline="0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otoč</a:t>
                      </a:r>
                      <a:r>
                        <a:rPr lang="hr-HR" sz="900" b="1" u="none" strike="noStrike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razvoj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41.980.157,40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2.420.659,36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8,31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49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Pom.</a:t>
                      </a:r>
                      <a:r>
                        <a:rPr lang="hr-HR" sz="9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dobro, more i promet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6.085.000,00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140.840,92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0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2,31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2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Pravni i zajednički poslovi 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5.605.721,00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2.600.268,96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0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46,39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9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1" i="0" u="none" strike="noStrike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Javna nabava i upr. imovinom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3.849.000,00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570.729,33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16,36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9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 </a:t>
                      </a:r>
                      <a:r>
                        <a:rPr lang="en-US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RASHODI I IZDACI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901.100.000,00</a:t>
                      </a:r>
                      <a:endParaRPr lang="en-US" sz="9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357.737.907,51</a:t>
                      </a:r>
                      <a:endParaRPr lang="en-US" sz="9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39,70</a:t>
                      </a:r>
                      <a:endParaRPr lang="en-US" sz="9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0" y="4005064"/>
            <a:ext cx="5214974" cy="269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50" b="1" dirty="0" smtClean="0">
                <a:cs typeface="Arial" pitchFamily="34" charset="0"/>
              </a:rPr>
              <a:t>   </a:t>
            </a:r>
            <a:endParaRPr lang="hr-HR" sz="1100" b="1" dirty="0" smtClean="0">
              <a:cs typeface="Arial" pitchFamily="34" charset="0"/>
            </a:endParaRPr>
          </a:p>
        </p:txBody>
      </p:sp>
      <p:pic>
        <p:nvPicPr>
          <p:cNvPr id="21" name="Slika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989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8" name="Naslov 1"/>
          <p:cNvSpPr txBox="1">
            <a:spLocks/>
          </p:cNvSpPr>
          <p:nvPr/>
        </p:nvSpPr>
        <p:spPr>
          <a:xfrm>
            <a:off x="-33489" y="13035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Rashodi i izdaci proračuna Zadarske županije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po</a:t>
            </a:r>
            <a:r>
              <a:rPr kumimoji="0" lang="hr-HR" sz="19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organizacijskoj k</a:t>
            </a:r>
            <a:r>
              <a:rPr kumimoji="0" lang="hr-HR" sz="1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lasifikaciji</a:t>
            </a:r>
            <a:endParaRPr kumimoji="0" lang="hr-HR" sz="1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Grafikon 13"/>
          <p:cNvGraphicFramePr/>
          <p:nvPr>
            <p:extLst>
              <p:ext uri="{D42A27DB-BD31-4B8C-83A1-F6EECF244321}">
                <p14:modId xmlns:p14="http://schemas.microsoft.com/office/powerpoint/2010/main" val="2525759266"/>
              </p:ext>
            </p:extLst>
          </p:nvPr>
        </p:nvGraphicFramePr>
        <p:xfrm>
          <a:off x="4751513" y="1311955"/>
          <a:ext cx="4392487" cy="3411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204084" y="516508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7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funkcijskoj </a:t>
            </a:r>
            <a:r>
              <a:rPr lang="hr-HR" sz="7600" b="1" noProof="0" dirty="0" smtClean="0">
                <a:latin typeface="+mj-lt"/>
                <a:ea typeface="+mj-ea"/>
                <a:cs typeface="+mj-cs"/>
              </a:rPr>
              <a:t>klasifikaciji</a:t>
            </a:r>
            <a: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r-HR" sz="7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(bez izdataka)</a:t>
            </a:r>
            <a:endParaRPr kumimoji="0" lang="hr-HR" sz="7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extBox 12"/>
          <p:cNvSpPr txBox="1"/>
          <p:nvPr/>
        </p:nvSpPr>
        <p:spPr>
          <a:xfrm>
            <a:off x="7668344" y="116632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graphicFrame>
        <p:nvGraphicFramePr>
          <p:cNvPr id="10" name="Grafikon 9"/>
          <p:cNvGraphicFramePr/>
          <p:nvPr>
            <p:extLst>
              <p:ext uri="{D42A27DB-BD31-4B8C-83A1-F6EECF244321}">
                <p14:modId xmlns:p14="http://schemas.microsoft.com/office/powerpoint/2010/main" val="2371237663"/>
              </p:ext>
            </p:extLst>
          </p:nvPr>
        </p:nvGraphicFramePr>
        <p:xfrm>
          <a:off x="4731858" y="1916832"/>
          <a:ext cx="4392488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391623"/>
              </p:ext>
            </p:extLst>
          </p:nvPr>
        </p:nvGraphicFramePr>
        <p:xfrm>
          <a:off x="323528" y="1916832"/>
          <a:ext cx="3960439" cy="3024336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440159"/>
                <a:gridCol w="1008112"/>
                <a:gridCol w="1008112"/>
                <a:gridCol w="504056"/>
              </a:tblGrid>
              <a:tr h="3204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OPIS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 </a:t>
                      </a: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2018.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Izvršeno I.-VI. 2018.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Indeks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Opće javne usluge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32.487.705,02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24.512.654,71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75,45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 Javni red i sigurnost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550.000,00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412.500,00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75,00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 Ekonomski poslovi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49.226.500,00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2.208.751,32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4,49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 Zaštita okoliša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5.992.697,00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1.943.053,50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32,42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22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 Usluge unapređenja stanovanja i </a:t>
                      </a:r>
                      <a:r>
                        <a:rPr lang="hr-HR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zajed</a:t>
                      </a: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84.706.159,83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9.360.404,07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11,05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 Zdravstvo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575.451.737,87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266.450.510,33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46,30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22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 Rekreacija, kultura i religija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18.112.758,00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6.254.766,94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34,53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 Obrazovanje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104.972.629,01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34.717.323,07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33,07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Socijalna zaštita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28.155.513,27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11.180.771,90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39,71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endParaRPr lang="hr-HR" sz="9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901.100.000,00</a:t>
                      </a:r>
                      <a:endParaRPr lang="hr-HR" sz="9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357.040.735,84</a:t>
                      </a:r>
                      <a:endParaRPr lang="hr-HR" sz="9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39,69</a:t>
                      </a:r>
                      <a:endParaRPr lang="hr-HR" sz="9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884714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15698</TotalTime>
  <Words>2587</Words>
  <Application>Microsoft Office PowerPoint</Application>
  <PresentationFormat>Prikaz na zaslonu (4:3)</PresentationFormat>
  <Paragraphs>1108</Paragraphs>
  <Slides>14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Office tema</vt:lpstr>
      <vt:lpstr> REPUBLIKA HRVATSKA ZADARSKA ŽUPANIJA  POLUGODIŠNJI IZVJEŠTAJ O IZVRŠENJU PRORAČUNA ZADARSKE ŽUPANIJE ZA 2018. GODINU - vodič za građane - </vt:lpstr>
      <vt:lpstr>Izvršenje proračuna</vt:lpstr>
      <vt:lpstr>  Odnos planiranih i ostvarenih prihoda  i primitaka za razdoblje I.-VI. 2018. godine  </vt:lpstr>
      <vt:lpstr> Odnos planiranih i izvršenih rashoda  i  izdataka za razdoblje I.-VI. 2018. godine  </vt:lpstr>
      <vt:lpstr>Proračunski korisnici Zadarske županije</vt:lpstr>
      <vt:lpstr>Prikaz prihoda i primitaka Zadarske županije i proračunskih korisnika</vt:lpstr>
      <vt:lpstr>Prikaz rashoda i izdataka Zadarske županije i proračunskih korisnika</vt:lpstr>
      <vt:lpstr>  </vt:lpstr>
      <vt:lpstr>  </vt:lpstr>
      <vt:lpstr>Ostvarenje prihoda po projektima Zadarske županije za razdoblje I.-VI. 2018. godine</vt:lpstr>
      <vt:lpstr>Ostvarenje prihoda po projektima Zadarske županije za razdoblje I.-VI. 2018. godine</vt:lpstr>
      <vt:lpstr>Izvršenje rashoda po projektima Zadarske županije za razdoblje I.-VI. 2018. godine</vt:lpstr>
      <vt:lpstr>Izvršenje rashoda po projektima Zadarske županije za razdoblje I.-VI. 2018. godine</vt:lpstr>
      <vt:lpstr>PowerPointova prezentacija</vt:lpstr>
    </vt:vector>
  </TitlesOfParts>
  <Company>ZADARSKA ŽUPANIJA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POLUGODIŠNJI IZVJEŠTAJ O IZVRŠENJU PRORAČUNA ZADARSKE ŽUPANIJE ZA 2014. g.</dc:title>
  <dc:creator>Luka Nikolac</dc:creator>
  <cp:lastModifiedBy>korisnik</cp:lastModifiedBy>
  <cp:revision>1235</cp:revision>
  <cp:lastPrinted>2018-09-17T11:42:40Z</cp:lastPrinted>
  <dcterms:created xsi:type="dcterms:W3CDTF">2014-10-06T07:52:48Z</dcterms:created>
  <dcterms:modified xsi:type="dcterms:W3CDTF">2018-09-17T12:21:09Z</dcterms:modified>
</cp:coreProperties>
</file>