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10" r:id="rId2"/>
    <p:sldId id="327" r:id="rId3"/>
    <p:sldId id="297" r:id="rId4"/>
    <p:sldId id="298" r:id="rId5"/>
    <p:sldId id="328" r:id="rId6"/>
    <p:sldId id="329" r:id="rId7"/>
    <p:sldId id="330" r:id="rId8"/>
    <p:sldId id="293" r:id="rId9"/>
    <p:sldId id="316" r:id="rId10"/>
    <p:sldId id="332" r:id="rId11"/>
    <p:sldId id="334" r:id="rId12"/>
    <p:sldId id="337" r:id="rId13"/>
    <p:sldId id="324" r:id="rId14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A2CB9B"/>
    <a:srgbClr val="567A5F"/>
    <a:srgbClr val="CC6600"/>
    <a:srgbClr val="3366FF"/>
    <a:srgbClr val="00CC99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Tamni stil 1 - Isticanj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Tamni stil 1 - Isticanj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Stil teme 2 - Isticanj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rednji stil 4 - Isticanj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5195" autoAdjust="0"/>
  </p:normalViewPr>
  <p:slideViewPr>
    <p:cSldViewPr>
      <p:cViewPr varScale="1">
        <p:scale>
          <a:sx n="88" d="100"/>
          <a:sy n="88" d="100"/>
        </p:scale>
        <p:origin x="121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arina\Desktop\Zupanija%20ka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Radni_list_programa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09323711506802"/>
          <c:y val="0.16713366270850016"/>
          <c:w val="0.43296920000341882"/>
          <c:h val="0.5518234902004356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List1!$A$2:$A$11</c:f>
              <c:strCache>
                <c:ptCount val="10"/>
                <c:pt idx="0">
                  <c:v>PRIHODI OD POREZA (10,08%)</c:v>
                </c:pt>
                <c:pt idx="1">
                  <c:v>POMOĆI IZ INOZ. I OST. SUBJEKATA (14,41%)</c:v>
                </c:pt>
                <c:pt idx="2">
                  <c:v>PRIHODI OD IMOVINE (1,54%)</c:v>
                </c:pt>
                <c:pt idx="3">
                  <c:v>PRIHODI OD ADMIN. PRISTOJBI (8,44%)</c:v>
                </c:pt>
                <c:pt idx="4">
                  <c:v>PRIHODI OD PRODAJE ROBE, USLUGA, DONACIJA (7,22%)</c:v>
                </c:pt>
                <c:pt idx="5">
                  <c:v>PRIHODI IZ NADLEŽ. PRORAČ. I OD HZZO (51,31%)</c:v>
                </c:pt>
                <c:pt idx="6">
                  <c:v>OSTALI PRIHODI (0,15%)</c:v>
                </c:pt>
                <c:pt idx="7">
                  <c:v>PRIHODI OD PRODAJE NEFIN. IMOVINE (0,10%)</c:v>
                </c:pt>
                <c:pt idx="8">
                  <c:v>PRIMICI OD FIN. IMOVINE I ZADUŽIVANJA (0,20%)</c:v>
                </c:pt>
                <c:pt idx="9">
                  <c:v>VLASTITI IZVORI (6,50%)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0.1008</c:v>
                </c:pt>
                <c:pt idx="1">
                  <c:v>0.14410000000000001</c:v>
                </c:pt>
                <c:pt idx="2">
                  <c:v>1.54E-2</c:v>
                </c:pt>
                <c:pt idx="3">
                  <c:v>8.4400000000000003E-2</c:v>
                </c:pt>
                <c:pt idx="4">
                  <c:v>7.22E-2</c:v>
                </c:pt>
                <c:pt idx="5">
                  <c:v>0.5131</c:v>
                </c:pt>
                <c:pt idx="6">
                  <c:v>1.5E-3</c:v>
                </c:pt>
                <c:pt idx="7">
                  <c:v>1E-3</c:v>
                </c:pt>
                <c:pt idx="8">
                  <c:v>2E-3</c:v>
                </c:pt>
                <c:pt idx="9">
                  <c:v>6.5000000000000002E-2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000726415013761"/>
          <c:y val="0"/>
          <c:w val="0.3999927358498665"/>
          <c:h val="0.99999662199695016"/>
        </c:manualLayout>
      </c:layout>
      <c:overlay val="0"/>
      <c:txPr>
        <a:bodyPr/>
        <a:lstStyle/>
        <a:p>
          <a:pPr>
            <a:defRPr sz="800">
              <a:latin typeface="Arial" pitchFamily="34" charset="0"/>
              <a:cs typeface="Arial" pitchFamily="34" charset="0"/>
            </a:defRPr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9868731225001504"/>
          <c:y val="0"/>
          <c:w val="0.38451726721316115"/>
          <c:h val="1"/>
        </c:manualLayout>
      </c:layout>
      <c:overlay val="0"/>
      <c:txPr>
        <a:bodyPr/>
        <a:lstStyle/>
        <a:p>
          <a:pPr>
            <a:defRPr sz="800"/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09323711506802"/>
          <c:y val="0.16713366270850052"/>
          <c:w val="0.43296920000341882"/>
          <c:h val="0.5518234902004356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dLbls>
            <c:dLbl>
              <c:idx val="0"/>
              <c:layout>
                <c:manualLayout>
                  <c:x val="-0.16171365574765198"/>
                  <c:y val="0.175435027916288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4399831642637997"/>
                  <c:y val="-9.44176137291934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4831386256227941E-2"/>
                  <c:y val="6.431611084607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6527992616205034E-2"/>
                  <c:y val="9.03821144055889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8112090109645931E-2"/>
                  <c:y val="-6.5869587475030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816818205564026E-2"/>
                  <c:y val="-5.4974333917546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6.3719077325065321E-2"/>
                  <c:y val="-6.9146512065552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10100384003364575"/>
                  <c:y val="-2.4778142564658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8.2373326040696328E-3"/>
                  <c:y val="-4.6354871245242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List1!$A$2:$A$10</c:f>
              <c:strCache>
                <c:ptCount val="9"/>
                <c:pt idx="0">
                  <c:v>RASHODI ZA ZAPOSLENE (46,54%)</c:v>
                </c:pt>
                <c:pt idx="1">
                  <c:v>MATERIJALNI RASHODI (38,47%)</c:v>
                </c:pt>
                <c:pt idx="2">
                  <c:v>FINANCIJSKI RASHODI (0,10%)</c:v>
                </c:pt>
                <c:pt idx="3">
                  <c:v>SUBVENCIJE (0,49%)</c:v>
                </c:pt>
                <c:pt idx="4">
                  <c:v>POMOĆI DANE U INOZ. (3,25%)</c:v>
                </c:pt>
                <c:pt idx="5">
                  <c:v>NAKNADE GRAĐ. I KUĆ. IZ PRORAČUNA (2,01%)</c:v>
                </c:pt>
                <c:pt idx="6">
                  <c:v>OSTALI RASHODI (1,88%)</c:v>
                </c:pt>
                <c:pt idx="7">
                  <c:v>RASHODI ZA NABAVU NEFIN. IMOVINE (7,04%)</c:v>
                </c:pt>
                <c:pt idx="8">
                  <c:v>IZDACI ZA FIN. IMOVINU I OTPLATU ZAJMOVA (0,17%)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0.46539999999999998</c:v>
                </c:pt>
                <c:pt idx="1">
                  <c:v>0.38469999999999999</c:v>
                </c:pt>
                <c:pt idx="2">
                  <c:v>1E-3</c:v>
                </c:pt>
                <c:pt idx="3">
                  <c:v>4.8999999999999998E-3</c:v>
                </c:pt>
                <c:pt idx="4">
                  <c:v>3.2500000000000001E-2</c:v>
                </c:pt>
                <c:pt idx="5">
                  <c:v>2.01E-2</c:v>
                </c:pt>
                <c:pt idx="6">
                  <c:v>1.8800000000000001E-2</c:v>
                </c:pt>
                <c:pt idx="7">
                  <c:v>7.0400000000000004E-2</c:v>
                </c:pt>
                <c:pt idx="8">
                  <c:v>1.6999999999999999E-3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895033030518252"/>
          <c:y val="0"/>
          <c:w val="0.39999273584986683"/>
          <c:h val="0.99999662199694983"/>
        </c:manualLayout>
      </c:layout>
      <c:overlay val="0"/>
      <c:txPr>
        <a:bodyPr/>
        <a:lstStyle/>
        <a:p>
          <a:pPr>
            <a:defRPr sz="800">
              <a:latin typeface="Arial" pitchFamily="34" charset="0"/>
              <a:cs typeface="Arial" pitchFamily="34" charset="0"/>
            </a:defRPr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70576483565371"/>
          <c:y val="0.12605897440754033"/>
          <c:w val="0.72584668171790356"/>
          <c:h val="0.754216406290262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List1!$A$2:$A$11</c:f>
              <c:numCache>
                <c:formatCode>General</c:formatCode>
                <c:ptCount val="10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72</c:v>
                </c:pt>
                <c:pt idx="8">
                  <c:v>84</c:v>
                </c:pt>
                <c:pt idx="9">
                  <c:v>92</c:v>
                </c:pt>
              </c:numCache>
            </c:numRef>
          </c:cat>
          <c:val>
            <c:numRef>
              <c:f>List1!$B$2:$B$11</c:f>
              <c:numCache>
                <c:formatCode>#,##0.00</c:formatCode>
                <c:ptCount val="10"/>
                <c:pt idx="0">
                  <c:v>84325214.519999996</c:v>
                </c:pt>
                <c:pt idx="1">
                  <c:v>93935566.829999998</c:v>
                </c:pt>
                <c:pt idx="2">
                  <c:v>12840665.199999999</c:v>
                </c:pt>
                <c:pt idx="3">
                  <c:v>6923276.4800000004</c:v>
                </c:pt>
                <c:pt idx="4">
                  <c:v>823301.43</c:v>
                </c:pt>
                <c:pt idx="5" formatCode="General">
                  <c:v>0</c:v>
                </c:pt>
                <c:pt idx="6">
                  <c:v>80787.94</c:v>
                </c:pt>
                <c:pt idx="7">
                  <c:v>753929.7</c:v>
                </c:pt>
                <c:pt idx="8">
                  <c:v>0</c:v>
                </c:pt>
                <c:pt idx="9">
                  <c:v>26862785.5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List1!$A$2:$A$11</c:f>
              <c:numCache>
                <c:formatCode>General</c:formatCode>
                <c:ptCount val="10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72</c:v>
                </c:pt>
                <c:pt idx="8">
                  <c:v>84</c:v>
                </c:pt>
                <c:pt idx="9">
                  <c:v>92</c:v>
                </c:pt>
              </c:numCache>
            </c:numRef>
          </c:cat>
          <c:val>
            <c:numRef>
              <c:f>List1!$C$2:$C$11</c:f>
              <c:numCache>
                <c:formatCode>#,##0.00</c:formatCode>
                <c:ptCount val="10"/>
                <c:pt idx="0">
                  <c:v>0</c:v>
                </c:pt>
                <c:pt idx="1">
                  <c:v>26566414.960000001</c:v>
                </c:pt>
                <c:pt idx="2">
                  <c:v>95326.33</c:v>
                </c:pt>
                <c:pt idx="3">
                  <c:v>63665086.840000004</c:v>
                </c:pt>
                <c:pt idx="4">
                  <c:v>59577248.969999999</c:v>
                </c:pt>
                <c:pt idx="5">
                  <c:v>429145021.88999999</c:v>
                </c:pt>
                <c:pt idx="6">
                  <c:v>1206720.98</c:v>
                </c:pt>
                <c:pt idx="7">
                  <c:v>161922.88</c:v>
                </c:pt>
                <c:pt idx="8">
                  <c:v>1739696.11</c:v>
                </c:pt>
                <c:pt idx="9">
                  <c:v>27523246.949999999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874784"/>
        <c:axId val="213875344"/>
      </c:barChart>
      <c:catAx>
        <c:axId val="213874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sr-Latn-RS"/>
          </a:p>
        </c:txPr>
        <c:crossAx val="213875344"/>
        <c:crossesAt val="0"/>
        <c:auto val="1"/>
        <c:lblAlgn val="ctr"/>
        <c:lblOffset val="100"/>
        <c:noMultiLvlLbl val="0"/>
      </c:catAx>
      <c:valAx>
        <c:axId val="213875344"/>
        <c:scaling>
          <c:orientation val="minMax"/>
          <c:max val="500000000"/>
        </c:scaling>
        <c:delete val="0"/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hr-HR" sz="1000" dirty="0" smtClean="0"/>
                  <a:t>(mil.</a:t>
                </a:r>
                <a:r>
                  <a:rPr lang="hr-HR" sz="1000" baseline="0" dirty="0" smtClean="0"/>
                  <a:t> kn)</a:t>
                </a:r>
                <a:endParaRPr lang="hr-HR" sz="1000" dirty="0"/>
              </a:p>
            </c:rich>
          </c:tx>
          <c:layout>
            <c:manualLayout>
              <c:xMode val="edge"/>
              <c:yMode val="edge"/>
              <c:x val="3.3092839025419055E-2"/>
              <c:y val="0.93268683747782988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213874784"/>
        <c:crosses val="autoZero"/>
        <c:crossBetween val="between"/>
        <c:majorUnit val="100000000"/>
        <c:minorUnit val="50000000"/>
        <c:dispUnits>
          <c:builtInUnit val="millions"/>
        </c:dispUnits>
      </c:valAx>
      <c:spPr>
        <a:solidFill>
          <a:srgbClr val="FFFF00">
            <a:alpha val="10000"/>
          </a:srgbClr>
        </a:solidFill>
      </c:spPr>
    </c:plotArea>
    <c:legend>
      <c:legendPos val="t"/>
      <c:layout/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70576483565371"/>
          <c:y val="0.13724727753561194"/>
          <c:w val="0.72584668171790356"/>
          <c:h val="0.743028073509079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41</c:v>
                </c:pt>
                <c:pt idx="8">
                  <c:v>42</c:v>
                </c:pt>
                <c:pt idx="9">
                  <c:v>45</c:v>
                </c:pt>
                <c:pt idx="10">
                  <c:v>5</c:v>
                </c:pt>
              </c:numCache>
            </c:numRef>
          </c:cat>
          <c:val>
            <c:numRef>
              <c:f>List1!$B$2:$B$12</c:f>
              <c:numCache>
                <c:formatCode>#,##0.00</c:formatCode>
                <c:ptCount val="11"/>
                <c:pt idx="0">
                  <c:v>35865025.609999999</c:v>
                </c:pt>
                <c:pt idx="1">
                  <c:v>86130940.739999995</c:v>
                </c:pt>
                <c:pt idx="2">
                  <c:v>310274.53000000003</c:v>
                </c:pt>
                <c:pt idx="3">
                  <c:v>3950741.64</c:v>
                </c:pt>
                <c:pt idx="4">
                  <c:v>24536616.02</c:v>
                </c:pt>
                <c:pt idx="5">
                  <c:v>15914737.140000001</c:v>
                </c:pt>
                <c:pt idx="6">
                  <c:v>14646185.460000001</c:v>
                </c:pt>
                <c:pt idx="7">
                  <c:v>142500</c:v>
                </c:pt>
                <c:pt idx="8">
                  <c:v>24805174.440000001</c:v>
                </c:pt>
                <c:pt idx="9">
                  <c:v>1398775.37</c:v>
                </c:pt>
                <c:pt idx="10">
                  <c:v>1382889.33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41</c:v>
                </c:pt>
                <c:pt idx="8">
                  <c:v>42</c:v>
                </c:pt>
                <c:pt idx="9">
                  <c:v>45</c:v>
                </c:pt>
                <c:pt idx="10">
                  <c:v>5</c:v>
                </c:pt>
              </c:numCache>
            </c:numRef>
          </c:cat>
          <c:val>
            <c:numRef>
              <c:f>List1!$C$2:$C$12</c:f>
              <c:numCache>
                <c:formatCode>#,##0.00</c:formatCode>
                <c:ptCount val="11"/>
                <c:pt idx="0">
                  <c:v>338637677.12</c:v>
                </c:pt>
                <c:pt idx="1">
                  <c:v>223401558.27000001</c:v>
                </c:pt>
                <c:pt idx="2">
                  <c:v>516757.16</c:v>
                </c:pt>
                <c:pt idx="3">
                  <c:v>0</c:v>
                </c:pt>
                <c:pt idx="4">
                  <c:v>1681331.14</c:v>
                </c:pt>
                <c:pt idx="5">
                  <c:v>324928</c:v>
                </c:pt>
                <c:pt idx="6">
                  <c:v>540908.72</c:v>
                </c:pt>
                <c:pt idx="7">
                  <c:v>64883</c:v>
                </c:pt>
                <c:pt idx="8">
                  <c:v>15476327.939999999</c:v>
                </c:pt>
                <c:pt idx="9">
                  <c:v>14822488.279999999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878144"/>
        <c:axId val="213878704"/>
      </c:barChart>
      <c:catAx>
        <c:axId val="213878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sr-Latn-RS"/>
          </a:p>
        </c:txPr>
        <c:crossAx val="213878704"/>
        <c:crossesAt val="0"/>
        <c:auto val="1"/>
        <c:lblAlgn val="ctr"/>
        <c:lblOffset val="100"/>
        <c:noMultiLvlLbl val="0"/>
      </c:catAx>
      <c:valAx>
        <c:axId val="213878704"/>
        <c:scaling>
          <c:orientation val="minMax"/>
          <c:max val="400000000"/>
          <c:min val="0"/>
        </c:scaling>
        <c:delete val="0"/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hr-HR" sz="1000" dirty="0" smtClean="0"/>
                  <a:t>(mil.</a:t>
                </a:r>
                <a:r>
                  <a:rPr lang="hr-HR" sz="1000" baseline="0" dirty="0" smtClean="0"/>
                  <a:t> kn)</a:t>
                </a:r>
                <a:endParaRPr lang="hr-HR" sz="1000" dirty="0"/>
              </a:p>
            </c:rich>
          </c:tx>
          <c:layout>
            <c:manualLayout>
              <c:xMode val="edge"/>
              <c:yMode val="edge"/>
              <c:x val="3.3092839025419055E-2"/>
              <c:y val="0.93268683747782988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213878144"/>
        <c:crosses val="autoZero"/>
        <c:crossBetween val="between"/>
        <c:majorUnit val="100000000"/>
        <c:minorUnit val="50000000"/>
        <c:dispUnits>
          <c:builtInUnit val="millions"/>
        </c:dispUnits>
      </c:valAx>
      <c:spPr>
        <a:solidFill>
          <a:srgbClr val="FFFF00">
            <a:alpha val="10000"/>
          </a:srgbClr>
        </a:solidFill>
      </c:spPr>
    </c:plotArea>
    <c:legend>
      <c:legendPos val="t"/>
      <c:layout>
        <c:manualLayout>
          <c:xMode val="edge"/>
          <c:yMode val="edge"/>
          <c:x val="0.16044199454028998"/>
          <c:y val="3.4088226308187981E-2"/>
          <c:w val="0.63239694678733327"/>
          <c:h val="5.4987424768895413E-2"/>
        </c:manualLayout>
      </c:layout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63842955502484"/>
          <c:y val="3.3323473846917161E-2"/>
          <c:w val="0.57110271916689692"/>
          <c:h val="0.93335305230616572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List1!$A$2:$A$11</c:f>
              <c:strCache>
                <c:ptCount val="10"/>
                <c:pt idx="0">
                  <c:v>9. Pravni i zajednički poslovi</c:v>
                </c:pt>
                <c:pt idx="1">
                  <c:v>10. Javna nabava i upravljanje imovinom</c:v>
                </c:pt>
                <c:pt idx="2">
                  <c:v>8. Pom. dobro, more i promet</c:v>
                </c:pt>
                <c:pt idx="3">
                  <c:v>7. Poljop., ribar., vodno gosp., rural. i otočni razvoj</c:v>
                </c:pt>
                <c:pt idx="4">
                  <c:v>6. Gospodarstvo, turizam, infrastruktura i EU fondovi</c:v>
                </c:pt>
                <c:pt idx="5">
                  <c:v>5. Prostorno uređenje, zaštita okoliša i komunalni poslovi</c:v>
                </c:pt>
                <c:pt idx="6">
                  <c:v>4. Zdravstvo, socijalna skrb, udruge i mladi</c:v>
                </c:pt>
                <c:pt idx="7">
                  <c:v>3. Obrazovanje, kultura i šport</c:v>
                </c:pt>
                <c:pt idx="8">
                  <c:v>2. Financije i proračun</c:v>
                </c:pt>
                <c:pt idx="9">
                  <c:v>1. Ured župana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6.6E-3</c:v>
                </c:pt>
                <c:pt idx="1">
                  <c:v>2.3E-3</c:v>
                </c:pt>
                <c:pt idx="2">
                  <c:v>6.7000000000000002E-3</c:v>
                </c:pt>
                <c:pt idx="3">
                  <c:v>1.78E-2</c:v>
                </c:pt>
                <c:pt idx="4">
                  <c:v>3.09E-2</c:v>
                </c:pt>
                <c:pt idx="5">
                  <c:v>2.3E-2</c:v>
                </c:pt>
                <c:pt idx="6">
                  <c:v>0.73250000000000004</c:v>
                </c:pt>
                <c:pt idx="7">
                  <c:v>0.15079999999999999</c:v>
                </c:pt>
                <c:pt idx="8">
                  <c:v>2.6200000000000001E-2</c:v>
                </c:pt>
                <c:pt idx="9">
                  <c:v>3.0999999999999999E-3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5833744"/>
        <c:axId val="215834304"/>
      </c:barChart>
      <c:catAx>
        <c:axId val="2158337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b="1" baseline="0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215834304"/>
        <c:crosses val="autoZero"/>
        <c:auto val="1"/>
        <c:lblAlgn val="ctr"/>
        <c:lblOffset val="100"/>
        <c:noMultiLvlLbl val="0"/>
      </c:catAx>
      <c:valAx>
        <c:axId val="215834304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one"/>
        <c:crossAx val="215833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475935278593815"/>
          <c:y val="4.1277919474668301E-2"/>
          <c:w val="0.51632764847621671"/>
          <c:h val="0.9174441610506634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List1!$A$2:$A$10</c:f>
              <c:strCache>
                <c:ptCount val="9"/>
                <c:pt idx="0">
                  <c:v>Zaštita okoliša</c:v>
                </c:pt>
                <c:pt idx="1">
                  <c:v>Socijalna zaštita</c:v>
                </c:pt>
                <c:pt idx="2">
                  <c:v>Ekonomski poslovi</c:v>
                </c:pt>
                <c:pt idx="3">
                  <c:v>Rekreacija, kultura i religija</c:v>
                </c:pt>
                <c:pt idx="4">
                  <c:v>Zdravstvo</c:v>
                </c:pt>
                <c:pt idx="5">
                  <c:v>Usluge unapređ. stan. i zajednice</c:v>
                </c:pt>
                <c:pt idx="6">
                  <c:v>Opće javne usluge</c:v>
                </c:pt>
                <c:pt idx="7">
                  <c:v>Javni red i sigurnost</c:v>
                </c:pt>
                <c:pt idx="8">
                  <c:v>Obrazovanje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6.3E-3</c:v>
                </c:pt>
                <c:pt idx="1">
                  <c:v>3.5200000000000002E-2</c:v>
                </c:pt>
                <c:pt idx="2">
                  <c:v>2.6599999999999999E-2</c:v>
                </c:pt>
                <c:pt idx="3">
                  <c:v>2.01E-2</c:v>
                </c:pt>
                <c:pt idx="4">
                  <c:v>0.69620000000000004</c:v>
                </c:pt>
                <c:pt idx="5">
                  <c:v>3.9100000000000003E-2</c:v>
                </c:pt>
                <c:pt idx="6">
                  <c:v>5.0599999999999999E-2</c:v>
                </c:pt>
                <c:pt idx="7">
                  <c:v>6.9999999999999999E-4</c:v>
                </c:pt>
                <c:pt idx="8">
                  <c:v>0.12509999999999999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5836544"/>
        <c:axId val="215837104"/>
      </c:barChart>
      <c:catAx>
        <c:axId val="215836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1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215837104"/>
        <c:crosses val="autoZero"/>
        <c:auto val="1"/>
        <c:lblAlgn val="ctr"/>
        <c:lblOffset val="100"/>
        <c:noMultiLvlLbl val="0"/>
      </c:catAx>
      <c:valAx>
        <c:axId val="215837104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215836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3E9FBC-FA62-4DD8-A4E9-0540C36874AF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FAAF0AC7-97D3-4AB9-BE1B-90CD9809A5E6}">
      <dgm:prSet phldrT="[Teks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hr-HR" sz="1600" b="1" dirty="0" smtClean="0">
              <a:solidFill>
                <a:schemeClr val="accent5">
                  <a:lumMod val="50000"/>
                </a:schemeClr>
              </a:solidFill>
            </a:rPr>
            <a:t>Ukupno raspoloživa sredstva razdoblja                        31.675.493,60 kn </a:t>
          </a:r>
          <a:endParaRPr lang="hr-HR" sz="1600" b="1" dirty="0">
            <a:solidFill>
              <a:schemeClr val="accent5">
                <a:lumMod val="50000"/>
              </a:schemeClr>
            </a:solidFill>
          </a:endParaRPr>
        </a:p>
      </dgm:t>
    </dgm:pt>
    <dgm:pt modelId="{55692CB6-1FDF-4901-8ECF-BECF9FC67258}" type="parTrans" cxnId="{452E9059-DB28-49DD-9DF4-D43BCF970D4F}">
      <dgm:prSet/>
      <dgm:spPr/>
      <dgm:t>
        <a:bodyPr/>
        <a:lstStyle/>
        <a:p>
          <a:endParaRPr lang="hr-HR"/>
        </a:p>
      </dgm:t>
    </dgm:pt>
    <dgm:pt modelId="{105F0615-B0F8-4647-908D-C22FD50C68BD}" type="sibTrans" cxnId="{452E9059-DB28-49DD-9DF4-D43BCF970D4F}">
      <dgm:prSet/>
      <dgm:spPr/>
      <dgm:t>
        <a:bodyPr/>
        <a:lstStyle/>
        <a:p>
          <a:endParaRPr lang="hr-HR"/>
        </a:p>
      </dgm:t>
    </dgm:pt>
    <dgm:pt modelId="{AACF7570-A36E-451F-944C-D881E25C7796}">
      <dgm:prSet phldrT="[Teks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r"/>
          <a:r>
            <a:rPr lang="hr-HR" sz="1600" b="1" dirty="0" smtClean="0">
              <a:solidFill>
                <a:schemeClr val="accent2">
                  <a:lumMod val="50000"/>
                </a:schemeClr>
              </a:solidFill>
            </a:rPr>
            <a:t>Ukupno rashodi i izdaci                                                  804.550.719,91 kn</a:t>
          </a:r>
          <a:endParaRPr lang="hr-HR" sz="1600" b="1" dirty="0">
            <a:solidFill>
              <a:schemeClr val="accent2">
                <a:lumMod val="50000"/>
              </a:schemeClr>
            </a:solidFill>
          </a:endParaRPr>
        </a:p>
      </dgm:t>
    </dgm:pt>
    <dgm:pt modelId="{E5684BEA-7287-4533-9962-4B4553D576F5}" type="sibTrans" cxnId="{846889AD-A61A-4324-BD49-3308FD3C2690}">
      <dgm:prSet/>
      <dgm:spPr/>
      <dgm:t>
        <a:bodyPr/>
        <a:lstStyle/>
        <a:p>
          <a:endParaRPr lang="hr-HR"/>
        </a:p>
      </dgm:t>
    </dgm:pt>
    <dgm:pt modelId="{6376AF60-6D29-4D84-BE11-062DA553FF74}" type="parTrans" cxnId="{846889AD-A61A-4324-BD49-3308FD3C2690}">
      <dgm:prSet/>
      <dgm:spPr/>
      <dgm:t>
        <a:bodyPr/>
        <a:lstStyle/>
        <a:p>
          <a:endParaRPr lang="hr-HR"/>
        </a:p>
      </dgm:t>
    </dgm:pt>
    <dgm:pt modelId="{879848F8-0A6A-4A74-BFAD-236797ABFB51}">
      <dgm:prSet phldrT="[Teks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r"/>
          <a:r>
            <a:rPr lang="hr-HR" sz="1600" b="1" dirty="0" smtClean="0">
              <a:solidFill>
                <a:schemeClr val="accent1">
                  <a:lumMod val="50000"/>
                </a:schemeClr>
              </a:solidFill>
            </a:rPr>
            <a:t>Ukupno prihodi                                                                836.226.213,51 kn</a:t>
          </a:r>
          <a:endParaRPr lang="hr-HR" sz="1600" b="1" dirty="0">
            <a:solidFill>
              <a:schemeClr val="accent1">
                <a:lumMod val="50000"/>
              </a:schemeClr>
            </a:solidFill>
          </a:endParaRPr>
        </a:p>
      </dgm:t>
    </dgm:pt>
    <dgm:pt modelId="{3AD11DD6-C71D-4161-8CBD-E0BD70BC73EF}" type="sibTrans" cxnId="{9163DC34-797A-405E-9D8E-41281D81A2DB}">
      <dgm:prSet/>
      <dgm:spPr/>
      <dgm:t>
        <a:bodyPr/>
        <a:lstStyle/>
        <a:p>
          <a:endParaRPr lang="hr-HR"/>
        </a:p>
      </dgm:t>
    </dgm:pt>
    <dgm:pt modelId="{F74ACBD0-CF20-4573-BBF7-FCAD724FDA3F}" type="parTrans" cxnId="{9163DC34-797A-405E-9D8E-41281D81A2DB}">
      <dgm:prSet/>
      <dgm:spPr/>
      <dgm:t>
        <a:bodyPr/>
        <a:lstStyle/>
        <a:p>
          <a:endParaRPr lang="hr-HR"/>
        </a:p>
      </dgm:t>
    </dgm:pt>
    <dgm:pt modelId="{2460F13D-6841-40E9-9F7F-2743CC61407A}">
      <dgm:prSet phldrT="[Teks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r"/>
          <a:r>
            <a:rPr lang="hr-HR" sz="1400" b="1" dirty="0" smtClean="0">
              <a:solidFill>
                <a:schemeClr val="accent1">
                  <a:lumMod val="50000"/>
                </a:schemeClr>
              </a:solidFill>
            </a:rPr>
            <a:t>Prihodi i primici                                                                                  781.840.181,06 kn</a:t>
          </a:r>
        </a:p>
        <a:p>
          <a:pPr algn="r"/>
          <a:r>
            <a:rPr lang="hr-HR" sz="1400" b="1" dirty="0" smtClean="0">
              <a:solidFill>
                <a:schemeClr val="accent1">
                  <a:lumMod val="50000"/>
                </a:schemeClr>
              </a:solidFill>
            </a:rPr>
            <a:t>Višak prihoda iz prethodne godine                                                   54.386.032,45 kn              </a:t>
          </a:r>
          <a:endParaRPr lang="hr-HR" sz="1400" b="1" dirty="0">
            <a:solidFill>
              <a:schemeClr val="accent1">
                <a:lumMod val="50000"/>
              </a:schemeClr>
            </a:solidFill>
          </a:endParaRPr>
        </a:p>
      </dgm:t>
    </dgm:pt>
    <dgm:pt modelId="{F4B5B354-36C8-4A2E-8380-D293D120C322}" type="sibTrans" cxnId="{66859697-6B66-45CC-86B2-2BE16F6ED0EA}">
      <dgm:prSet/>
      <dgm:spPr/>
      <dgm:t>
        <a:bodyPr/>
        <a:lstStyle/>
        <a:p>
          <a:endParaRPr lang="hr-HR"/>
        </a:p>
      </dgm:t>
    </dgm:pt>
    <dgm:pt modelId="{AE73323C-F116-4C3A-9F9B-B39D043FB674}" type="parTrans" cxnId="{66859697-6B66-45CC-86B2-2BE16F6ED0EA}">
      <dgm:prSet/>
      <dgm:spPr/>
      <dgm:t>
        <a:bodyPr/>
        <a:lstStyle/>
        <a:p>
          <a:endParaRPr lang="hr-HR"/>
        </a:p>
      </dgm:t>
    </dgm:pt>
    <dgm:pt modelId="{FB8E0C7F-41E7-4D3A-BC4A-3C1AAC217FA6}" type="pres">
      <dgm:prSet presAssocID="{3D3E9FBC-FA62-4DD8-A4E9-0540C36874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8C06ADF-85DD-4C88-9A6E-4FC10D4E0E94}" type="pres">
      <dgm:prSet presAssocID="{FAAF0AC7-97D3-4AB9-BE1B-90CD9809A5E6}" presName="boxAndChildren" presStyleCnt="0"/>
      <dgm:spPr/>
    </dgm:pt>
    <dgm:pt modelId="{A26A1724-EABA-42DF-AE04-5F5C5B5537AD}" type="pres">
      <dgm:prSet presAssocID="{FAAF0AC7-97D3-4AB9-BE1B-90CD9809A5E6}" presName="parentTextBox" presStyleLbl="node1" presStyleIdx="0" presStyleCnt="4"/>
      <dgm:spPr/>
      <dgm:t>
        <a:bodyPr/>
        <a:lstStyle/>
        <a:p>
          <a:endParaRPr lang="hr-HR"/>
        </a:p>
      </dgm:t>
    </dgm:pt>
    <dgm:pt modelId="{392FDB35-4341-46F4-B89E-B806BA1E55B6}" type="pres">
      <dgm:prSet presAssocID="{E5684BEA-7287-4533-9962-4B4553D576F5}" presName="sp" presStyleCnt="0"/>
      <dgm:spPr/>
    </dgm:pt>
    <dgm:pt modelId="{6607F988-2B2D-4151-886A-A5FD7D35ABEE}" type="pres">
      <dgm:prSet presAssocID="{AACF7570-A36E-451F-944C-D881E25C7796}" presName="arrowAndChildren" presStyleCnt="0"/>
      <dgm:spPr/>
    </dgm:pt>
    <dgm:pt modelId="{B054AC71-C63D-49AD-AFD5-BC663B4D6905}" type="pres">
      <dgm:prSet presAssocID="{AACF7570-A36E-451F-944C-D881E25C7796}" presName="parentTextArrow" presStyleLbl="node1" presStyleIdx="1" presStyleCnt="4"/>
      <dgm:spPr/>
      <dgm:t>
        <a:bodyPr/>
        <a:lstStyle/>
        <a:p>
          <a:endParaRPr lang="hr-HR"/>
        </a:p>
      </dgm:t>
    </dgm:pt>
    <dgm:pt modelId="{D3143838-F1F8-4488-B4A2-E48FB853834B}" type="pres">
      <dgm:prSet presAssocID="{3AD11DD6-C71D-4161-8CBD-E0BD70BC73EF}" presName="sp" presStyleCnt="0"/>
      <dgm:spPr/>
    </dgm:pt>
    <dgm:pt modelId="{AC0AAB3B-09BF-4E3E-8499-0B1F3C1403A8}" type="pres">
      <dgm:prSet presAssocID="{879848F8-0A6A-4A74-BFAD-236797ABFB51}" presName="arrowAndChildren" presStyleCnt="0"/>
      <dgm:spPr/>
    </dgm:pt>
    <dgm:pt modelId="{07B008A7-B86D-44B6-8308-12A46F7E0156}" type="pres">
      <dgm:prSet presAssocID="{879848F8-0A6A-4A74-BFAD-236797ABFB51}" presName="parentTextArrow" presStyleLbl="node1" presStyleIdx="2" presStyleCnt="4"/>
      <dgm:spPr/>
      <dgm:t>
        <a:bodyPr/>
        <a:lstStyle/>
        <a:p>
          <a:endParaRPr lang="hr-HR"/>
        </a:p>
      </dgm:t>
    </dgm:pt>
    <dgm:pt modelId="{4D557FCC-7417-4EBD-AFCF-76720DA2F009}" type="pres">
      <dgm:prSet presAssocID="{F4B5B354-36C8-4A2E-8380-D293D120C322}" presName="sp" presStyleCnt="0"/>
      <dgm:spPr/>
    </dgm:pt>
    <dgm:pt modelId="{A5988F9C-705B-480E-AEE9-1B4EADCC7B2D}" type="pres">
      <dgm:prSet presAssocID="{2460F13D-6841-40E9-9F7F-2743CC61407A}" presName="arrowAndChildren" presStyleCnt="0"/>
      <dgm:spPr/>
    </dgm:pt>
    <dgm:pt modelId="{034DFE96-C7D7-49CB-BA35-3484CA918C15}" type="pres">
      <dgm:prSet presAssocID="{2460F13D-6841-40E9-9F7F-2743CC61407A}" presName="parentTextArrow" presStyleLbl="node1" presStyleIdx="3" presStyleCnt="4"/>
      <dgm:spPr/>
      <dgm:t>
        <a:bodyPr/>
        <a:lstStyle/>
        <a:p>
          <a:endParaRPr lang="hr-HR"/>
        </a:p>
      </dgm:t>
    </dgm:pt>
  </dgm:ptLst>
  <dgm:cxnLst>
    <dgm:cxn modelId="{C2DEDED1-CCC4-429B-AE2D-5A59E6D5C862}" type="presOf" srcId="{AACF7570-A36E-451F-944C-D881E25C7796}" destId="{B054AC71-C63D-49AD-AFD5-BC663B4D6905}" srcOrd="0" destOrd="0" presId="urn:microsoft.com/office/officeart/2005/8/layout/process4"/>
    <dgm:cxn modelId="{9163DC34-797A-405E-9D8E-41281D81A2DB}" srcId="{3D3E9FBC-FA62-4DD8-A4E9-0540C36874AF}" destId="{879848F8-0A6A-4A74-BFAD-236797ABFB51}" srcOrd="1" destOrd="0" parTransId="{F74ACBD0-CF20-4573-BBF7-FCAD724FDA3F}" sibTransId="{3AD11DD6-C71D-4161-8CBD-E0BD70BC73EF}"/>
    <dgm:cxn modelId="{9CB96ADF-DC38-451F-A774-BF95769FE166}" type="presOf" srcId="{FAAF0AC7-97D3-4AB9-BE1B-90CD9809A5E6}" destId="{A26A1724-EABA-42DF-AE04-5F5C5B5537AD}" srcOrd="0" destOrd="0" presId="urn:microsoft.com/office/officeart/2005/8/layout/process4"/>
    <dgm:cxn modelId="{A14A77DB-D033-40FA-BBEE-999AF7F66EAC}" type="presOf" srcId="{3D3E9FBC-FA62-4DD8-A4E9-0540C36874AF}" destId="{FB8E0C7F-41E7-4D3A-BC4A-3C1AAC217FA6}" srcOrd="0" destOrd="0" presId="urn:microsoft.com/office/officeart/2005/8/layout/process4"/>
    <dgm:cxn modelId="{846889AD-A61A-4324-BD49-3308FD3C2690}" srcId="{3D3E9FBC-FA62-4DD8-A4E9-0540C36874AF}" destId="{AACF7570-A36E-451F-944C-D881E25C7796}" srcOrd="2" destOrd="0" parTransId="{6376AF60-6D29-4D84-BE11-062DA553FF74}" sibTransId="{E5684BEA-7287-4533-9962-4B4553D576F5}"/>
    <dgm:cxn modelId="{452E9059-DB28-49DD-9DF4-D43BCF970D4F}" srcId="{3D3E9FBC-FA62-4DD8-A4E9-0540C36874AF}" destId="{FAAF0AC7-97D3-4AB9-BE1B-90CD9809A5E6}" srcOrd="3" destOrd="0" parTransId="{55692CB6-1FDF-4901-8ECF-BECF9FC67258}" sibTransId="{105F0615-B0F8-4647-908D-C22FD50C68BD}"/>
    <dgm:cxn modelId="{405223CE-D853-44D8-8830-2A66919250F3}" type="presOf" srcId="{879848F8-0A6A-4A74-BFAD-236797ABFB51}" destId="{07B008A7-B86D-44B6-8308-12A46F7E0156}" srcOrd="0" destOrd="0" presId="urn:microsoft.com/office/officeart/2005/8/layout/process4"/>
    <dgm:cxn modelId="{66859697-6B66-45CC-86B2-2BE16F6ED0EA}" srcId="{3D3E9FBC-FA62-4DD8-A4E9-0540C36874AF}" destId="{2460F13D-6841-40E9-9F7F-2743CC61407A}" srcOrd="0" destOrd="0" parTransId="{AE73323C-F116-4C3A-9F9B-B39D043FB674}" sibTransId="{F4B5B354-36C8-4A2E-8380-D293D120C322}"/>
    <dgm:cxn modelId="{C71E8A44-E755-4EB4-82B3-5ADBEB25BB8C}" type="presOf" srcId="{2460F13D-6841-40E9-9F7F-2743CC61407A}" destId="{034DFE96-C7D7-49CB-BA35-3484CA918C15}" srcOrd="0" destOrd="0" presId="urn:microsoft.com/office/officeart/2005/8/layout/process4"/>
    <dgm:cxn modelId="{6838F7BE-B49E-4ED3-B7AB-5C0F511B8388}" type="presParOf" srcId="{FB8E0C7F-41E7-4D3A-BC4A-3C1AAC217FA6}" destId="{88C06ADF-85DD-4C88-9A6E-4FC10D4E0E94}" srcOrd="0" destOrd="0" presId="urn:microsoft.com/office/officeart/2005/8/layout/process4"/>
    <dgm:cxn modelId="{ECFDA474-3678-4F35-B830-F7B5365C0FF3}" type="presParOf" srcId="{88C06ADF-85DD-4C88-9A6E-4FC10D4E0E94}" destId="{A26A1724-EABA-42DF-AE04-5F5C5B5537AD}" srcOrd="0" destOrd="0" presId="urn:microsoft.com/office/officeart/2005/8/layout/process4"/>
    <dgm:cxn modelId="{9DC19C42-F67E-4A0A-BBCB-F27EEB3A8C66}" type="presParOf" srcId="{FB8E0C7F-41E7-4D3A-BC4A-3C1AAC217FA6}" destId="{392FDB35-4341-46F4-B89E-B806BA1E55B6}" srcOrd="1" destOrd="0" presId="urn:microsoft.com/office/officeart/2005/8/layout/process4"/>
    <dgm:cxn modelId="{8CD68D2D-AD6F-4E28-8335-447A9B9143BD}" type="presParOf" srcId="{FB8E0C7F-41E7-4D3A-BC4A-3C1AAC217FA6}" destId="{6607F988-2B2D-4151-886A-A5FD7D35ABEE}" srcOrd="2" destOrd="0" presId="urn:microsoft.com/office/officeart/2005/8/layout/process4"/>
    <dgm:cxn modelId="{29C97ED1-59F2-4F41-8491-DDFA8EB88B48}" type="presParOf" srcId="{6607F988-2B2D-4151-886A-A5FD7D35ABEE}" destId="{B054AC71-C63D-49AD-AFD5-BC663B4D6905}" srcOrd="0" destOrd="0" presId="urn:microsoft.com/office/officeart/2005/8/layout/process4"/>
    <dgm:cxn modelId="{682C7187-464B-4133-BDBC-55A62EB38286}" type="presParOf" srcId="{FB8E0C7F-41E7-4D3A-BC4A-3C1AAC217FA6}" destId="{D3143838-F1F8-4488-B4A2-E48FB853834B}" srcOrd="3" destOrd="0" presId="urn:microsoft.com/office/officeart/2005/8/layout/process4"/>
    <dgm:cxn modelId="{EE1B1F85-623F-44BB-89E7-3435CEB2404D}" type="presParOf" srcId="{FB8E0C7F-41E7-4D3A-BC4A-3C1AAC217FA6}" destId="{AC0AAB3B-09BF-4E3E-8499-0B1F3C1403A8}" srcOrd="4" destOrd="0" presId="urn:microsoft.com/office/officeart/2005/8/layout/process4"/>
    <dgm:cxn modelId="{756A89F9-BB39-40DC-8989-2C1F9298B576}" type="presParOf" srcId="{AC0AAB3B-09BF-4E3E-8499-0B1F3C1403A8}" destId="{07B008A7-B86D-44B6-8308-12A46F7E0156}" srcOrd="0" destOrd="0" presId="urn:microsoft.com/office/officeart/2005/8/layout/process4"/>
    <dgm:cxn modelId="{3AD75EC7-CDA6-47D7-A784-A378733B8DB9}" type="presParOf" srcId="{FB8E0C7F-41E7-4D3A-BC4A-3C1AAC217FA6}" destId="{4D557FCC-7417-4EBD-AFCF-76720DA2F009}" srcOrd="5" destOrd="0" presId="urn:microsoft.com/office/officeart/2005/8/layout/process4"/>
    <dgm:cxn modelId="{D43E22D2-7AB1-499F-B5AD-15DC7951A4B9}" type="presParOf" srcId="{FB8E0C7F-41E7-4D3A-BC4A-3C1AAC217FA6}" destId="{A5988F9C-705B-480E-AEE9-1B4EADCC7B2D}" srcOrd="6" destOrd="0" presId="urn:microsoft.com/office/officeart/2005/8/layout/process4"/>
    <dgm:cxn modelId="{EC191AC4-20F0-43B8-9AB4-781DFB047E82}" type="presParOf" srcId="{A5988F9C-705B-480E-AEE9-1B4EADCC7B2D}" destId="{034DFE96-C7D7-49CB-BA35-3484CA918C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A1724-EABA-42DF-AE04-5F5C5B5537AD}">
      <dsp:nvSpPr>
        <dsp:cNvPr id="0" name=""/>
        <dsp:cNvSpPr/>
      </dsp:nvSpPr>
      <dsp:spPr>
        <a:xfrm>
          <a:off x="0" y="2834983"/>
          <a:ext cx="6048672" cy="620225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5">
                  <a:lumMod val="50000"/>
                </a:schemeClr>
              </a:solidFill>
            </a:rPr>
            <a:t>Ukupno raspoloživa sredstva razdoblja                        31.675.493,60 kn </a:t>
          </a:r>
          <a:endParaRPr lang="hr-HR" sz="16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0" y="2834983"/>
        <a:ext cx="6048672" cy="620225"/>
      </dsp:txXfrm>
    </dsp:sp>
    <dsp:sp modelId="{B054AC71-C63D-49AD-AFD5-BC663B4D6905}">
      <dsp:nvSpPr>
        <dsp:cNvPr id="0" name=""/>
        <dsp:cNvSpPr/>
      </dsp:nvSpPr>
      <dsp:spPr>
        <a:xfrm rot="10800000">
          <a:off x="0" y="1890380"/>
          <a:ext cx="6048672" cy="953906"/>
        </a:xfrm>
        <a:prstGeom prst="upArrowCallou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2">
                  <a:lumMod val="50000"/>
                </a:schemeClr>
              </a:solidFill>
            </a:rPr>
            <a:t>Ukupno rashodi i izdaci                                                  804.550.719,91 kn</a:t>
          </a:r>
          <a:endParaRPr lang="hr-HR" sz="1600" b="1" kern="1200" dirty="0">
            <a:solidFill>
              <a:schemeClr val="accent2">
                <a:lumMod val="50000"/>
              </a:schemeClr>
            </a:solidFill>
          </a:endParaRPr>
        </a:p>
      </dsp:txBody>
      <dsp:txXfrm rot="10800000">
        <a:off x="0" y="1890380"/>
        <a:ext cx="6048672" cy="619820"/>
      </dsp:txXfrm>
    </dsp:sp>
    <dsp:sp modelId="{07B008A7-B86D-44B6-8308-12A46F7E0156}">
      <dsp:nvSpPr>
        <dsp:cNvPr id="0" name=""/>
        <dsp:cNvSpPr/>
      </dsp:nvSpPr>
      <dsp:spPr>
        <a:xfrm rot="10800000">
          <a:off x="0" y="945777"/>
          <a:ext cx="6048672" cy="953906"/>
        </a:xfrm>
        <a:prstGeom prst="upArrowCallou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1">
                  <a:lumMod val="50000"/>
                </a:schemeClr>
              </a:solidFill>
            </a:rPr>
            <a:t>Ukupno prihodi                                                                836.226.213,51 kn</a:t>
          </a:r>
          <a:endParaRPr lang="hr-HR" sz="1600" b="1" kern="1200" dirty="0">
            <a:solidFill>
              <a:schemeClr val="accent1">
                <a:lumMod val="50000"/>
              </a:schemeClr>
            </a:solidFill>
          </a:endParaRPr>
        </a:p>
      </dsp:txBody>
      <dsp:txXfrm rot="10800000">
        <a:off x="0" y="945777"/>
        <a:ext cx="6048672" cy="619820"/>
      </dsp:txXfrm>
    </dsp:sp>
    <dsp:sp modelId="{034DFE96-C7D7-49CB-BA35-3484CA918C15}">
      <dsp:nvSpPr>
        <dsp:cNvPr id="0" name=""/>
        <dsp:cNvSpPr/>
      </dsp:nvSpPr>
      <dsp:spPr>
        <a:xfrm rot="10800000">
          <a:off x="0" y="1175"/>
          <a:ext cx="6048672" cy="953906"/>
        </a:xfrm>
        <a:prstGeom prst="upArrowCallou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>
              <a:solidFill>
                <a:schemeClr val="accent1">
                  <a:lumMod val="50000"/>
                </a:schemeClr>
              </a:solidFill>
            </a:rPr>
            <a:t>Prihodi i primici                                                                                  781.840.181,06 kn</a:t>
          </a:r>
        </a:p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>
              <a:solidFill>
                <a:schemeClr val="accent1">
                  <a:lumMod val="50000"/>
                </a:schemeClr>
              </a:solidFill>
            </a:rPr>
            <a:t>Višak prihoda iz prethodne godine                                                   54.386.032,45 kn              </a:t>
          </a:r>
          <a:endParaRPr lang="hr-HR" sz="1400" b="1" kern="1200" dirty="0">
            <a:solidFill>
              <a:schemeClr val="accent1">
                <a:lumMod val="50000"/>
              </a:schemeClr>
            </a:solidFill>
          </a:endParaRPr>
        </a:p>
      </dsp:txBody>
      <dsp:txXfrm rot="10800000">
        <a:off x="0" y="1175"/>
        <a:ext cx="6048672" cy="6198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0.55377</cdr:x>
      <cdr:y>0.10638</cdr:y>
    </cdr:from>
    <cdr:to>
      <cdr:x>0.66852</cdr:x>
      <cdr:y>0.17021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2432430" y="360040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  <cdr:relSizeAnchor xmlns:cdr="http://schemas.openxmlformats.org/drawingml/2006/chartDrawing">
    <cdr:from>
      <cdr:x>0.50459</cdr:x>
      <cdr:y>0.04255</cdr:y>
    </cdr:from>
    <cdr:to>
      <cdr:x>0.66852</cdr:x>
      <cdr:y>0.12766</cdr:y>
    </cdr:to>
    <cdr:sp macro="" textlink="">
      <cdr:nvSpPr>
        <cdr:cNvPr id="4" name="TekstniOkvir 3"/>
        <cdr:cNvSpPr txBox="1"/>
      </cdr:nvSpPr>
      <cdr:spPr>
        <a:xfrm xmlns:a="http://schemas.openxmlformats.org/drawingml/2006/main">
          <a:off x="2216406" y="144016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900" b="1" dirty="0" smtClean="0"/>
            <a:t>12,51</a:t>
          </a:r>
          <a:r>
            <a:rPr lang="hr-HR" sz="1100" b="1" dirty="0" smtClean="0"/>
            <a:t>%</a:t>
          </a:r>
          <a:endParaRPr lang="hr-HR" sz="11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04.06.19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04.06.19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12" tIns="45706" rIns="91412" bIns="45706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26843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4963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04.06.19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04.06.19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04.06.19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04.06.19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04.06.19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04.06.19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04.06.19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04.06.19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04.06.19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04.06.19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04.06.19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04.06.19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REPUBLIKA HRVATSKA</a:t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ZADARSKA ŽUPANIJA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sz="3100" b="1" dirty="0" smtClean="0">
                <a:solidFill>
                  <a:srgbClr val="121284"/>
                </a:solidFill>
              </a:rPr>
              <a:t>GODIŠNJI IZVJEŠTAJ O IZVRŠENJU PRORAČUNA ZADARSKE ŽUPANIJE ZA 2018. GODINU</a:t>
            </a:r>
            <a:br>
              <a:rPr lang="hr-HR" sz="3100" b="1" dirty="0" smtClean="0">
                <a:solidFill>
                  <a:srgbClr val="121284"/>
                </a:solidFill>
              </a:rPr>
            </a:br>
            <a:r>
              <a:rPr lang="hr-HR" sz="2900" dirty="0" smtClean="0">
                <a:solidFill>
                  <a:srgbClr val="121284"/>
                </a:solidFill>
              </a:rPr>
              <a:t>-</a:t>
            </a:r>
            <a:r>
              <a:rPr lang="hr-HR" sz="3100" dirty="0" smtClean="0">
                <a:solidFill>
                  <a:srgbClr val="121284"/>
                </a:solidFill>
              </a:rPr>
              <a:t> </a:t>
            </a:r>
            <a:r>
              <a:rPr lang="hr-HR" sz="2900" dirty="0" smtClean="0">
                <a:solidFill>
                  <a:srgbClr val="121284"/>
                </a:solidFill>
              </a:rPr>
              <a:t>vodič za građane -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115616" y="5373216"/>
            <a:ext cx="6552728" cy="1270489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hr-HR" sz="2400" b="1" dirty="0" smtClean="0"/>
              <a:t>Nacrt prijedloga Godišnjeg izvještaja o izvršenju proračuna Zadarske županije za 2018. godinu razmatran je na 16. sjednici Kolegija župana Zadarske županije 29. svibnja 2019. godine.</a:t>
            </a:r>
          </a:p>
          <a:p>
            <a:pPr algn="ctr">
              <a:buNone/>
            </a:pPr>
            <a:endParaRPr lang="hr-HR" sz="24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8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hr-HR" sz="2400" b="1" dirty="0" smtClean="0">
                <a:solidFill>
                  <a:srgbClr val="002060"/>
                </a:solidFill>
              </a:rPr>
              <a:t>Zadar, svibanj 2019.</a:t>
            </a:r>
            <a:endParaRPr lang="hr-HR" sz="2400" b="1" dirty="0">
              <a:solidFill>
                <a:srgbClr val="002060"/>
              </a:solidFill>
            </a:endParaRP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071810"/>
            <a:ext cx="3754760" cy="1877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619458" y="343486"/>
            <a:ext cx="647282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 smtClean="0"/>
              <a:t>Ostvarenje prihoda po projektima Zadarske županije u 2018. godini</a:t>
            </a:r>
            <a:endParaRPr lang="hr-HR" sz="1600" b="1" dirty="0"/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475244"/>
              </p:ext>
            </p:extLst>
          </p:nvPr>
        </p:nvGraphicFramePr>
        <p:xfrm>
          <a:off x="611560" y="893108"/>
          <a:ext cx="7344816" cy="5361440"/>
        </p:xfrm>
        <a:graphic>
          <a:graphicData uri="http://schemas.openxmlformats.org/drawingml/2006/table">
            <a:tbl>
              <a:tblPr firstRow="1" firstCol="1" bandRow="1"/>
              <a:tblGrid>
                <a:gridCol w="1374010"/>
                <a:gridCol w="3349982"/>
                <a:gridCol w="1276395"/>
                <a:gridCol w="1344429"/>
              </a:tblGrid>
              <a:tr h="16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projekta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2018.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Ostvarenje 2018.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6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Count me in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61.904,40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Rural</a:t>
                      </a: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youth</a:t>
                      </a: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mobility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19.173,68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Skills+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191.491,16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194.398,85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Blue Smart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193.601,36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461.491,16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469.078,29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RI2 Integrate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203.897,57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386.982,23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Networld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158.414,60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158.414,60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Rosie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42.192,51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137.444,16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Stronger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133.800,90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150.869,17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za edukaciju i razvoj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291.594,51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149.497,38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829.900,09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983.207,54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Mobilitas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328.257,35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248.365,74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Ruins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206.152,29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208.999,63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 Commuting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112.000,00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50.694,28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Adriatic Canyoning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98.987,79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81.271,96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Chestnut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75.008,78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360.030,69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Urban green belts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59.500,00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470.459,79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Blue Skills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283.999,39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283.999,39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Hives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59.744,86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Irene 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1.074.723,90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1.602.704,89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Učinkovito upravljanje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245.588,28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254.638,34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Cowork net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76.705,83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Foster children rights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135.975,06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112.845,03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Gaging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550.406,48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495.390,86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SOS – Surađuj i ostvaruj sebe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201.100,00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81.838,76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Cowork MED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9.112,05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Holistic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1.266.440,61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1.221.616,05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Code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183.464,12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242.179,34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Bastini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24.885,04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38.688,26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InZadar2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27.486,02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5.019.537,85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5.753.723,01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860" marR="5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9311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611560" y="456414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 smtClean="0"/>
              <a:t>Ostvarenje prihoda </a:t>
            </a:r>
            <a:r>
              <a:rPr lang="hr-HR" sz="1600" b="1" dirty="0"/>
              <a:t>po projektima Zadarske županije u </a:t>
            </a:r>
            <a:r>
              <a:rPr lang="hr-HR" sz="1600" b="1" dirty="0" smtClean="0"/>
              <a:t>2018. </a:t>
            </a:r>
            <a:r>
              <a:rPr lang="hr-HR" sz="1600" b="1" dirty="0"/>
              <a:t>godini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816996"/>
              </p:ext>
            </p:extLst>
          </p:nvPr>
        </p:nvGraphicFramePr>
        <p:xfrm>
          <a:off x="611559" y="1118968"/>
          <a:ext cx="7020272" cy="5190339"/>
        </p:xfrm>
        <a:graphic>
          <a:graphicData uri="http://schemas.openxmlformats.org/drawingml/2006/table">
            <a:tbl>
              <a:tblPr firstRow="1" firstCol="1" bandRow="1"/>
              <a:tblGrid>
                <a:gridCol w="1313297"/>
                <a:gridCol w="3201957"/>
                <a:gridCol w="1219995"/>
                <a:gridCol w="1285023"/>
              </a:tblGrid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Erasmus+ 201 OŠ Nin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34.481,01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</a:t>
                      </a: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KA219 OŠ Nin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79.375,92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 KA1+ OŠ Nin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 KA101+ OŠ Nin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108.500,00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105.003,34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 KA101+ OŠ Nin - 021814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9.127,64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Sretna škola plave ekonomije – OŠ Škabrnja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125.348,80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125.348,80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Inkluzija 2017/18 - OŠ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1.620.774,08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1.678.794,99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Školska shema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171.908,68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126.201,75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Prehrana u riziku od siromaštva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216.914,76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147.782,60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Energetska obnova - OŠ Pag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759.189,88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178.653,12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OSNOVNE ŠKOLE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3.187.636,20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2.484.769,17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</a:t>
                      </a: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KA219 - SŠ Gračac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149.078,43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149.078,43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Gimnazija Jurja Barakovića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1.759,51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1.759,51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KA219 - GJB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28.133,04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28.133,04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KA219 - GVN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141.469,00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129.791,49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KA1 - HTU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208.555,67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219.916,80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KA219 - HTU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193.687,50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110.081,00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Medicinska škola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125.000,00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42.013,95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S. Ožanića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101.862,77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KA102 V.Vlatković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96.670,41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468.674,25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Inkluzija 2017/18 - 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379.225,92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387.563,88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Kako smo ispravljali Pisin toranj - SŠ Benkovac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1.025.000,00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663.070,27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Mali korak za bolje sutra - SŠ Benkovac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747.500,00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549.623,60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Tesla je znao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98.840,81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77.263,33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My Europe - SŠ Biograd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30.277,00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Listen stories - GJB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23.942,22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23.942,22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Healthy future - HTU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150.000,00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64.207,89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Cooking Tour@Zadar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796.701,64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306.062,50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Energetska obnova - V.Nazor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857.116,36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576,18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Postanimo finan. i digit. pismeni - V.Vlatković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945.573,85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641.469,61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Perma Horti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341.657,49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158.330,01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Školska shema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23.061,74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SREDNJE ŠKOLE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6.340.188,85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4.166.482,47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631978"/>
              </p:ext>
            </p:extLst>
          </p:nvPr>
        </p:nvGraphicFramePr>
        <p:xfrm>
          <a:off x="611559" y="920438"/>
          <a:ext cx="7020271" cy="198527"/>
        </p:xfrm>
        <a:graphic>
          <a:graphicData uri="http://schemas.openxmlformats.org/drawingml/2006/table">
            <a:tbl>
              <a:tblPr firstRow="1" firstCol="1" bandRow="1"/>
              <a:tblGrid>
                <a:gridCol w="1313296"/>
                <a:gridCol w="3201957"/>
                <a:gridCol w="1219995"/>
                <a:gridCol w="1285023"/>
              </a:tblGrid>
              <a:tr h="198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projekta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2018.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Ostvarenje 2018.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9311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535969" y="238312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pl-PL" sz="1600" b="1" dirty="0"/>
              <a:t>Ostvarenje prihoda po projektima Zadarske županije u 2018. godini</a:t>
            </a:r>
            <a:endParaRPr lang="hr-HR" sz="1600" b="1" dirty="0"/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47223"/>
              </p:ext>
            </p:extLst>
          </p:nvPr>
        </p:nvGraphicFramePr>
        <p:xfrm>
          <a:off x="683568" y="1076481"/>
          <a:ext cx="7077284" cy="3144600"/>
        </p:xfrm>
        <a:graphic>
          <a:graphicData uri="http://schemas.openxmlformats.org/drawingml/2006/table">
            <a:tbl>
              <a:tblPr firstRow="1" firstCol="1" bandRow="1"/>
              <a:tblGrid>
                <a:gridCol w="1370309"/>
                <a:gridCol w="3201957"/>
                <a:gridCol w="1219995"/>
                <a:gridCol w="1285023"/>
              </a:tblGrid>
              <a:tr h="157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ZZJZZŽ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MELAdetect – Zavod za javno zdravstvo 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2.979.979,00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837.512,66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DZZŽ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Specijalističko usavršavanje doktora medicine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1.853.406,68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81.820,92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 ZADAR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Izgradnja i opremanje dnevnih bolnica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17.530.650,00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174.681,00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USTANOVE U ZDRAVSTVU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22.364.035,68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1.094.014,58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7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For Bio Energy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138.523,00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368.536,05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Pescar</a:t>
                      </a: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884.202,00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777.792,95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4.975.969,39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4.912.488,54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Eco </a:t>
                      </a:r>
                      <a:r>
                        <a:rPr lang="hr-HR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Sea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516.043,37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206.452,74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Coolturizacija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667.135,50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479.683,29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CGO Biljane Donje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303.266,64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249.075,30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Europa </a:t>
                      </a:r>
                      <a:r>
                        <a:rPr lang="hr-HR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Direct</a:t>
                      </a: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Zadar 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203.353,00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202.574,98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Razminiranje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67.973,57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67.793,57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Sparc 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299.120,52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152.067,91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Hercultour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748.000,00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624.040,74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Pokret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1.594.383,73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Poboljšanje pristupa PZZ na otocima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508.410,06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1.169.984,26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109.110,52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111.432,83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Sustavi navodnjavanja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7.837.500,00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UPRAVNI ODJELI ZADARSKE ŽUPANIJE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18.852.991,30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9.321.923,16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7230">
                <a:tc>
                  <a:txBody>
                    <a:bodyPr/>
                    <a:lstStyle/>
                    <a:p>
                      <a:endParaRPr lang="hr-HR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 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57.055.781,13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24.273.198,22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ic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984055"/>
              </p:ext>
            </p:extLst>
          </p:nvPr>
        </p:nvGraphicFramePr>
        <p:xfrm>
          <a:off x="683568" y="877957"/>
          <a:ext cx="7077283" cy="198527"/>
        </p:xfrm>
        <a:graphic>
          <a:graphicData uri="http://schemas.openxmlformats.org/drawingml/2006/table">
            <a:tbl>
              <a:tblPr firstRow="1" firstCol="1" bandRow="1"/>
              <a:tblGrid>
                <a:gridCol w="1370308"/>
                <a:gridCol w="3201957"/>
                <a:gridCol w="1219995"/>
                <a:gridCol w="1285023"/>
              </a:tblGrid>
              <a:tr h="198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projekta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2018.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Ostvarenje 2018.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648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4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   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  <a:endPara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696143" y="3789040"/>
            <a:ext cx="7777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u="sng" dirty="0" smtClean="0">
                <a:solidFill>
                  <a:srgbClr val="0070C0"/>
                </a:solidFill>
              </a:rPr>
              <a:t>https</a:t>
            </a:r>
            <a:r>
              <a:rPr lang="hr-HR" u="sng" dirty="0">
                <a:solidFill>
                  <a:srgbClr val="0070C0"/>
                </a:solidFill>
              </a:rPr>
              <a:t>://www.zadarska-zupanija.hr/component/content/article?id=479</a:t>
            </a:r>
          </a:p>
        </p:txBody>
      </p:sp>
      <p:sp>
        <p:nvSpPr>
          <p:cNvPr id="9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800" b="1" dirty="0" smtClean="0"/>
              <a:t>Izvršenje proračuna</a:t>
            </a:r>
            <a:endParaRPr lang="hr-HR" sz="28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4146339"/>
              </p:ext>
            </p:extLst>
          </p:nvPr>
        </p:nvGraphicFramePr>
        <p:xfrm>
          <a:off x="1619672" y="2348880"/>
          <a:ext cx="6048672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6" name="Ravni poveznik 15"/>
          <p:cNvCxnSpPr/>
          <p:nvPr/>
        </p:nvCxnSpPr>
        <p:spPr>
          <a:xfrm>
            <a:off x="4572000" y="4077072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>
            <a:off x="4572000" y="4941168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19"/>
          <p:cNvCxnSpPr/>
          <p:nvPr/>
        </p:nvCxnSpPr>
        <p:spPr>
          <a:xfrm>
            <a:off x="4572000" y="5013176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Slika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0" y="6488668"/>
            <a:ext cx="2746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1619672" y="1556792"/>
            <a:ext cx="604867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Godišnji izvještaj o izvršenju proračuna                  </a:t>
            </a:r>
          </a:p>
          <a:p>
            <a:pPr algn="ctr"/>
            <a:r>
              <a:rPr lang="hr-HR" b="1" dirty="0" smtClean="0"/>
              <a:t> Zadarske županije za 2018. godinu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Odnos planiranih i ostvarenih prihoda  i primitaka za 2018. godinu</a:t>
            </a:r>
            <a:br>
              <a:rPr lang="hr-HR" sz="3100" b="1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6" name="Rectangle 15"/>
          <p:cNvSpPr/>
          <p:nvPr/>
        </p:nvSpPr>
        <p:spPr>
          <a:xfrm>
            <a:off x="4572000" y="2060848"/>
            <a:ext cx="457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1. Prikaz udjela  grupa prihoda i primitaka u ukupnom ostvarenju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  Proračuna Zadarske županije za 2018. god.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07504" y="1124744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5"/>
          <p:cNvSpPr txBox="1"/>
          <p:nvPr/>
        </p:nvSpPr>
        <p:spPr>
          <a:xfrm>
            <a:off x="107504" y="2060848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1100" b="1" dirty="0" smtClean="0">
              <a:cs typeface="Arial" pitchFamily="34" charset="0"/>
            </a:endParaRPr>
          </a:p>
          <a:p>
            <a:r>
              <a:rPr lang="hr-HR" sz="1100" b="1" dirty="0" smtClean="0">
                <a:cs typeface="Arial" pitchFamily="34" charset="0"/>
              </a:rPr>
              <a:t>Tablica 1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</a:t>
            </a:r>
            <a:r>
              <a:rPr lang="hr-HR" sz="1100" b="1" dirty="0" smtClean="0">
                <a:cs typeface="Arial" pitchFamily="34" charset="0"/>
              </a:rPr>
              <a:t>rihodi i primici Proračuna Zadarske županije za 2018. god.</a:t>
            </a:r>
          </a:p>
          <a:p>
            <a:endParaRPr lang="hr-HR" sz="10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1" name="Pravokutnik 20"/>
          <p:cNvSpPr/>
          <p:nvPr/>
        </p:nvSpPr>
        <p:spPr>
          <a:xfrm>
            <a:off x="7668344" y="116632"/>
            <a:ext cx="997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52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762363"/>
              </p:ext>
            </p:extLst>
          </p:nvPr>
        </p:nvGraphicFramePr>
        <p:xfrm>
          <a:off x="72000" y="2484889"/>
          <a:ext cx="4500000" cy="405452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16224"/>
                <a:gridCol w="963010"/>
                <a:gridCol w="1073879"/>
                <a:gridCol w="446887"/>
              </a:tblGrid>
              <a:tr h="2673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Naziv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Plan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8.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Ostvarenje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noProof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hr-HR" sz="800" b="1" i="0" u="none" strike="noStrike" noProof="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688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HODI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POSLOVANJA 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868.602.907,59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779.184.632,37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89,71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7809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POREZA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82.375.000,00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84.325.214,52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102,37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694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POMOĆI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IZ INOZ. I OSTALIH SUBJEKATA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151.369.345,38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120.501.981,79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79,61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11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OD IMOVINE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13.466.845,14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12.935.991,53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96,06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ADMINISTRATIVNIH PRISTOJBI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73.779.481,84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70.588.363,32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95,67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OD PRODAJE PROIZVODA I ROBE, USLUGA,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DONACIJA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59.593.685,95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60.400.550,40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101,35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IZ NADLEŽ. PRORAČ. I OD HZZO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TEMELJEM UGOVOR. OBVEZA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485.954.509,28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429.145.021,89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88,31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KAZNE,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UPR. MJERE I </a:t>
                      </a: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OSTALI PRIHODI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2.064.040,00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1.287.508,92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62,38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PRODAJE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NEFIN.</a:t>
                      </a:r>
                      <a:r>
                        <a:rPr lang="hr-HR" sz="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IMOVINE</a:t>
                      </a:r>
                      <a:endParaRPr lang="hr-HR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898.975,07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915.852,58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101,88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PRIMICI</a:t>
                      </a:r>
                      <a:r>
                        <a:rPr lang="pl-PL" sz="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</a:t>
                      </a:r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FIN.</a:t>
                      </a:r>
                      <a:r>
                        <a:rPr lang="pl-PL" sz="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IMOVINE I ZADUŽIVANJA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6.930.000,00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1.739.696,11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25,10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5631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I PRIMICI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876.431.882,66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781.840.181,06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89,20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72971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REZULTAT POSLOVANJA IZ PRETHODNE GODINE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33.668.117,34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54.386.032,45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161,53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716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UKUPNO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910.100.000,00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836.226.213,51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91,88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3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737039"/>
              </p:ext>
            </p:extLst>
          </p:nvPr>
        </p:nvGraphicFramePr>
        <p:xfrm>
          <a:off x="4644008" y="2569259"/>
          <a:ext cx="445614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Pravokutnik 14"/>
          <p:cNvSpPr/>
          <p:nvPr/>
        </p:nvSpPr>
        <p:spPr>
          <a:xfrm>
            <a:off x="179512" y="1196752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/>
              <a:t>Prihodi i primici proračuna Zadarske županije </a:t>
            </a:r>
            <a:r>
              <a:rPr lang="hr-HR" sz="1400" dirty="0" smtClean="0"/>
              <a:t>sastoje se od: </a:t>
            </a:r>
          </a:p>
          <a:p>
            <a:pPr>
              <a:buFont typeface="+mj-lt"/>
              <a:buAutoNum type="arabicPeriod"/>
            </a:pPr>
            <a:r>
              <a:rPr lang="hr-HR" sz="1400" dirty="0" smtClean="0"/>
              <a:t> prihoda poslovanja, </a:t>
            </a:r>
          </a:p>
          <a:p>
            <a:pPr>
              <a:buFont typeface="+mj-lt"/>
              <a:buAutoNum type="arabicPeriod"/>
            </a:pPr>
            <a:r>
              <a:rPr lang="hr-HR" sz="1400" dirty="0" smtClean="0"/>
              <a:t> prihoda od prodaje nefinancijske imovine i </a:t>
            </a:r>
          </a:p>
          <a:p>
            <a:pPr>
              <a:buFont typeface="+mj-lt"/>
              <a:buAutoNum type="arabicPeriod"/>
            </a:pPr>
            <a:r>
              <a:rPr lang="hr-HR" sz="1400" dirty="0" smtClean="0"/>
              <a:t> primitaka od financijske imovine i zaduživanja.</a:t>
            </a:r>
            <a:endParaRPr lang="hr-H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Odnos planiranih i izvršenih rashoda  i  izdataka za 2018. godinu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2" name="TextBox 21"/>
          <p:cNvSpPr txBox="1"/>
          <p:nvPr/>
        </p:nvSpPr>
        <p:spPr>
          <a:xfrm>
            <a:off x="4714844" y="980728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2222140735"/>
              </p:ext>
            </p:extLst>
          </p:nvPr>
        </p:nvGraphicFramePr>
        <p:xfrm>
          <a:off x="4553945" y="2348880"/>
          <a:ext cx="4536951" cy="4023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714844" y="1772816"/>
            <a:ext cx="4429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Prikaz udjela  grupa rashoda i izdataka u ukupnom ostvarenju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  proračuna Zadarske županije za 2018. god.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79512" y="1412776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i izdaci proračuna Zadarske županije </a:t>
            </a: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sastoje se od: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rashoda poslovanja,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rashoda za nabavu nefinancijske imovine i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izdataka za financijsku imovinu i otplatu zajmova.</a:t>
            </a: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70992" y="2263260"/>
            <a:ext cx="4429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R</a:t>
            </a:r>
            <a:r>
              <a:rPr lang="hr-HR" sz="1100" b="1" dirty="0" smtClean="0">
                <a:cs typeface="Arial" pitchFamily="34" charset="0"/>
              </a:rPr>
              <a:t>ashodi i izdaci Proračuna Zadarske županije za 2018. god.</a:t>
            </a: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0" name="Pravokutnik 19"/>
          <p:cNvSpPr/>
          <p:nvPr/>
        </p:nvSpPr>
        <p:spPr>
          <a:xfrm>
            <a:off x="7668344" y="11663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9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3532186"/>
              </p:ext>
            </p:extLst>
          </p:nvPr>
        </p:nvGraphicFramePr>
        <p:xfrm>
          <a:off x="4571999" y="2492896"/>
          <a:ext cx="4536679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23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144575"/>
              </p:ext>
            </p:extLst>
          </p:nvPr>
        </p:nvGraphicFramePr>
        <p:xfrm>
          <a:off x="36504" y="2636912"/>
          <a:ext cx="4500000" cy="339564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15216"/>
                <a:gridCol w="964018"/>
                <a:gridCol w="1073879"/>
                <a:gridCol w="446887"/>
              </a:tblGrid>
              <a:tr h="2673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Naziv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Plan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8.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 err="1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Izvršenje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noProof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hr-HR" sz="800" b="1" i="0" u="none" strike="noStrike" noProof="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2688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RASHODI POSLOVANJA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792.716.376,05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746.457.681,55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94,16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97809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ZA ZAPOSLENE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372.700.033,69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374.502.702,73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100,48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694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MATERIJALNI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346.251.819,70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309.532.499,01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89,40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911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FINANCIJSKI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822.306,88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827.031,69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100,57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SUBVENCIJE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4.094.618,67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3.950.741,64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96,49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POMOĆI DANE U INOZEMSTVO I UNUTAR OPĆEG PRORAČUNA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33.315.082,99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26.217.947,16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78,70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NAKNADE GRAĐA. I KUĆAN. OD                    OSIGURA. I DR. NAKNADE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17.779.112,15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16.239.665,14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91,34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OSTALI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17.753.401,97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15.187.094,18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85,54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ZA NABAVU NEFIN. IMOVINE</a:t>
                      </a:r>
                      <a:endParaRPr lang="hr-HR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115.939.323,95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56.710.149,03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48,91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sz="800" b="1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IZDACI ZA FINANCIJSKU IMOVINU I OTPLATE ZAJMOVa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1.444.300,00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1.382.889,33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95,75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2688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UKUPNO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910.100.000,00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804.550.719,91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88,40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6944" y="785689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Proračunski korisnici Zadarske županije</a:t>
            </a:r>
            <a:endParaRPr lang="hr-HR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2620888"/>
          </a:xfr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sz="1800" b="1" u="sng" dirty="0" smtClean="0">
                <a:solidFill>
                  <a:schemeClr val="bg1"/>
                </a:solidFill>
              </a:rPr>
              <a:t>Proračunski korisnici Zadarske županije su:</a:t>
            </a:r>
          </a:p>
          <a:p>
            <a:pPr>
              <a:buNone/>
            </a:pPr>
            <a:endParaRPr lang="hr-HR" sz="1600" b="1" u="sng" dirty="0" smtClean="0">
              <a:solidFill>
                <a:schemeClr val="bg1"/>
              </a:solidFill>
            </a:endParaRPr>
          </a:p>
          <a:p>
            <a:r>
              <a:rPr lang="hr-HR" sz="1600" b="1" dirty="0" smtClean="0">
                <a:solidFill>
                  <a:schemeClr val="bg1"/>
                </a:solidFill>
              </a:rPr>
              <a:t>Osnovne škole osim onih na području grada Zadra - 27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Sve srednje škole i Đački dom Zadar - 20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Sve ustanove u zdravstvu i Dom za stare i nemoćne - 7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Kazalište lutaka, Narodni muzej - 2 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Zavod za prostorno uređenje, JU Natura </a:t>
            </a:r>
            <a:r>
              <a:rPr lang="hr-HR" sz="1600" b="1" dirty="0" err="1" smtClean="0">
                <a:solidFill>
                  <a:schemeClr val="bg1"/>
                </a:solidFill>
              </a:rPr>
              <a:t>jadera</a:t>
            </a:r>
            <a:r>
              <a:rPr lang="hr-HR" sz="1600" b="1" dirty="0" smtClean="0">
                <a:solidFill>
                  <a:schemeClr val="bg1"/>
                </a:solidFill>
              </a:rPr>
              <a:t> - 2 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ZADRA NOVA, AGRRA, INOVACIJA - 3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Vijeća nacionalnih manjina (albanska, bošnjačka, srpska) - 3</a:t>
            </a:r>
          </a:p>
          <a:p>
            <a:endParaRPr lang="hr-HR" sz="1600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8" y="505733"/>
            <a:ext cx="504056" cy="633001"/>
          </a:xfrm>
          <a:prstGeom prst="rect">
            <a:avLst/>
          </a:prstGeom>
        </p:spPr>
      </p:pic>
      <p:sp>
        <p:nvSpPr>
          <p:cNvPr id="5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395536" y="443711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Zadarska županija ima 64 proračunska korisnika.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5498891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6336704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 smtClean="0"/>
              <a:t>Prihodi i primici Zadarske županije i proračunskih korisnika</a:t>
            </a:r>
            <a:endParaRPr lang="hr-HR" sz="24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670482"/>
              </p:ext>
            </p:extLst>
          </p:nvPr>
        </p:nvGraphicFramePr>
        <p:xfrm>
          <a:off x="179513" y="1844824"/>
          <a:ext cx="4824431" cy="41829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3"/>
                <a:gridCol w="936104"/>
                <a:gridCol w="936104"/>
                <a:gridCol w="936000"/>
              </a:tblGrid>
              <a:tr h="373752">
                <a:tc>
                  <a:txBody>
                    <a:bodyPr/>
                    <a:lstStyle/>
                    <a:p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PRIHODA I PRIMITAKA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Zadarska</a:t>
                      </a:r>
                      <a:r>
                        <a:rPr lang="hr-HR" sz="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županija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Proračunski</a:t>
                      </a:r>
                      <a:r>
                        <a:rPr lang="hr-HR" sz="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korisnici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 PRIHODI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OD POREZA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84.325.214,52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84.325.214,52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 POMOĆI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IZ INOZEMSTVA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93.935.566,83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26.566.414,96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120.501.981,79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 PRIHODI OD IMOVINE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12.840.665,20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95.326,33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12.935.991,53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06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 PRIHODI OD UPRAVNIH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ADMIN. PRISTOJBI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6.923.276,48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63.665.086,84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70.588.363,32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982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 PRIHODI OD PRODAJE  PROIZV.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ROBE, USLUGA I DONACIJA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823.301,43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59.577.248,97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60.400.550,40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  PRIHODI IZ NADL. PRORAČUNA </a:t>
                      </a: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OD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HZZO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429.145.021,89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429.145.021,89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 KAZNE, UPRAVNE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MJERE I OSTALI PRIHODI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80.787,94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1.206.720,98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1.287.508,92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 PRIHODI OD PRODAJE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PROIZVEDENE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DUG. IMOVINE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753.929,70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161.922,88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915.852,58</a:t>
                      </a:r>
                      <a:endParaRPr lang="en-US" sz="8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 PRIMICI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OD ZADUŽIVANJA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1.739.696,11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1.739.696,11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PRIHODI I PRIMICI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199.682.742,10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582.157.438,96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781.840.181,06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  REZULTAT POSLOVANJA IZ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hr-HR" sz="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PRETHODNE GODINE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26.862.785,50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27.523.246,95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54.386.032,45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r>
                        <a:rPr lang="hr-HR" sz="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226.545.527,60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609.680.685,91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836.226.213,51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U UKUPNIM PRIHODIMA</a:t>
                      </a:r>
                      <a:r>
                        <a:rPr lang="hr-HR" sz="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PRIMICIMA (BEZ 92)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25,53%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74,47%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100,00%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2835519"/>
              </p:ext>
            </p:extLst>
          </p:nvPr>
        </p:nvGraphicFramePr>
        <p:xfrm>
          <a:off x="5220072" y="2132856"/>
          <a:ext cx="4392488" cy="4540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292080" y="1412776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Grafikon 3.</a:t>
            </a:r>
            <a:r>
              <a:rPr kumimoji="0" lang="hr-HR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Prikaz udjela Zadarske županije i prorač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unskih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ukupnim prihodima i primicima za 2018. godinu</a:t>
            </a:r>
            <a:endParaRPr kumimoji="0" lang="hr-HR" sz="1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 smtClean="0"/>
              <a:t>Tablica 3. Odnos prihoda i primitaka Zadarske županije</a:t>
            </a:r>
            <a:br>
              <a:rPr lang="hr-HR" sz="1100" b="1" dirty="0" smtClean="0"/>
            </a:br>
            <a:r>
              <a:rPr lang="hr-HR" sz="1100" b="1" dirty="0" smtClean="0"/>
              <a:t>                  i proračunskih korisnika</a:t>
            </a:r>
            <a:endParaRPr lang="hr-HR" sz="1100" dirty="0"/>
          </a:p>
        </p:txBody>
      </p:sp>
      <p:sp>
        <p:nvSpPr>
          <p:cNvPr id="12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727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067128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 smtClean="0"/>
              <a:t>Rashodi i izdaci Zadarske županije i proračunskih korisnika</a:t>
            </a:r>
            <a:endParaRPr lang="hr-HR" sz="2400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6778502"/>
              </p:ext>
            </p:extLst>
          </p:nvPr>
        </p:nvGraphicFramePr>
        <p:xfrm>
          <a:off x="5220072" y="2132856"/>
          <a:ext cx="43924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292080" y="1412776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Grafikon </a:t>
            </a:r>
            <a:r>
              <a:rPr lang="hr-HR" sz="1100" b="1" noProof="0" dirty="0">
                <a:latin typeface="+mj-lt"/>
                <a:ea typeface="+mj-ea"/>
                <a:cs typeface="+mj-cs"/>
              </a:rPr>
              <a:t>4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hr-HR" sz="11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Prikaz udjela Zadarske županije i prorač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unskih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ukupnim rashodima i izdacima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Zadarske županije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za 2018. godinu</a:t>
            </a:r>
            <a:endParaRPr kumimoji="0" lang="hr-HR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 smtClean="0"/>
              <a:t>Tablica 4. Odnos rashoda i izdataka Zadarske županije</a:t>
            </a:r>
            <a:br>
              <a:rPr lang="hr-HR" sz="1100" b="1" dirty="0" smtClean="0"/>
            </a:br>
            <a:r>
              <a:rPr lang="hr-HR" sz="1100" b="1" dirty="0" smtClean="0"/>
              <a:t>                  i proračunskih korisnika</a:t>
            </a:r>
            <a:endParaRPr lang="hr-HR" sz="1100" dirty="0"/>
          </a:p>
        </p:txBody>
      </p:sp>
      <p:sp>
        <p:nvSpPr>
          <p:cNvPr id="12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3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4487496"/>
              </p:ext>
            </p:extLst>
          </p:nvPr>
        </p:nvGraphicFramePr>
        <p:xfrm>
          <a:off x="107503" y="1916832"/>
          <a:ext cx="4896544" cy="409414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8233"/>
                <a:gridCol w="908159"/>
                <a:gridCol w="950076"/>
                <a:gridCol w="950076"/>
              </a:tblGrid>
              <a:tr h="373752">
                <a:tc>
                  <a:txBody>
                    <a:bodyPr/>
                    <a:lstStyle/>
                    <a:p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RASHODA I IZDATAKA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Zadarska</a:t>
                      </a:r>
                      <a:r>
                        <a:rPr lang="hr-HR" sz="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županija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Proračunski</a:t>
                      </a:r>
                      <a:r>
                        <a:rPr lang="hr-HR" sz="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korisnici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RASHODI ZA ZAPOSLENE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35.865.025,61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338.637.677,12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374.502.702,73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MATERIJALNI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86.130.940,74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223.401.558,27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309.532.499,01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FINANCIJSKI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310.274,53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516.757,16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827.031,69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506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SUBVENCIJE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3.950.741,64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3.950.741,64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982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POMOĆI DANE U INOZEMSTVO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UNUTAR OPĆEG PRORAČUNA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24.536.616,02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1.681.331,14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26.217.947,16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NAKNADE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GRAĐANIMA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KUĆANSTVIMA IZ PRORAČUNA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15.914.737,14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324.928,00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16.239.665,14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OSTALI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14.646.185,46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540.908,72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15.187.094,18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RASHODI ZA NABAVU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NEPROIZVEDENE IMOVINE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142.500,00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64.883,00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207.383,00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RASHODI ZA NABAVU PROIZVEDENE DUGO. IMOVINE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24.805.174,44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14.789.626,96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39.594.801,40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RASHODI ZA DODATNA ULAGANJA NA NEFIN.</a:t>
                      </a:r>
                      <a:r>
                        <a:rPr lang="hr-HR" sz="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IMOVINI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10.669.972,93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6.237.991,50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16.907.964,43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IZDACI  ZA FINANCIJSKU</a:t>
                      </a:r>
                      <a:r>
                        <a:rPr lang="hr-HR" sz="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IMOVINU I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OTPLATU ZAJMOVA</a:t>
                      </a:r>
                      <a:endParaRPr lang="hr-HR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1.382.889,33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1.382.889,33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218.355.057,84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586.195.662,07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804.550.719,91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U</a:t>
                      </a:r>
                      <a:r>
                        <a:rPr lang="hr-HR" sz="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UKUPNIM RASHODIMA I IZDACIMA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27,14%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72,86%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100,00%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7657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290357"/>
              </p:ext>
            </p:extLst>
          </p:nvPr>
        </p:nvGraphicFramePr>
        <p:xfrm>
          <a:off x="107504" y="1700808"/>
          <a:ext cx="4320480" cy="3516368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90966"/>
                <a:gridCol w="1447525"/>
                <a:gridCol w="1025805"/>
                <a:gridCol w="1008112"/>
                <a:gridCol w="648072"/>
              </a:tblGrid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Upravni odjeli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201</a:t>
                      </a:r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Izvršenje</a:t>
                      </a:r>
                      <a:r>
                        <a:rPr lang="hr-HR" sz="8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Indeks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000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Ured župana 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2.843.100,00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2.456.183,13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86,39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9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Financije i proračun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21.934.840,68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21.118.865,03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96,28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4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Obrazovanje, kult. i šport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139.572.099,42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121.363.772,22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86,95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2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Zdravstvo, soc. skrb, udruge     i mladi</a:t>
                      </a:r>
                      <a:endParaRPr lang="sv-SE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656.391.027,24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589.366.498,21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89,79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5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vi-VN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Prost</a:t>
                      </a:r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hr-HR" sz="8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uređenje</a:t>
                      </a:r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zaštita</a:t>
                      </a:r>
                      <a:r>
                        <a:rPr lang="hr-HR" sz="8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okoliša i kom. poslovi</a:t>
                      </a:r>
                      <a:endParaRPr lang="vi-VN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20.006.970,41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18.528.949,90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92,61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9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6.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Gospod., turizam, </a:t>
                      </a:r>
                      <a:r>
                        <a:rPr lang="hr-HR" sz="800" b="1" u="none" strike="noStrike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</a:t>
                      </a:r>
                      <a:r>
                        <a:rPr lang="hr-HR" sz="8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i EU fondovi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37.840.651,05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24.844.199,61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65,65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8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hr-HR" sz="800" b="1" u="none" strike="noStrike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Poljop</a:t>
                      </a:r>
                      <a:r>
                        <a:rPr lang="hr-HR" sz="8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.,</a:t>
                      </a:r>
                      <a:r>
                        <a:rPr lang="hr-HR" sz="800" b="1" u="none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ribar., vodno </a:t>
                      </a:r>
                      <a:r>
                        <a:rPr lang="hr-HR" sz="800" b="1" u="none" strike="noStrike" baseline="0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gospod</a:t>
                      </a:r>
                      <a:r>
                        <a:rPr lang="hr-HR" sz="800" b="1" u="none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., </a:t>
                      </a:r>
                      <a:r>
                        <a:rPr lang="hr-HR" sz="800" b="1" u="none" strike="noStrike" baseline="0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rural</a:t>
                      </a:r>
                      <a:r>
                        <a:rPr lang="hr-HR" sz="800" b="1" u="none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i </a:t>
                      </a:r>
                      <a:r>
                        <a:rPr lang="hr-HR" sz="800" b="1" u="none" strike="noStrike" baseline="0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otoč</a:t>
                      </a:r>
                      <a:r>
                        <a:rPr lang="hr-HR" sz="800" b="1" u="none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razvoj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16.511.518,46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14.333.776,03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86,81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84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Pom.</a:t>
                      </a:r>
                      <a:r>
                        <a:rPr lang="hr-HR" sz="8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dobro, more i promet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5.724.805,00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5.352.803,20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93,50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19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i="0" u="none" strike="noStrike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Pravni</a:t>
                      </a:r>
                      <a:r>
                        <a:rPr lang="hr-HR" sz="800" b="1" i="0" u="none" strike="noStrike" baseline="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 zajednički poslovi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5.855.170,24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5.346.189,12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91,31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20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Javna</a:t>
                      </a:r>
                      <a:r>
                        <a:rPr lang="pl-PL" sz="8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nabava i upravljanje      imovinom</a:t>
                      </a:r>
                      <a:r>
                        <a:rPr lang="pl-PL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3.419.817,50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1.839.483,46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53,79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I IZDACI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910.100.000,00</a:t>
                      </a:r>
                      <a:endParaRPr lang="en-US" sz="8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804.550.719,91</a:t>
                      </a:r>
                      <a:endParaRPr lang="en-US" sz="8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88,40</a:t>
                      </a:r>
                      <a:endParaRPr lang="en-US" sz="8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0" y="4005064"/>
            <a:ext cx="5214974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50" b="1" dirty="0" smtClean="0">
                <a:cs typeface="Arial" pitchFamily="34" charset="0"/>
              </a:rPr>
              <a:t>   </a:t>
            </a:r>
            <a:endParaRPr lang="hr-HR" sz="1100" b="1" dirty="0" smtClean="0">
              <a:cs typeface="Arial" pitchFamily="34" charset="0"/>
            </a:endParaRPr>
          </a:p>
        </p:txBody>
      </p:sp>
      <p:pic>
        <p:nvPicPr>
          <p:cNvPr id="21" name="Slika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989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8" name="Naslov 1"/>
          <p:cNvSpPr txBox="1">
            <a:spLocks/>
          </p:cNvSpPr>
          <p:nvPr/>
        </p:nvSpPr>
        <p:spPr>
          <a:xfrm>
            <a:off x="411464" y="501423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19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organizacijskoj k</a:t>
            </a: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lasifikaciji</a:t>
            </a:r>
            <a:endParaRPr kumimoji="0" lang="hr-HR" sz="1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2920024793"/>
              </p:ext>
            </p:extLst>
          </p:nvPr>
        </p:nvGraphicFramePr>
        <p:xfrm>
          <a:off x="4751513" y="1772816"/>
          <a:ext cx="4392487" cy="3411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107504" y="1293511"/>
            <a:ext cx="43204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latin typeface="+mj-lt"/>
                <a:cs typeface="Arial" panose="020B0604020202020204" pitchFamily="34" charset="0"/>
              </a:rPr>
              <a:t>Tablica 5: Struktura rashoda po upravnim odjelima Zadarske županije</a:t>
            </a:r>
            <a:endParaRPr lang="hr-HR" sz="11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4693839" y="1269921"/>
            <a:ext cx="43924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/>
              <a:t>Grafikon 5: Prikaz Strukture rashoda po upravnim odjelima Zadarske županije</a:t>
            </a:r>
            <a:endParaRPr lang="hr-HR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204084" y="51650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7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76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3439364030"/>
              </p:ext>
            </p:extLst>
          </p:nvPr>
        </p:nvGraphicFramePr>
        <p:xfrm>
          <a:off x="4731858" y="1916832"/>
          <a:ext cx="439248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598904"/>
              </p:ext>
            </p:extLst>
          </p:nvPr>
        </p:nvGraphicFramePr>
        <p:xfrm>
          <a:off x="323528" y="1916832"/>
          <a:ext cx="3960439" cy="2664295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440159"/>
                <a:gridCol w="1008112"/>
                <a:gridCol w="1008112"/>
                <a:gridCol w="504056"/>
              </a:tblGrid>
              <a:tr h="282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OPIS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za </a:t>
                      </a: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Izvršenje</a:t>
                      </a:r>
                      <a:r>
                        <a:rPr lang="hr-HR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Indeks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Opće javne usluge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44.023.916,42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40.675.337,30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92,39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 Javni red i sigurnost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590.507,50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590.507,50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100,00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Ekonomski poslovi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23.520.695,21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21.391.716,31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90,95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 Zaštita okoliša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6.063.782,74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5.035.554,71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83,04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43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 Usluge unapređenja stanovanja i </a:t>
                      </a:r>
                      <a:r>
                        <a:rPr lang="hr-HR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zajed</a:t>
                      </a: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51.802.684,47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31.442.779,27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60,70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 Zdravstvo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622.933.170,71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559.129.583,40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89,76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43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 Rekreacija, kultura i religija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18.533.646,73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16.168.496,27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87,24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 Obrazovanje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112.052.074,34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100.489.449,50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89,68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Socijalna zaštita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29.135.221.88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28.244.406,32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96,94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908.655.700,00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803.167.830,58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88,39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323527" y="1519910"/>
            <a:ext cx="39604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/>
              <a:t>Tablica 6: Struktura rashoda po funkcijskoj klasifikaciji</a:t>
            </a:r>
            <a:endParaRPr lang="hr-HR" sz="1100" b="1" dirty="0"/>
          </a:p>
        </p:txBody>
      </p:sp>
      <p:sp>
        <p:nvSpPr>
          <p:cNvPr id="6" name="TekstniOkvir 5"/>
          <p:cNvSpPr txBox="1"/>
          <p:nvPr/>
        </p:nvSpPr>
        <p:spPr>
          <a:xfrm>
            <a:off x="4731858" y="1548892"/>
            <a:ext cx="43046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/>
              <a:t>Grafikon 6: Prikaz strukture rashoda po funkcijskoj klasifikaciji</a:t>
            </a:r>
            <a:endParaRPr lang="hr-HR" sz="1100" b="1" dirty="0"/>
          </a:p>
        </p:txBody>
      </p:sp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13987</TotalTime>
  <Words>1876</Words>
  <Application>Microsoft Office PowerPoint</Application>
  <PresentationFormat>Prikaz na zaslonu (4:3)</PresentationFormat>
  <Paragraphs>794</Paragraphs>
  <Slides>13</Slides>
  <Notes>4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8" baseType="lpstr">
      <vt:lpstr>Arial</vt:lpstr>
      <vt:lpstr>Calibri</vt:lpstr>
      <vt:lpstr>Gabriola</vt:lpstr>
      <vt:lpstr>Times New Roman</vt:lpstr>
      <vt:lpstr>Office tema</vt:lpstr>
      <vt:lpstr> REPUBLIKA HRVATSKA ZADARSKA ŽUPANIJA  GODIŠNJI IZVJEŠTAJ O IZVRŠENJU PRORAČUNA ZADARSKE ŽUPANIJE ZA 2018. GODINU - vodič za građane - </vt:lpstr>
      <vt:lpstr>Izvršenje proračuna</vt:lpstr>
      <vt:lpstr>  Odnos planiranih i ostvarenih prihoda  i primitaka za 2018. godinu  </vt:lpstr>
      <vt:lpstr> Odnos planiranih i izvršenih rashoda  i  izdataka za 2018. godinu  </vt:lpstr>
      <vt:lpstr>Proračunski korisnici Zadarske županije</vt:lpstr>
      <vt:lpstr>Prihodi i primici Zadarske županije i proračunskih korisnika</vt:lpstr>
      <vt:lpstr>Rashodi i izdaci Zadarske županije i proračunskih korisnika</vt:lpstr>
      <vt:lpstr>  </vt:lpstr>
      <vt:lpstr>  </vt:lpstr>
      <vt:lpstr>Ostvarenje prihoda po projektima Zadarske županije u 2018. godini</vt:lpstr>
      <vt:lpstr>Ostvarenje prihoda po projektima Zadarske županije u 2018. godini</vt:lpstr>
      <vt:lpstr>Ostvarenje prihoda po projektima Zadarske županije u 2018. godini</vt:lpstr>
      <vt:lpstr>PowerPointova prezentacija</vt:lpstr>
    </vt:vector>
  </TitlesOfParts>
  <Company>ZADARSKA ŽUPANIJA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Katarina</dc:creator>
  <cp:lastModifiedBy>Roko</cp:lastModifiedBy>
  <cp:revision>1313</cp:revision>
  <cp:lastPrinted>2019-04-24T07:56:10Z</cp:lastPrinted>
  <dcterms:created xsi:type="dcterms:W3CDTF">2014-10-06T07:52:48Z</dcterms:created>
  <dcterms:modified xsi:type="dcterms:W3CDTF">2019-06-04T11:19:18Z</dcterms:modified>
</cp:coreProperties>
</file>