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0" r:id="rId2"/>
    <p:sldId id="338" r:id="rId3"/>
    <p:sldId id="339" r:id="rId4"/>
    <p:sldId id="297" r:id="rId5"/>
    <p:sldId id="298" r:id="rId6"/>
    <p:sldId id="328" r:id="rId7"/>
    <p:sldId id="329" r:id="rId8"/>
    <p:sldId id="330" r:id="rId9"/>
    <p:sldId id="293" r:id="rId10"/>
    <p:sldId id="316" r:id="rId11"/>
    <p:sldId id="332" r:id="rId12"/>
    <p:sldId id="334" r:id="rId13"/>
    <p:sldId id="337" r:id="rId14"/>
    <p:sldId id="342" r:id="rId15"/>
    <p:sldId id="341" r:id="rId16"/>
    <p:sldId id="324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195" autoAdjust="0"/>
  </p:normalViewPr>
  <p:slideViewPr>
    <p:cSldViewPr>
      <p:cViewPr varScale="1">
        <p:scale>
          <a:sx n="111" d="100"/>
          <a:sy n="111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PRIHODI OD POREZA (6,76%)</c:v>
                </c:pt>
                <c:pt idx="1">
                  <c:v>POMOĆI IZ INOZ. I OST. SUBJEKATA (40,58%)</c:v>
                </c:pt>
                <c:pt idx="2">
                  <c:v>PRIHODI OD IMOVINE (0,77%)</c:v>
                </c:pt>
                <c:pt idx="3">
                  <c:v>PRIHODI OD ADMIN. PRISTOJBI (4,63%)</c:v>
                </c:pt>
                <c:pt idx="4">
                  <c:v>PRIHODI OD PRODAJE ROBE, USLUGA, DONACIJA (4,43%)</c:v>
                </c:pt>
                <c:pt idx="5">
                  <c:v>PRIHODI IZ NADLEŽ. PRORAČ. I OD HZZO (38,88%)</c:v>
                </c:pt>
                <c:pt idx="6">
                  <c:v>OSTALI PRIHODI (0,12%)</c:v>
                </c:pt>
                <c:pt idx="7">
                  <c:v>PRIHODI OD PRODAJE NEFIN. IMOVINE (1,78%)</c:v>
                </c:pt>
                <c:pt idx="8">
                  <c:v>PRIMICI OD FIN. IMOVINE I ZADUŽIVANJA (2,05%)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6.7599999999999993E-2</c:v>
                </c:pt>
                <c:pt idx="1">
                  <c:v>0.40579999999999999</c:v>
                </c:pt>
                <c:pt idx="2">
                  <c:v>7.7000000000000002E-3</c:v>
                </c:pt>
                <c:pt idx="3">
                  <c:v>4.6300000000000001E-2</c:v>
                </c:pt>
                <c:pt idx="4">
                  <c:v>4.4299999999999999E-2</c:v>
                </c:pt>
                <c:pt idx="5">
                  <c:v>0.38879999999999998</c:v>
                </c:pt>
                <c:pt idx="6">
                  <c:v>1.1999999999999999E-3</c:v>
                </c:pt>
                <c:pt idx="7">
                  <c:v>1.78E-2</c:v>
                </c:pt>
                <c:pt idx="8">
                  <c:v>2.0500000000000001E-2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6415013761"/>
          <c:y val="0"/>
          <c:w val="0.3999927358498665"/>
          <c:h val="0.999996621996950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dLbl>
              <c:idx val="0"/>
              <c:layout>
                <c:manualLayout>
                  <c:x val="-0.19530652267881418"/>
                  <c:y val="0.10704706279801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0100384003364575"/>
                  <c:y val="-2.47781425646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RASHODI ZA ZAPOSLENE (54,95%)</c:v>
                </c:pt>
                <c:pt idx="1">
                  <c:v>MATERIJALNI RASHODI (28,64%)</c:v>
                </c:pt>
                <c:pt idx="2">
                  <c:v>FINANCIJSKI RASHODI (0,11%)</c:v>
                </c:pt>
                <c:pt idx="3">
                  <c:v>SUBVENCIJE (0,31%)</c:v>
                </c:pt>
                <c:pt idx="4">
                  <c:v>POMOĆI DANE U INOZ. (1,45%)</c:v>
                </c:pt>
                <c:pt idx="5">
                  <c:v>NAKNADE GRAĐ. I KUĆ. IZ PRORAČUNA (1,26%)</c:v>
                </c:pt>
                <c:pt idx="6">
                  <c:v>OSTALI RASHODI (0,90%)</c:v>
                </c:pt>
                <c:pt idx="7">
                  <c:v>RASHODI ZA NABAVU NEFIN. IMOVINE (12,16%)</c:v>
                </c:pt>
                <c:pt idx="8">
                  <c:v>IZDACI ZA FIN. IMOVINU I OTPLATU ZAJMOVA (0,22%)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0.54949999999999999</c:v>
                </c:pt>
                <c:pt idx="1">
                  <c:v>0.28639999999999999</c:v>
                </c:pt>
                <c:pt idx="2">
                  <c:v>1.1000000000000001E-3</c:v>
                </c:pt>
                <c:pt idx="3">
                  <c:v>3.0999999999999999E-3</c:v>
                </c:pt>
                <c:pt idx="4">
                  <c:v>1.4500000000000001E-2</c:v>
                </c:pt>
                <c:pt idx="5">
                  <c:v>1.26E-2</c:v>
                </c:pt>
                <c:pt idx="6">
                  <c:v>8.9999999999999993E-3</c:v>
                </c:pt>
                <c:pt idx="7">
                  <c:v>0.1216</c:v>
                </c:pt>
                <c:pt idx="8">
                  <c:v>2.2000000000000001E-3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9999273584986683"/>
          <c:h val="0.999996621996949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83</c:v>
                </c:pt>
                <c:pt idx="10">
                  <c:v>84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85639295.969999999</c:v>
                </c:pt>
                <c:pt idx="1">
                  <c:v>133835028.95999999</c:v>
                </c:pt>
                <c:pt idx="2">
                  <c:v>9776399.2699999996</c:v>
                </c:pt>
                <c:pt idx="3">
                  <c:v>5937107.8099999996</c:v>
                </c:pt>
                <c:pt idx="4">
                  <c:v>214158.52</c:v>
                </c:pt>
                <c:pt idx="5" formatCode="General">
                  <c:v>0</c:v>
                </c:pt>
                <c:pt idx="6">
                  <c:v>172637.44</c:v>
                </c:pt>
                <c:pt idx="7">
                  <c:v>22334455.989999998</c:v>
                </c:pt>
                <c:pt idx="8">
                  <c:v>2141000</c:v>
                </c:pt>
                <c:pt idx="9">
                  <c:v>51000</c:v>
                </c:pt>
                <c:pt idx="10">
                  <c:v>9164342.5299999993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83</c:v>
                </c:pt>
                <c:pt idx="10">
                  <c:v>84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0</c:v>
                </c:pt>
                <c:pt idx="1">
                  <c:v>380365338.13999999</c:v>
                </c:pt>
                <c:pt idx="2">
                  <c:v>13178.58</c:v>
                </c:pt>
                <c:pt idx="3">
                  <c:v>52717025.829999998</c:v>
                </c:pt>
                <c:pt idx="4">
                  <c:v>55941225.299999997</c:v>
                </c:pt>
                <c:pt idx="5">
                  <c:v>492739720.48000002</c:v>
                </c:pt>
                <c:pt idx="6">
                  <c:v>1365835.19</c:v>
                </c:pt>
                <c:pt idx="7">
                  <c:v>200269.65</c:v>
                </c:pt>
                <c:pt idx="8">
                  <c:v>0</c:v>
                </c:pt>
                <c:pt idx="9">
                  <c:v>0</c:v>
                </c:pt>
                <c:pt idx="10">
                  <c:v>14642674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15386480"/>
        <c:axId val="-1815381040"/>
      </c:barChart>
      <c:catAx>
        <c:axId val="-181538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1815381040"/>
        <c:crossesAt val="0"/>
        <c:auto val="1"/>
        <c:lblAlgn val="ctr"/>
        <c:lblOffset val="100"/>
        <c:noMultiLvlLbl val="0"/>
      </c:catAx>
      <c:valAx>
        <c:axId val="-1815381040"/>
        <c:scaling>
          <c:orientation val="minMax"/>
          <c:max val="5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181538648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3724727753561194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49738355.420000002</c:v>
                </c:pt>
                <c:pt idx="1">
                  <c:v>79655495.909999996</c:v>
                </c:pt>
                <c:pt idx="2">
                  <c:v>332050.84000000003</c:v>
                </c:pt>
                <c:pt idx="3">
                  <c:v>3270353.48</c:v>
                </c:pt>
                <c:pt idx="4">
                  <c:v>14876636.960000001</c:v>
                </c:pt>
                <c:pt idx="5">
                  <c:v>15896010.4</c:v>
                </c:pt>
                <c:pt idx="6">
                  <c:v>11094540.73</c:v>
                </c:pt>
                <c:pt idx="7">
                  <c:v>6611.25</c:v>
                </c:pt>
                <c:pt idx="8">
                  <c:v>44500393.829999998</c:v>
                </c:pt>
                <c:pt idx="9">
                  <c:v>26166640.809999999</c:v>
                </c:pt>
                <c:pt idx="10">
                  <c:v>1108687.24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665676512.63</c:v>
                </c:pt>
                <c:pt idx="1">
                  <c:v>293158473.19</c:v>
                </c:pt>
                <c:pt idx="2">
                  <c:v>1145903.06</c:v>
                </c:pt>
                <c:pt idx="3">
                  <c:v>769846.3</c:v>
                </c:pt>
                <c:pt idx="4">
                  <c:v>3992664.11</c:v>
                </c:pt>
                <c:pt idx="5">
                  <c:v>510682.63</c:v>
                </c:pt>
                <c:pt idx="6">
                  <c:v>680744.24</c:v>
                </c:pt>
                <c:pt idx="7">
                  <c:v>52878.5</c:v>
                </c:pt>
                <c:pt idx="8">
                  <c:v>71973712.680000007</c:v>
                </c:pt>
                <c:pt idx="9">
                  <c:v>15611901.619999999</c:v>
                </c:pt>
                <c:pt idx="10">
                  <c:v>1707177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15379408"/>
        <c:axId val="-1815378320"/>
      </c:barChart>
      <c:catAx>
        <c:axId val="-181537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1815378320"/>
        <c:crossesAt val="0"/>
        <c:auto val="1"/>
        <c:lblAlgn val="ctr"/>
        <c:lblOffset val="100"/>
        <c:noMultiLvlLbl val="0"/>
      </c:catAx>
      <c:valAx>
        <c:axId val="-1815378320"/>
        <c:scaling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1815379408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  <a:effectLst>
          <a:glow>
            <a:schemeClr val="accent1">
              <a:alpha val="40000"/>
            </a:schemeClr>
          </a:glow>
        </a:effectLst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9. Pravni i zajednički poslovi</c:v>
                </c:pt>
                <c:pt idx="1">
                  <c:v>10. Javna nabava i upravljanje imovinom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4.8999999999999998E-3</c:v>
                </c:pt>
                <c:pt idx="1">
                  <c:v>1.8E-3</c:v>
                </c:pt>
                <c:pt idx="2">
                  <c:v>3.8E-3</c:v>
                </c:pt>
                <c:pt idx="3">
                  <c:v>1.7299999999999999E-2</c:v>
                </c:pt>
                <c:pt idx="4">
                  <c:v>3.61E-2</c:v>
                </c:pt>
                <c:pt idx="5">
                  <c:v>7.6E-3</c:v>
                </c:pt>
                <c:pt idx="6">
                  <c:v>0.6008</c:v>
                </c:pt>
                <c:pt idx="7">
                  <c:v>0.29310000000000003</c:v>
                </c:pt>
                <c:pt idx="8">
                  <c:v>3.2500000000000001E-2</c:v>
                </c:pt>
                <c:pt idx="9">
                  <c:v>1.6999999999999999E-3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815393552"/>
        <c:axId val="-1815379952"/>
      </c:barChart>
      <c:catAx>
        <c:axId val="-1815393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1815379952"/>
        <c:crosses val="autoZero"/>
        <c:auto val="1"/>
        <c:lblAlgn val="ctr"/>
        <c:lblOffset val="100"/>
        <c:noMultiLvlLbl val="0"/>
      </c:catAx>
      <c:valAx>
        <c:axId val="-181537995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-181539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</c:v>
                </c:pt>
                <c:pt idx="1">
                  <c:v>Socijalna zaštita</c:v>
                </c:pt>
                <c:pt idx="2">
                  <c:v>Ekonomski poslovi</c:v>
                </c:pt>
                <c:pt idx="3">
                  <c:v>Rekreacija, kultura i religija</c:v>
                </c:pt>
                <c:pt idx="4">
                  <c:v>Zdravstvo</c:v>
                </c:pt>
                <c:pt idx="5">
                  <c:v>Usluge unapređ. stan. i zajednice</c:v>
                </c:pt>
                <c:pt idx="6">
                  <c:v>Opće javne usluge</c:v>
                </c:pt>
                <c:pt idx="7">
                  <c:v>Javni red i sigurnost</c:v>
                </c:pt>
                <c:pt idx="8">
                  <c:v>Obrazovanje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3.8E-3</c:v>
                </c:pt>
                <c:pt idx="1">
                  <c:v>2.53E-2</c:v>
                </c:pt>
                <c:pt idx="2">
                  <c:v>2.06E-2</c:v>
                </c:pt>
                <c:pt idx="3">
                  <c:v>8.8000000000000005E-3</c:v>
                </c:pt>
                <c:pt idx="4">
                  <c:v>0.57520000000000004</c:v>
                </c:pt>
                <c:pt idx="5">
                  <c:v>4.41E-2</c:v>
                </c:pt>
                <c:pt idx="6">
                  <c:v>4.19E-2</c:v>
                </c:pt>
                <c:pt idx="7">
                  <c:v>8.0000000000000004E-4</c:v>
                </c:pt>
                <c:pt idx="8">
                  <c:v>0.2792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815391920"/>
        <c:axId val="-1815383760"/>
      </c:barChart>
      <c:catAx>
        <c:axId val="-181539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1815383760"/>
        <c:crosses val="autoZero"/>
        <c:auto val="1"/>
        <c:lblAlgn val="ctr"/>
        <c:lblOffset val="100"/>
        <c:noMultiLvlLbl val="0"/>
      </c:catAx>
      <c:valAx>
        <c:axId val="-181538376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-1815391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1400" b="1" i="1" dirty="0" smtClean="0">
              <a:solidFill>
                <a:schemeClr val="accent5">
                  <a:lumMod val="50000"/>
                </a:schemeClr>
              </a:solidFill>
            </a:rPr>
            <a:t>Ukupno višak (Zadarska županija i korisnici)                                          37.544.753,15 kn</a:t>
          </a:r>
        </a:p>
        <a:p>
          <a:pPr algn="l"/>
          <a:r>
            <a:rPr lang="hr-HR" sz="1400" b="1" i="1" dirty="0" smtClean="0">
              <a:solidFill>
                <a:schemeClr val="accent5">
                  <a:lumMod val="50000"/>
                </a:schemeClr>
              </a:solidFill>
            </a:rPr>
            <a:t>Ukupno manjak (OBZ, </a:t>
          </a:r>
          <a:r>
            <a:rPr lang="hr-HR" sz="1400" b="1" i="1" dirty="0" err="1" smtClean="0">
              <a:solidFill>
                <a:schemeClr val="accent5">
                  <a:lumMod val="50000"/>
                </a:schemeClr>
              </a:solidFill>
            </a:rPr>
            <a:t>SBOBnM</a:t>
          </a:r>
          <a:r>
            <a:rPr lang="hr-HR" sz="1400" b="1" i="1" dirty="0" smtClean="0">
              <a:solidFill>
                <a:schemeClr val="accent5">
                  <a:lumMod val="50000"/>
                </a:schemeClr>
              </a:solidFill>
            </a:rPr>
            <a:t>, PBU)                                                   -88.563.092,96 kn</a:t>
          </a:r>
        </a:p>
        <a:p>
          <a:pPr algn="l"/>
          <a:r>
            <a:rPr lang="hr-HR" sz="1400" b="1" i="1" dirty="0" smtClean="0">
              <a:solidFill>
                <a:schemeClr val="accent2">
                  <a:lumMod val="75000"/>
                </a:schemeClr>
              </a:solidFill>
            </a:rPr>
            <a:t>Manjak za pokriti u sljedećem razdoblju                                               -51.018.339,81 kn</a:t>
          </a: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1.267.250.693,66 kn</a:t>
          </a:r>
        </a:p>
        <a:p>
          <a:pPr algn="r"/>
          <a:r>
            <a:rPr lang="hr-HR" sz="1600" b="1" dirty="0" smtClean="0">
              <a:solidFill>
                <a:schemeClr val="accent2">
                  <a:lumMod val="75000"/>
                </a:schemeClr>
              </a:solidFill>
            </a:rPr>
            <a:t>Višak/manjak prethodnih razdoblja                                      -16.342.760,64 kn</a:t>
          </a:r>
          <a:endParaRPr lang="hr-HR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544F85CA-7649-42A9-943F-9DBFEDF99D15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rashodi i izdaci                                                        1.301.926.272,83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259CED6A-9284-40D1-B6F8-7BFF921A7EDB}" type="parTrans" cxnId="{4C215618-54BB-473D-85F7-AE516014E875}">
      <dgm:prSet/>
      <dgm:spPr/>
      <dgm:t>
        <a:bodyPr/>
        <a:lstStyle/>
        <a:p>
          <a:endParaRPr lang="hr-HR"/>
        </a:p>
      </dgm:t>
    </dgm:pt>
    <dgm:pt modelId="{55101F6F-163B-430E-946F-F83D547BFD61}" type="sibTrans" cxnId="{4C215618-54BB-473D-85F7-AE516014E875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3" custScaleY="160660"/>
      <dgm:spPr/>
      <dgm:t>
        <a:bodyPr/>
        <a:lstStyle/>
        <a:p>
          <a:endParaRPr lang="hr-HR"/>
        </a:p>
      </dgm:t>
    </dgm:pt>
    <dgm:pt modelId="{C0776F55-9988-4D9A-A4B8-27B666F740B2}" type="pres">
      <dgm:prSet presAssocID="{55101F6F-163B-430E-946F-F83D547BFD61}" presName="sp" presStyleCnt="0"/>
      <dgm:spPr/>
    </dgm:pt>
    <dgm:pt modelId="{544B57C2-6ECD-4B9F-9A62-093C4F1A1CBC}" type="pres">
      <dgm:prSet presAssocID="{544F85CA-7649-42A9-943F-9DBFEDF99D15}" presName="arrowAndChildren" presStyleCnt="0"/>
      <dgm:spPr/>
    </dgm:pt>
    <dgm:pt modelId="{968D99EF-0F70-484A-B644-6117132D0CB5}" type="pres">
      <dgm:prSet presAssocID="{544F85CA-7649-42A9-943F-9DBFEDF99D15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3"/>
      <dgm:spPr/>
      <dgm:t>
        <a:bodyPr/>
        <a:lstStyle/>
        <a:p>
          <a:endParaRPr lang="hr-HR"/>
        </a:p>
      </dgm:t>
    </dgm:pt>
  </dgm:ptLst>
  <dgm:cxnLst>
    <dgm:cxn modelId="{9163DC34-797A-405E-9D8E-41281D81A2DB}" srcId="{3D3E9FBC-FA62-4DD8-A4E9-0540C36874AF}" destId="{879848F8-0A6A-4A74-BFAD-236797ABFB51}" srcOrd="0" destOrd="0" parTransId="{F74ACBD0-CF20-4573-BBF7-FCAD724FDA3F}" sibTransId="{3AD11DD6-C71D-4161-8CBD-E0BD70BC73EF}"/>
    <dgm:cxn modelId="{97D88B20-36CB-4847-9EA0-CCCC74CB19A6}" type="presOf" srcId="{FAAF0AC7-97D3-4AB9-BE1B-90CD9809A5E6}" destId="{A26A1724-EABA-42DF-AE04-5F5C5B5537AD}" srcOrd="0" destOrd="0" presId="urn:microsoft.com/office/officeart/2005/8/layout/process4"/>
    <dgm:cxn modelId="{4C215618-54BB-473D-85F7-AE516014E875}" srcId="{3D3E9FBC-FA62-4DD8-A4E9-0540C36874AF}" destId="{544F85CA-7649-42A9-943F-9DBFEDF99D15}" srcOrd="1" destOrd="0" parTransId="{259CED6A-9284-40D1-B6F8-7BFF921A7EDB}" sibTransId="{55101F6F-163B-430E-946F-F83D547BFD61}"/>
    <dgm:cxn modelId="{82D86711-14E2-47F8-8C53-FA436784DC28}" type="presOf" srcId="{879848F8-0A6A-4A74-BFAD-236797ABFB51}" destId="{07B008A7-B86D-44B6-8308-12A46F7E0156}" srcOrd="0" destOrd="0" presId="urn:microsoft.com/office/officeart/2005/8/layout/process4"/>
    <dgm:cxn modelId="{452E9059-DB28-49DD-9DF4-D43BCF970D4F}" srcId="{3D3E9FBC-FA62-4DD8-A4E9-0540C36874AF}" destId="{FAAF0AC7-97D3-4AB9-BE1B-90CD9809A5E6}" srcOrd="2" destOrd="0" parTransId="{55692CB6-1FDF-4901-8ECF-BECF9FC67258}" sibTransId="{105F0615-B0F8-4647-908D-C22FD50C68BD}"/>
    <dgm:cxn modelId="{49CA3056-D771-453B-95D3-A04C0BB92AA0}" type="presOf" srcId="{544F85CA-7649-42A9-943F-9DBFEDF99D15}" destId="{968D99EF-0F70-484A-B644-6117132D0CB5}" srcOrd="0" destOrd="0" presId="urn:microsoft.com/office/officeart/2005/8/layout/process4"/>
    <dgm:cxn modelId="{4F850BCF-C3E2-4A95-927B-FE7CAF66E947}" type="presOf" srcId="{3D3E9FBC-FA62-4DD8-A4E9-0540C36874AF}" destId="{FB8E0C7F-41E7-4D3A-BC4A-3C1AAC217FA6}" srcOrd="0" destOrd="0" presId="urn:microsoft.com/office/officeart/2005/8/layout/process4"/>
    <dgm:cxn modelId="{6661434A-BE25-4C16-A8A7-91A50106FBF8}" type="presParOf" srcId="{FB8E0C7F-41E7-4D3A-BC4A-3C1AAC217FA6}" destId="{88C06ADF-85DD-4C88-9A6E-4FC10D4E0E94}" srcOrd="0" destOrd="0" presId="urn:microsoft.com/office/officeart/2005/8/layout/process4"/>
    <dgm:cxn modelId="{773664FD-E56D-42B6-AA9D-314641164771}" type="presParOf" srcId="{88C06ADF-85DD-4C88-9A6E-4FC10D4E0E94}" destId="{A26A1724-EABA-42DF-AE04-5F5C5B5537AD}" srcOrd="0" destOrd="0" presId="urn:microsoft.com/office/officeart/2005/8/layout/process4"/>
    <dgm:cxn modelId="{62293F94-B8DA-4B4A-A3E3-7F962F715411}" type="presParOf" srcId="{FB8E0C7F-41E7-4D3A-BC4A-3C1AAC217FA6}" destId="{C0776F55-9988-4D9A-A4B8-27B666F740B2}" srcOrd="1" destOrd="0" presId="urn:microsoft.com/office/officeart/2005/8/layout/process4"/>
    <dgm:cxn modelId="{9FA692BB-C802-4EBF-9F9C-D2051C9D14A2}" type="presParOf" srcId="{FB8E0C7F-41E7-4D3A-BC4A-3C1AAC217FA6}" destId="{544B57C2-6ECD-4B9F-9A62-093C4F1A1CBC}" srcOrd="2" destOrd="0" presId="urn:microsoft.com/office/officeart/2005/8/layout/process4"/>
    <dgm:cxn modelId="{5A5CF2E8-D499-4077-A165-25502264E783}" type="presParOf" srcId="{544B57C2-6ECD-4B9F-9A62-093C4F1A1CBC}" destId="{968D99EF-0F70-484A-B644-6117132D0CB5}" srcOrd="0" destOrd="0" presId="urn:microsoft.com/office/officeart/2005/8/layout/process4"/>
    <dgm:cxn modelId="{AA64F54F-FFE5-40D0-ABF9-885C8D2037E1}" type="presParOf" srcId="{FB8E0C7F-41E7-4D3A-BC4A-3C1AAC217FA6}" destId="{D3143838-F1F8-4488-B4A2-E48FB853834B}" srcOrd="3" destOrd="0" presId="urn:microsoft.com/office/officeart/2005/8/layout/process4"/>
    <dgm:cxn modelId="{E6ACD94E-13D7-415F-AEC7-F86F9CA0810E}" type="presParOf" srcId="{FB8E0C7F-41E7-4D3A-BC4A-3C1AAC217FA6}" destId="{AC0AAB3B-09BF-4E3E-8499-0B1F3C1403A8}" srcOrd="4" destOrd="0" presId="urn:microsoft.com/office/officeart/2005/8/layout/process4"/>
    <dgm:cxn modelId="{C500E96E-B767-4E4A-B53A-79EE11E55B5C}" type="presParOf" srcId="{AC0AAB3B-09BF-4E3E-8499-0B1F3C1403A8}" destId="{07B008A7-B86D-44B6-8308-12A46F7E015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2000" b="1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Raspoloživi višak                                               24.806.231,27 kn</a:t>
          </a:r>
        </a:p>
        <a:p>
          <a:pPr algn="l"/>
          <a:endParaRPr lang="hr-HR" sz="14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     269.265.426,49 kn</a:t>
          </a:r>
        </a:p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Preneseni višak iz 2019.                                                               2.186.581,65 kn  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544F85CA-7649-42A9-943F-9DBFEDF99D15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rashodi i </a:t>
          </a:r>
          <a:r>
            <a:rPr lang="hr-HR" sz="1600" b="1" smtClean="0">
              <a:solidFill>
                <a:schemeClr val="accent1">
                  <a:lumMod val="50000"/>
                </a:schemeClr>
              </a:solidFill>
            </a:rPr>
            <a:t>izdaci                                                            246.645.776,87 </a:t>
          </a:r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259CED6A-9284-40D1-B6F8-7BFF921A7EDB}" type="parTrans" cxnId="{4C215618-54BB-473D-85F7-AE516014E875}">
      <dgm:prSet/>
      <dgm:spPr/>
      <dgm:t>
        <a:bodyPr/>
        <a:lstStyle/>
        <a:p>
          <a:endParaRPr lang="hr-HR"/>
        </a:p>
      </dgm:t>
    </dgm:pt>
    <dgm:pt modelId="{55101F6F-163B-430E-946F-F83D547BFD61}" type="sibTrans" cxnId="{4C215618-54BB-473D-85F7-AE516014E875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3" custScaleY="160660" custLinFactNeighborX="-3889" custLinFactNeighborY="-957"/>
      <dgm:spPr/>
      <dgm:t>
        <a:bodyPr/>
        <a:lstStyle/>
        <a:p>
          <a:endParaRPr lang="hr-HR"/>
        </a:p>
      </dgm:t>
    </dgm:pt>
    <dgm:pt modelId="{C0776F55-9988-4D9A-A4B8-27B666F740B2}" type="pres">
      <dgm:prSet presAssocID="{55101F6F-163B-430E-946F-F83D547BFD61}" presName="sp" presStyleCnt="0"/>
      <dgm:spPr/>
    </dgm:pt>
    <dgm:pt modelId="{544B57C2-6ECD-4B9F-9A62-093C4F1A1CBC}" type="pres">
      <dgm:prSet presAssocID="{544F85CA-7649-42A9-943F-9DBFEDF99D15}" presName="arrowAndChildren" presStyleCnt="0"/>
      <dgm:spPr/>
    </dgm:pt>
    <dgm:pt modelId="{968D99EF-0F70-484A-B644-6117132D0CB5}" type="pres">
      <dgm:prSet presAssocID="{544F85CA-7649-42A9-943F-9DBFEDF99D15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3"/>
      <dgm:spPr/>
      <dgm:t>
        <a:bodyPr/>
        <a:lstStyle/>
        <a:p>
          <a:endParaRPr lang="hr-HR"/>
        </a:p>
      </dgm:t>
    </dgm:pt>
  </dgm:ptLst>
  <dgm:cxnLst>
    <dgm:cxn modelId="{9163DC34-797A-405E-9D8E-41281D81A2DB}" srcId="{3D3E9FBC-FA62-4DD8-A4E9-0540C36874AF}" destId="{879848F8-0A6A-4A74-BFAD-236797ABFB51}" srcOrd="0" destOrd="0" parTransId="{F74ACBD0-CF20-4573-BBF7-FCAD724FDA3F}" sibTransId="{3AD11DD6-C71D-4161-8CBD-E0BD70BC73EF}"/>
    <dgm:cxn modelId="{8AB77379-0FD3-4641-8E73-31F9A2D8708D}" type="presOf" srcId="{3D3E9FBC-FA62-4DD8-A4E9-0540C36874AF}" destId="{FB8E0C7F-41E7-4D3A-BC4A-3C1AAC217FA6}" srcOrd="0" destOrd="0" presId="urn:microsoft.com/office/officeart/2005/8/layout/process4"/>
    <dgm:cxn modelId="{09C6E9C0-A94B-4B37-8045-E1CCD9C2092C}" type="presOf" srcId="{544F85CA-7649-42A9-943F-9DBFEDF99D15}" destId="{968D99EF-0F70-484A-B644-6117132D0CB5}" srcOrd="0" destOrd="0" presId="urn:microsoft.com/office/officeart/2005/8/layout/process4"/>
    <dgm:cxn modelId="{452E9059-DB28-49DD-9DF4-D43BCF970D4F}" srcId="{3D3E9FBC-FA62-4DD8-A4E9-0540C36874AF}" destId="{FAAF0AC7-97D3-4AB9-BE1B-90CD9809A5E6}" srcOrd="2" destOrd="0" parTransId="{55692CB6-1FDF-4901-8ECF-BECF9FC67258}" sibTransId="{105F0615-B0F8-4647-908D-C22FD50C68BD}"/>
    <dgm:cxn modelId="{4C215618-54BB-473D-85F7-AE516014E875}" srcId="{3D3E9FBC-FA62-4DD8-A4E9-0540C36874AF}" destId="{544F85CA-7649-42A9-943F-9DBFEDF99D15}" srcOrd="1" destOrd="0" parTransId="{259CED6A-9284-40D1-B6F8-7BFF921A7EDB}" sibTransId="{55101F6F-163B-430E-946F-F83D547BFD61}"/>
    <dgm:cxn modelId="{B7379AAA-4E98-4D4E-A273-DE96C662E94F}" type="presOf" srcId="{879848F8-0A6A-4A74-BFAD-236797ABFB51}" destId="{07B008A7-B86D-44B6-8308-12A46F7E0156}" srcOrd="0" destOrd="0" presId="urn:microsoft.com/office/officeart/2005/8/layout/process4"/>
    <dgm:cxn modelId="{50C332B6-F582-4716-ADE0-43F75F4A1C76}" type="presOf" srcId="{FAAF0AC7-97D3-4AB9-BE1B-90CD9809A5E6}" destId="{A26A1724-EABA-42DF-AE04-5F5C5B5537AD}" srcOrd="0" destOrd="0" presId="urn:microsoft.com/office/officeart/2005/8/layout/process4"/>
    <dgm:cxn modelId="{54D95FCA-91A4-44A8-AD0F-E69CB8704ECB}" type="presParOf" srcId="{FB8E0C7F-41E7-4D3A-BC4A-3C1AAC217FA6}" destId="{88C06ADF-85DD-4C88-9A6E-4FC10D4E0E94}" srcOrd="0" destOrd="0" presId="urn:microsoft.com/office/officeart/2005/8/layout/process4"/>
    <dgm:cxn modelId="{479F5E9D-06E2-4D5F-83D1-9FD85FEEAD09}" type="presParOf" srcId="{88C06ADF-85DD-4C88-9A6E-4FC10D4E0E94}" destId="{A26A1724-EABA-42DF-AE04-5F5C5B5537AD}" srcOrd="0" destOrd="0" presId="urn:microsoft.com/office/officeart/2005/8/layout/process4"/>
    <dgm:cxn modelId="{7C3A86D9-53D5-4070-A292-567CCF13E0ED}" type="presParOf" srcId="{FB8E0C7F-41E7-4D3A-BC4A-3C1AAC217FA6}" destId="{C0776F55-9988-4D9A-A4B8-27B666F740B2}" srcOrd="1" destOrd="0" presId="urn:microsoft.com/office/officeart/2005/8/layout/process4"/>
    <dgm:cxn modelId="{29012028-82F0-4365-9057-7FCAC8CEF7BC}" type="presParOf" srcId="{FB8E0C7F-41E7-4D3A-BC4A-3C1AAC217FA6}" destId="{544B57C2-6ECD-4B9F-9A62-093C4F1A1CBC}" srcOrd="2" destOrd="0" presId="urn:microsoft.com/office/officeart/2005/8/layout/process4"/>
    <dgm:cxn modelId="{6E884258-1175-4199-BC4C-10BF1E601289}" type="presParOf" srcId="{544B57C2-6ECD-4B9F-9A62-093C4F1A1CBC}" destId="{968D99EF-0F70-484A-B644-6117132D0CB5}" srcOrd="0" destOrd="0" presId="urn:microsoft.com/office/officeart/2005/8/layout/process4"/>
    <dgm:cxn modelId="{8A276D10-0B34-4EB5-BC62-17808198A93E}" type="presParOf" srcId="{FB8E0C7F-41E7-4D3A-BC4A-3C1AAC217FA6}" destId="{D3143838-F1F8-4488-B4A2-E48FB853834B}" srcOrd="3" destOrd="0" presId="urn:microsoft.com/office/officeart/2005/8/layout/process4"/>
    <dgm:cxn modelId="{842258E5-7FAE-402D-87DE-BF5BACCDDE1D}" type="presParOf" srcId="{FB8E0C7F-41E7-4D3A-BC4A-3C1AAC217FA6}" destId="{AC0AAB3B-09BF-4E3E-8499-0B1F3C1403A8}" srcOrd="4" destOrd="0" presId="urn:microsoft.com/office/officeart/2005/8/layout/process4"/>
    <dgm:cxn modelId="{A7C62E1F-F8F4-408A-B100-AFBD1B031435}" type="presParOf" srcId="{AC0AAB3B-09BF-4E3E-8499-0B1F3C1403A8}" destId="{07B008A7-B86D-44B6-8308-12A46F7E015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545457"/>
          <a:ext cx="6480720" cy="134216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i="1" kern="1200" dirty="0" smtClean="0">
              <a:solidFill>
                <a:schemeClr val="accent5">
                  <a:lumMod val="50000"/>
                </a:schemeClr>
              </a:solidFill>
            </a:rPr>
            <a:t>Ukupno višak (Zadarska županija i korisnici)                                          37.544.753,15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i="1" kern="1200" dirty="0" smtClean="0">
              <a:solidFill>
                <a:schemeClr val="accent5">
                  <a:lumMod val="50000"/>
                </a:schemeClr>
              </a:solidFill>
            </a:rPr>
            <a:t>Ukupno manjak (OBZ, </a:t>
          </a:r>
          <a:r>
            <a:rPr lang="hr-HR" sz="1400" b="1" i="1" kern="1200" dirty="0" err="1" smtClean="0">
              <a:solidFill>
                <a:schemeClr val="accent5">
                  <a:lumMod val="50000"/>
                </a:schemeClr>
              </a:solidFill>
            </a:rPr>
            <a:t>SBOBnM</a:t>
          </a:r>
          <a:r>
            <a:rPr lang="hr-HR" sz="1400" b="1" i="1" kern="1200" dirty="0" smtClean="0">
              <a:solidFill>
                <a:schemeClr val="accent5">
                  <a:lumMod val="50000"/>
                </a:schemeClr>
              </a:solidFill>
            </a:rPr>
            <a:t>, PBU)                                                   -88.563.092,96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i="1" kern="1200" dirty="0" smtClean="0">
              <a:solidFill>
                <a:schemeClr val="accent2">
                  <a:lumMod val="75000"/>
                </a:schemeClr>
              </a:solidFill>
            </a:rPr>
            <a:t>Manjak za pokriti u sljedećem razdoblju                                               -51.018.339,81 kn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545457"/>
        <a:ext cx="6480720" cy="1342162"/>
      </dsp:txXfrm>
    </dsp:sp>
    <dsp:sp modelId="{968D99EF-0F70-484A-B644-6117132D0CB5}">
      <dsp:nvSpPr>
        <dsp:cNvPr id="0" name=""/>
        <dsp:cNvSpPr/>
      </dsp:nvSpPr>
      <dsp:spPr>
        <a:xfrm rot="10800000">
          <a:off x="0" y="1273134"/>
          <a:ext cx="6480720" cy="1284853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rashodi i izdaci                                                        1.301.926.272,83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273134"/>
        <a:ext cx="6480720" cy="834859"/>
      </dsp:txXfrm>
    </dsp:sp>
    <dsp:sp modelId="{07B008A7-B86D-44B6-8308-12A46F7E0156}">
      <dsp:nvSpPr>
        <dsp:cNvPr id="0" name=""/>
        <dsp:cNvSpPr/>
      </dsp:nvSpPr>
      <dsp:spPr>
        <a:xfrm rot="10800000">
          <a:off x="0" y="812"/>
          <a:ext cx="6480720" cy="1284853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i primici                                                     1.267.250.693,66 kn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75000"/>
                </a:schemeClr>
              </a:solidFill>
            </a:rPr>
            <a:t>Višak/manjak prethodnih razdoblja                                      -16.342.760,64 kn</a:t>
          </a:r>
          <a:endParaRPr lang="hr-HR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10800000">
        <a:off x="0" y="812"/>
        <a:ext cx="6480720" cy="834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0.58656</cdr:x>
      <cdr:y>0.04217</cdr:y>
    </cdr:from>
    <cdr:to>
      <cdr:x>0.75049</cdr:x>
      <cdr:y>0.12728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576456" y="142713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27,92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21.04.21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smtClean="0">
                <a:solidFill>
                  <a:srgbClr val="121284"/>
                </a:solidFill>
              </a:rPr>
              <a:t/>
            </a:r>
            <a:br>
              <a:rPr lang="hr-HR" sz="1400" b="1" smtClean="0">
                <a:solidFill>
                  <a:srgbClr val="121284"/>
                </a:solidFill>
              </a:rPr>
            </a:br>
            <a:r>
              <a:rPr lang="hr-HR" sz="1400" b="1" smtClean="0">
                <a:solidFill>
                  <a:srgbClr val="121284"/>
                </a:solidFill>
              </a:rPr>
              <a:t>REPUBLIKA HRVATSKA</a:t>
            </a:r>
            <a:br>
              <a:rPr lang="hr-HR" sz="1400" b="1" smtClean="0">
                <a:solidFill>
                  <a:srgbClr val="121284"/>
                </a:solidFill>
              </a:rPr>
            </a:br>
            <a:r>
              <a:rPr lang="hr-HR" sz="1400" b="1" smtClean="0">
                <a:solidFill>
                  <a:srgbClr val="121284"/>
                </a:solidFill>
              </a:rPr>
              <a:t>ZADARSKA ŽUPANIJA</a:t>
            </a:r>
            <a:r>
              <a:rPr lang="hr-HR" b="1" smtClean="0">
                <a:solidFill>
                  <a:srgbClr val="121284"/>
                </a:solidFill>
              </a:rPr>
              <a:t/>
            </a:r>
            <a:br>
              <a:rPr lang="hr-HR" b="1" smtClean="0">
                <a:solidFill>
                  <a:srgbClr val="121284"/>
                </a:solidFill>
              </a:rPr>
            </a:br>
            <a:r>
              <a:rPr lang="hr-HR" b="1" smtClean="0">
                <a:solidFill>
                  <a:srgbClr val="121284"/>
                </a:solidFill>
              </a:rPr>
              <a:t/>
            </a:r>
            <a:br>
              <a:rPr lang="hr-HR" b="1" smtClean="0">
                <a:solidFill>
                  <a:srgbClr val="121284"/>
                </a:solidFill>
              </a:rPr>
            </a:br>
            <a:r>
              <a:rPr lang="hr-HR" sz="3100" b="1" smtClean="0">
                <a:solidFill>
                  <a:srgbClr val="121284"/>
                </a:solidFill>
              </a:rPr>
              <a:t>GODIŠNJI IZVJEŠTAJ O IZVRŠENJU PRORAČUNA ZADARSKE ŽUPANIJE ZA 2020. GODINU</a:t>
            </a:r>
            <a:br>
              <a:rPr lang="hr-HR" sz="3100" b="1" smtClean="0">
                <a:solidFill>
                  <a:srgbClr val="121284"/>
                </a:solidFill>
              </a:rPr>
            </a:br>
            <a:r>
              <a:rPr lang="hr-HR" sz="2900" smtClean="0">
                <a:solidFill>
                  <a:srgbClr val="121284"/>
                </a:solidFill>
              </a:rPr>
              <a:t>-</a:t>
            </a:r>
            <a:r>
              <a:rPr lang="hr-HR" sz="3100" smtClean="0">
                <a:solidFill>
                  <a:srgbClr val="121284"/>
                </a:solidFill>
              </a:rPr>
              <a:t> </a:t>
            </a:r>
            <a:r>
              <a:rPr lang="hr-HR" sz="2900" smtClean="0">
                <a:solidFill>
                  <a:srgbClr val="121284"/>
                </a:solidFill>
              </a:rPr>
              <a:t>vodič za građane -</a:t>
            </a:r>
            <a:r>
              <a:rPr lang="hr-HR" b="1" smtClean="0">
                <a:solidFill>
                  <a:srgbClr val="121284"/>
                </a:solidFill>
              </a:rPr>
              <a:t/>
            </a:r>
            <a:br>
              <a:rPr lang="hr-HR" b="1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 anchor="b">
            <a:normAutofit fontScale="85000" lnSpcReduction="20000"/>
          </a:bodyPr>
          <a:lstStyle/>
          <a:p>
            <a:pPr algn="ctr">
              <a:buNone/>
            </a:pPr>
            <a:r>
              <a:rPr lang="hr-HR" sz="2100" b="1" dirty="0" smtClean="0">
                <a:solidFill>
                  <a:srgbClr val="002060"/>
                </a:solidFill>
              </a:rPr>
              <a:t>Godišnji Izvještaj o izvršenju Proračuna Zadarske županije za 2020. godinu donijet je od strane Županijske skupštine 06. travnja 2021. godine  </a:t>
            </a:r>
            <a:endParaRPr lang="hr-HR" sz="21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</a:t>
            </a:r>
            <a:r>
              <a:rPr lang="hr-HR" sz="2400" b="1" dirty="0" smtClean="0">
                <a:solidFill>
                  <a:srgbClr val="002060"/>
                </a:solidFill>
              </a:rPr>
              <a:t>travanj</a:t>
            </a:r>
            <a:r>
              <a:rPr lang="hr-HR" sz="2400" b="1" dirty="0" smtClean="0">
                <a:solidFill>
                  <a:srgbClr val="002060"/>
                </a:solidFill>
              </a:rPr>
              <a:t> </a:t>
            </a:r>
            <a:r>
              <a:rPr lang="hr-HR" sz="2400" b="1" dirty="0" smtClean="0">
                <a:solidFill>
                  <a:srgbClr val="002060"/>
                </a:solidFill>
              </a:rPr>
              <a:t>2021.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790196856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44921"/>
              </p:ext>
            </p:extLst>
          </p:nvPr>
        </p:nvGraphicFramePr>
        <p:xfrm>
          <a:off x="323528" y="1916832"/>
          <a:ext cx="4104456" cy="266429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/>
                <a:gridCol w="1080121"/>
                <a:gridCol w="1080120"/>
                <a:gridCol w="504056"/>
              </a:tblGrid>
              <a:tr h="28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za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59.106.466,76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54.505.052,39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92,22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1.148.935,00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1.055.650,00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91,88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30.849.803,04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26.870.403,59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87,10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8.971.037,96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4.955.408,25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55,24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64.624.918,61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57.326.941,84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88,71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738.568.046,63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747.342.144,95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101,19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14.223.233,20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11.437.684,83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80,42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380.205.964,26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362.721.034,61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95,40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34.371.657,54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32.896.088,13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95,71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1.332.070.063,00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1.299.110.408,59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97,53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323527" y="1519910"/>
            <a:ext cx="3960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Tablica 6: Struktura rashoda po funkcijskoj klasifikaciji</a:t>
            </a:r>
            <a:endParaRPr lang="hr-HR" sz="11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4731858" y="1548892"/>
            <a:ext cx="4304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Grafikon 6: Prikaz strukture rashoda po funkcijskoj klasifikaciji</a:t>
            </a:r>
            <a:endParaRPr lang="hr-HR" sz="1100" b="1" dirty="0"/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9458" y="343486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projektima Zadarske županije u 2020.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48963"/>
              </p:ext>
            </p:extLst>
          </p:nvPr>
        </p:nvGraphicFramePr>
        <p:xfrm>
          <a:off x="619457" y="1118955"/>
          <a:ext cx="7336918" cy="5007204"/>
        </p:xfrm>
        <a:graphic>
          <a:graphicData uri="http://schemas.openxmlformats.org/drawingml/2006/table">
            <a:tbl>
              <a:tblPr/>
              <a:tblGrid>
                <a:gridCol w="1067189"/>
                <a:gridCol w="3556022"/>
                <a:gridCol w="1234889"/>
                <a:gridCol w="1478818"/>
              </a:tblGrid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NOSITELJ 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NAZIV PROJEKTA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2020.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OSTVARENJE 2020.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Skills+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106.547,86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58.622,16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Adrianetbook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Count me in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31.197,20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InvestInFish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E-</a:t>
                      </a:r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Citijens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861.250,26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246.101,66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Geco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651.131,35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315.704,47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CCI4Tourisam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Apprenticeship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HUBS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Smartriver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Ecowaves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CUHaCHA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429.946,74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TRACK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895.120,69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895.120,69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5.091.050,16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1.976.692,92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Centar kreativne industrije 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12.426.064,00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11.970.844,09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Innoxenia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135.240,69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135.240,69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Rosie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190.032,00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190.032,00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Centar za edukaciju i razvoj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80.419,00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121.025,84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Stronger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538.567,27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787.679,04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RI2 </a:t>
                      </a:r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Integrate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384.654,59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384.654,59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Networld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125.594,02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125.594,02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Pružanje usl. inf. i pov. za MSP u ZŽ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85.390,00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112.620,03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13.965.961,57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13.827.690,30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NATURA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Crew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361.325,52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260.845,26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NATURA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Dinalp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Connect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NATURA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Posbemed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17.000,00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16.033,13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5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NATURA JADERA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378.325,52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276.878,39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4564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</a:t>
            </a:r>
            <a:r>
              <a:rPr lang="hr-HR" sz="1600" b="1" dirty="0"/>
              <a:t>po projektima Zadarske županije u </a:t>
            </a:r>
            <a:r>
              <a:rPr lang="hr-HR" sz="1600" b="1" dirty="0" smtClean="0"/>
              <a:t>2020. </a:t>
            </a:r>
            <a:r>
              <a:rPr lang="hr-HR" sz="1600" b="1" dirty="0"/>
              <a:t>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8946"/>
              </p:ext>
            </p:extLst>
          </p:nvPr>
        </p:nvGraphicFramePr>
        <p:xfrm>
          <a:off x="611560" y="1118962"/>
          <a:ext cx="7560840" cy="5073614"/>
        </p:xfrm>
        <a:graphic>
          <a:graphicData uri="http://schemas.openxmlformats.org/drawingml/2006/table">
            <a:tbl>
              <a:tblPr/>
              <a:tblGrid>
                <a:gridCol w="1099758"/>
                <a:gridCol w="3664553"/>
                <a:gridCol w="1272579"/>
                <a:gridCol w="1523950"/>
              </a:tblGrid>
              <a:tr h="34179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NOSITELJ 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NAZIV PROJEKTA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2020.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OSTVARENJE 2020.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SOS-Surađuj i ostvaruj sebe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758.852,69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974.421,68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Urban Green Belts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158.716,18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158.716,18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Mobilitas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409.905,71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440.001,96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Chestnut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464.065,87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464.065,87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Irene 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865.999,50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2.260.194,77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Ruins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129.457,90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129.457,90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Smart Commuting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218.379,78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218.379,78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Adriatic Canyoning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139.590,70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139.590,70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159.898,95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159.898,95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Smile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302.811,66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179.236,66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Adrion 5 Senses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173.016,23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173.016,23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Adrireef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200.068,78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200.068,78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Pepsea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1.426.142,02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1.423.732,02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Made in Land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302.050,05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302.050,05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 Nova za vas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4.000.125,91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3.977.968,45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ADRIA CLIM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Foster child rights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Cowork MED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Baštini 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17.288,82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17.288,82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Hives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InZadar2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11.145,73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11.145,73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Zero Waste Blue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399.217,07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449.496,94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Učink. upr. i koriš. strukt. fondova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47.033,83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ZADRA NOVA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10.136.733,55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11.725.765,30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</a:t>
            </a:r>
            <a:r>
              <a:rPr lang="pl-PL" sz="1600" b="1" dirty="0" smtClean="0"/>
              <a:t>2020. </a:t>
            </a:r>
            <a:r>
              <a:rPr lang="pl-PL" sz="1600" b="1" dirty="0"/>
              <a:t>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43236"/>
              </p:ext>
            </p:extLst>
          </p:nvPr>
        </p:nvGraphicFramePr>
        <p:xfrm>
          <a:off x="535968" y="1118962"/>
          <a:ext cx="7708440" cy="5073614"/>
        </p:xfrm>
        <a:graphic>
          <a:graphicData uri="http://schemas.openxmlformats.org/drawingml/2006/table">
            <a:tbl>
              <a:tblPr/>
              <a:tblGrid>
                <a:gridCol w="1121228"/>
                <a:gridCol w="3736091"/>
                <a:gridCol w="1297420"/>
                <a:gridCol w="1553701"/>
              </a:tblGrid>
              <a:tr h="34179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NOSITELJ 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NAZIV PROJEKTA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2020.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OSTVARENJE 2020.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KA219 OŠ Nin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20.881,28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20.881,28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Inkluzija 2019/20 - 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1.232.047,09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1.004.047,09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Energetska obnova OŠ Gračac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1.041.249,95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905.570,33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Energetska obnova OŠ Pag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230.406,68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230.406,68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Energetska obnova OŠ Škabrnja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190.785,93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190.785,93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 mjere do karijere - Pripravništvo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89.653,76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171.599,42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Prehrana u riziku od siromaštva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845.299,61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180.579,79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OŠ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Školska shema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144.941,24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OSNOVNE ŠKOLE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3.795.265,54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2.703.870,52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Izgradnja i opremanje dnevnih bolnica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13.380.000,00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11.848.797,00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Vaša sigurnost je u našim rukama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290.000,00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457.050,00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LAB-OP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2.434.250,00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545.066,00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Pripravništvo HZZ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700.000,00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620.463,00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ZZJZ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MELAdetect 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454.636,00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935.724,07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ZZJZ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AdSWIM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205.514,00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255.459,72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ZZJZ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Moje zdravo dijete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308.100,00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37.113,75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ZZJZ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 TIME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625.202,00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336.311,51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ZZJZ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Pripravništvo HZZ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38.280,00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4.630,83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DZZŽ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Specijalističko usavršavanje doktora medicine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1.408.000,00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1.135.150,92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ZHMZŽ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Specijalističko usavršavanje doktora medicine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312.716,10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250.098,43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PBU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Investicijsko ulaganje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4.250.000,00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2.476.184,00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PBU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Pripravništvo HZZ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213.611,00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213.611,00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PBU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Edukacija ljudskih potencijala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66.940,00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USTANOVE U ZDRAVSTVU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24.620.309,10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19.182.600,23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</a:t>
            </a:r>
            <a:r>
              <a:rPr lang="pl-PL" sz="1600" b="1" dirty="0" smtClean="0"/>
              <a:t>2020. </a:t>
            </a:r>
            <a:r>
              <a:rPr lang="pl-PL" sz="1600" b="1" dirty="0"/>
              <a:t>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569297"/>
              </p:ext>
            </p:extLst>
          </p:nvPr>
        </p:nvGraphicFramePr>
        <p:xfrm>
          <a:off x="535970" y="1118976"/>
          <a:ext cx="7276390" cy="5007180"/>
        </p:xfrm>
        <a:graphic>
          <a:graphicData uri="http://schemas.openxmlformats.org/drawingml/2006/table">
            <a:tbl>
              <a:tblPr/>
              <a:tblGrid>
                <a:gridCol w="1058384"/>
                <a:gridCol w="3526687"/>
                <a:gridCol w="1224701"/>
                <a:gridCol w="1466618"/>
              </a:tblGrid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NOSITELJ 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NAZIV PROJEKTA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2020.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OSTVARENJE 2020.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KA102 S. Ožanića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201.170,02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201.170,02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KA102 GameINg Innovative Games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52.547,77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Image of EU - GVN - Špa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82.500,00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41.945,36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KA116 V.V. - SŠ Brno Češka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88.899,29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KA219 - GVN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32.365,08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32.365,08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Gim F. Petrića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70.727,12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70.727,12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KA229 Rekon. sudb. iz 1. svj. rata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187.260,86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KA102 SŠ Ekonomska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534.019,78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LUNA SŠ Hoteljerska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93.486,46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93.486,46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KA219 Hoteljerska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38.324,30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Erasmus+ Facing ARTS SŠ Prim. umjetnosti i diz.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188.463,23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188.463,23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CoLab Prir. graf. škola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491.061,16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491.061,16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Budi spreman i kompetentan SŠ V.V.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205.700,00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1.250,00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Inkluzija 2019/20 - 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423.857,73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370.767,20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Mali korak za bolje sutra - SŠ Benkovac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580.215,00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337.338,58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Kako smo ispravljali Pisin toranj SŠ Benkovac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74.225,06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74.225,06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Dobar posao u Benkovcu SŠ Benkovac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850.000,00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331.210,03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Cooking Tour@Zadar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560.000,00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386.486,19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Energetska obnova - V.Nazor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1.985.052,74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1.323.993,82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Perma Horti-SŠ S. Ožanić 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250.844,61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240.180,05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 vas trebamo - SŠ Benkovac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1.175.000,00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505.758,86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Laboratorij za mlade Prir. Graf. Škola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22.865,70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22.865,70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Postanimo fin. i dig. pismeni SŠ V. V.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98.891,43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95.944,63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Bolji uvjeti za učenje kroz rad SŠ V.V.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399.048,90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35.750,00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 mjere do karijere - Pripravništvo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19.836,44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Medicinska+ SŠ Medicinska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224.200,00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9.000,00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SŠ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RCK Medicinska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9.124,51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NM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Remember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254.234,65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244.816,23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SREDNJE ŠKOLE I NARODNI MUZEJ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8.346.293,10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5.956.433,52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691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5969" y="238312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</a:t>
            </a:r>
            <a:r>
              <a:rPr lang="pl-PL" sz="1600" b="1" dirty="0" smtClean="0"/>
              <a:t>2020. </a:t>
            </a:r>
            <a:r>
              <a:rPr lang="pl-PL" sz="1600" b="1" dirty="0"/>
              <a:t>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305"/>
              </p:ext>
            </p:extLst>
          </p:nvPr>
        </p:nvGraphicFramePr>
        <p:xfrm>
          <a:off x="535969" y="1118961"/>
          <a:ext cx="7348399" cy="4649220"/>
        </p:xfrm>
        <a:graphic>
          <a:graphicData uri="http://schemas.openxmlformats.org/drawingml/2006/table">
            <a:tbl>
              <a:tblPr/>
              <a:tblGrid>
                <a:gridCol w="1068858"/>
                <a:gridCol w="3561587"/>
                <a:gridCol w="1236822"/>
                <a:gridCol w="1481132"/>
              </a:tblGrid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NOSITELJ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NAZIV PROJEKTA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2020.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OSTVARENJE 2020.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Poboljšanje pristupa PZZ na otocima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Europa Direct Zadar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170.142,15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155.974,06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Centar izvrsnosti Cerovačke špilje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600.200,00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99.113,61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Kulturna ruta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1.698.625,19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1.652.951,85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Hercultour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4.274.368,04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4.271.951,74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Pokret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1.870.819,97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1.751.808,04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Podrška razvoju rane intervencije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Firespill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Pescar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513.447,08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523.046,84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Prizefish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387.536,24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410.810,55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Smartfish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166.674,96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166.674,96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Sustavi navodnjavanja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19.617.851,35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12.285.613,90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Argos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2.795,60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ForBioEnergy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451.576,53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451.576,53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53.900,42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Readiness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706.336,35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649.494,61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305.068,57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569.406,02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UPRAVNI ODJELI ZADARSKE ŽUPANIJE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30.819.342,45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22.990.842,71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4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97.153.280,99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78.640.773,89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38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https://www.zadarska-zupanija.hr/component/content/article?id=479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 - KONSOLIDIRANI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914009"/>
              </p:ext>
            </p:extLst>
          </p:nvPr>
        </p:nvGraphicFramePr>
        <p:xfrm>
          <a:off x="1187624" y="2348880"/>
          <a:ext cx="64807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355976" y="342900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58112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72514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 smtClean="0">
                <a:solidFill>
                  <a:prstClr val="white"/>
                </a:solidFill>
              </a:rPr>
              <a:t> Zadarske županije za 2020. godinu</a:t>
            </a:r>
            <a:endParaRPr lang="hr-H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 – ZADARSKA ŽUPANIJA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001405"/>
              </p:ext>
            </p:extLst>
          </p:nvPr>
        </p:nvGraphicFramePr>
        <p:xfrm>
          <a:off x="1187624" y="2348880"/>
          <a:ext cx="6480720" cy="3485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355976" y="328498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36510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50912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 smtClean="0">
                <a:solidFill>
                  <a:prstClr val="white"/>
                </a:solidFill>
              </a:rPr>
              <a:t> Zadarske županije </a:t>
            </a:r>
            <a:r>
              <a:rPr lang="hr-HR" b="1" i="1" u="sng" dirty="0" smtClean="0">
                <a:solidFill>
                  <a:prstClr val="white"/>
                </a:solidFill>
              </a:rPr>
              <a:t>bez proračunskih korisnika</a:t>
            </a:r>
            <a:r>
              <a:rPr lang="hr-HR" b="1" dirty="0" smtClean="0">
                <a:solidFill>
                  <a:prstClr val="white"/>
                </a:solidFill>
              </a:rPr>
              <a:t> za 2020. godinu</a:t>
            </a:r>
            <a:endParaRPr lang="hr-HR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2020.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ukupnim prihodima i primicima</a:t>
            </a:r>
            <a:r>
              <a:rPr lang="hr-HR" sz="1100" b="1" dirty="0">
                <a:cs typeface="Arial" pitchFamily="34" charset="0"/>
              </a:rPr>
              <a:t> </a:t>
            </a:r>
            <a:r>
              <a:rPr lang="hr-HR" sz="1100" b="1" dirty="0" smtClean="0">
                <a:cs typeface="Arial" pitchFamily="34" charset="0"/>
              </a:rPr>
              <a:t>Proračuna Zadarske županije za 2020.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0608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2020.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006504"/>
              </p:ext>
            </p:extLst>
          </p:nvPr>
        </p:nvGraphicFramePr>
        <p:xfrm>
          <a:off x="4644008" y="2569259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52943"/>
              </p:ext>
            </p:extLst>
          </p:nvPr>
        </p:nvGraphicFramePr>
        <p:xfrm>
          <a:off x="323528" y="2491735"/>
          <a:ext cx="3960441" cy="3920522"/>
        </p:xfrm>
        <a:graphic>
          <a:graphicData uri="http://schemas.openxmlformats.org/drawingml/2006/table">
            <a:tbl>
              <a:tblPr/>
              <a:tblGrid>
                <a:gridCol w="1553388"/>
                <a:gridCol w="965620"/>
                <a:gridCol w="965620"/>
                <a:gridCol w="475813"/>
              </a:tblGrid>
              <a:tr h="2734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Naziv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2020.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Ostvarenje 2020.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POSLOVANJA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1.303.350.797,34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1.218.716.951,49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OD POREZA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81.265.000,00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85.639.295,97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POMOĆI IZ INOZ. I OSTALIH SUBJEKATA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538.608.648,09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514.200.367,10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OD IMOVINE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9.886.327,38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9.789.577,85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0944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OD ADMINISTRATIVNIH PRISTOJBI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71.299.434,36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58.654.133,64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0580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OD PRODAJE PROIZVODA I ROBE, USLUGA, DONACIJA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59.404.353,11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56.155.383,82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3813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IZ NADLEŽ. PRORAČ. I OD HZZO TEMELJEM UGOVOR. OBVEZA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540.262.863,11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492.739.720,48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KAZNE, UPR. MJERE I OSTALI PRIHODI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2.624.171,29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1.538.472,63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OD PRODAJE NEFIN. IMOVINE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22.559.824,99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22.534.725,64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PRIMICI OD FIN. IMOVINE I ZADUŽIVANJA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24.340.869,61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25.999.016,53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PRIHODI I PRIMICI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1.350.251.491,94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1.267.250.693,66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REZULTAT POSLOVANJA IZ PRETHODNE GODINE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-15.151.491,94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-16.342.760,64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UKUPNO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1.335.100.000,00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1.250.907.933,02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2020. 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roračuna Zadarske županije za 2020.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0992" y="2263260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2020.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476614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241433"/>
              </p:ext>
            </p:extLst>
          </p:nvPr>
        </p:nvGraphicFramePr>
        <p:xfrm>
          <a:off x="209544" y="2564904"/>
          <a:ext cx="4002416" cy="3456382"/>
        </p:xfrm>
        <a:graphic>
          <a:graphicData uri="http://schemas.openxmlformats.org/drawingml/2006/table">
            <a:tbl>
              <a:tblPr/>
              <a:tblGrid>
                <a:gridCol w="1508157"/>
                <a:gridCol w="1000604"/>
                <a:gridCol w="1000604"/>
                <a:gridCol w="493051"/>
              </a:tblGrid>
              <a:tr h="209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Naziv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2020.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Izvršenje 2020.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209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1.145.551.311,81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1.140.798.269,90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087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ZA ZAPOSLENE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711.240.799,06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715.414.868,05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209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MATERIJALNI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371.825.400,41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372.813.969,10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209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FINANCIJSKI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3.166.308,33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1.477.953,90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209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SUBVENCIJE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4.486.242,13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4.040.199,78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4581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POMOĆI DANE U INOZEMSTVO I UNUTAR OPĆEG PRORAČUNA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21.506.536,62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18.869.301,07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458194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NAKNADE GRAĐA. I KUĆAN. OD                    OSIGURA. I DR. NAKNADE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17.410.641,02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16.406.693,03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209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OSTALI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15.915.384,24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11.775.284,97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3087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ZA NABAVU NEFIN. IMOVINE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186.518.751,19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158.312.138,69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45819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IZDACI ZA FINANCIJSKU IMOVINU I OTPLATE ZAJMOVA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3.029.937,00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2.815.864,24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09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UKUPNO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1.335.100.000,00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1.301.926.272,83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/>
              <a:t>Proračunski korisnici Zadarske županije su:</a:t>
            </a:r>
          </a:p>
          <a:p>
            <a:pPr>
              <a:buNone/>
            </a:pPr>
            <a:endParaRPr lang="hr-HR" sz="1600" b="1" u="sng" dirty="0" smtClean="0"/>
          </a:p>
          <a:p>
            <a:r>
              <a:rPr lang="hr-HR" sz="1600" b="1" i="1" dirty="0" smtClean="0"/>
              <a:t>Osnovne škole osim onih na području grada Zadra - 27</a:t>
            </a:r>
          </a:p>
          <a:p>
            <a:r>
              <a:rPr lang="hr-HR" sz="1600" b="1" i="1" dirty="0" smtClean="0"/>
              <a:t>Sve srednje škole i Đački dom Zadar - 20</a:t>
            </a:r>
          </a:p>
          <a:p>
            <a:r>
              <a:rPr lang="hr-HR" sz="1600" b="1" i="1" dirty="0" smtClean="0"/>
              <a:t>Sve ustanove u zdravstvu i Dom za starije i nemoćne - 7</a:t>
            </a:r>
          </a:p>
          <a:p>
            <a:r>
              <a:rPr lang="hr-HR" sz="1600" b="1" i="1" dirty="0" smtClean="0"/>
              <a:t>Kazalište lutaka, Narodni muzej - 2 </a:t>
            </a:r>
          </a:p>
          <a:p>
            <a:r>
              <a:rPr lang="hr-HR" sz="1600" b="1" i="1" dirty="0" smtClean="0"/>
              <a:t>Zavod za prostorno uređenje, JU Natura </a:t>
            </a:r>
            <a:r>
              <a:rPr lang="hr-HR" sz="1600" b="1" i="1" dirty="0" err="1"/>
              <a:t>J</a:t>
            </a:r>
            <a:r>
              <a:rPr lang="hr-HR" sz="1600" b="1" i="1" dirty="0" err="1" smtClean="0"/>
              <a:t>adera</a:t>
            </a:r>
            <a:r>
              <a:rPr lang="hr-HR" sz="1600" b="1" i="1" dirty="0" smtClean="0"/>
              <a:t> - 2 </a:t>
            </a:r>
          </a:p>
          <a:p>
            <a:r>
              <a:rPr lang="hr-HR" sz="1600" b="1" i="1" dirty="0" smtClean="0"/>
              <a:t>ZADRA NOVA, AGRRA, INOVACIJA - 3</a:t>
            </a:r>
          </a:p>
          <a:p>
            <a:r>
              <a:rPr lang="hr-HR" sz="1600" b="1" i="1" dirty="0" smtClean="0"/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857430"/>
              </p:ext>
            </p:extLst>
          </p:nvPr>
        </p:nvGraphicFramePr>
        <p:xfrm>
          <a:off x="323527" y="1753903"/>
          <a:ext cx="4824534" cy="4751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57782"/>
                <a:gridCol w="908970"/>
                <a:gridCol w="908970"/>
                <a:gridCol w="1048812"/>
              </a:tblGrid>
              <a:tr h="347706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85.639.295,97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85.639.295,97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133.835.028,96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380.365.338,14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514.200.367,10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9.776.399,27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13.178,58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9.789.577,85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5.937.107,81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52.717.025,83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58.654.133,64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214.158.52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55.941.225,30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56.155.383,82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492.739.720,48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492.739.720,48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172.637,44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1.365.835,19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1.538.472,63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22.334.455,99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200.269,65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22.534.725,64</a:t>
                      </a:r>
                      <a:endParaRPr lang="en-US" sz="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PRIMLJ. POVRATI GLAVNICA DANIH ZAJM. I DEPOZ.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2.141.000,00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2.141.000,00</a:t>
                      </a:r>
                      <a:endParaRPr lang="en-US" sz="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1291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PRIMICI OD PR. DION. I UDJELA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51.000,00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51.000,00</a:t>
                      </a:r>
                      <a:endParaRPr lang="en-US" sz="800" b="0" i="0" u="none" strike="noStrike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1291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9.164.342,53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14.642.674,00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23.807.016,53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289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269.265.426,49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997.985.267,17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1.267.250.693,66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2.186.581.65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-18.529.342,29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-16.342.760,64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072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271.452.008,14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979.455.924,88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1.250.907.933,02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3597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78.75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486741"/>
              </p:ext>
            </p:extLst>
          </p:nvPr>
        </p:nvGraphicFramePr>
        <p:xfrm>
          <a:off x="5220072" y="2132856"/>
          <a:ext cx="4392488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2020.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3.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997677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noProof="0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2020.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529930"/>
              </p:ext>
            </p:extLst>
          </p:nvPr>
        </p:nvGraphicFramePr>
        <p:xfrm>
          <a:off x="107503" y="1916832"/>
          <a:ext cx="5040561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5"/>
                <a:gridCol w="980167"/>
                <a:gridCol w="1036057"/>
                <a:gridCol w="1008112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49.738.355,42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665.676.512,63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715.414.868,05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79.655.495,91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293.158.473,19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372.813.969,10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332.050,84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1.145.903,06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1.477.953,90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3.270.353,48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769.846,30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4.040.199,78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14.876.636,96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3.992.664,11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18.869.301,07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15.896.010,40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510.682,63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16.406.693,03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11.094.540,73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680.744,24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11.775.284,97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6.611,25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52.878,50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59.489,75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44.500.393,83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71.973.712,68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116.474.106,51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26.166.640,81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15.611.901,62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41.778.542,43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1.108.687,24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1.707.177,00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2.815.864,24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246.645.776,87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1.055.280.495,96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1.301.926.272,83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18,94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81,06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28259"/>
              </p:ext>
            </p:extLst>
          </p:nvPr>
        </p:nvGraphicFramePr>
        <p:xfrm>
          <a:off x="107504" y="1700808"/>
          <a:ext cx="4320480" cy="35163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966"/>
                <a:gridCol w="1447525"/>
                <a:gridCol w="1025805"/>
                <a:gridCol w="1008112"/>
                <a:gridCol w="648072"/>
              </a:tblGrid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0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2.575.900,00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2.214.045,00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85,95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44.311.627,76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42.424.176,39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95,74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401.974.460,62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381.635.289,18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2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775.179.697,17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782.280.218,81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14.375.245,28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9.958.918,40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9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49.724.731,57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47.026.615,10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8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8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30.113.061,25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22.550.199,70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74,89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5.881.149,85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4.963.667,03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Pravni</a:t>
                      </a:r>
                      <a:r>
                        <a:rPr lang="hr-HR" sz="800" b="1" i="0" u="none" strike="noStrike" baseline="0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zajednički poslovi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8.340.376,50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6.401.671,95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76,76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</a:t>
                      </a:r>
                      <a:r>
                        <a:rPr lang="pl-PL" sz="8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nabava i upravljanje      imovinom</a:t>
                      </a:r>
                      <a:r>
                        <a:rPr lang="pl-PL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2.623.750,00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2.471.471,27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94,20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1.335.100.000,00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1.301.926.272,83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97,52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636786865"/>
              </p:ext>
            </p:extLst>
          </p:nvPr>
        </p:nvGraphicFramePr>
        <p:xfrm>
          <a:off x="4751513" y="1772816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07504" y="1293511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latin typeface="+mj-lt"/>
                <a:cs typeface="Arial" panose="020B0604020202020204" pitchFamily="34" charset="0"/>
              </a:rPr>
              <a:t>Tablica 5: Struktura rashoda po upravnim odjelima Zadarske županije</a:t>
            </a:r>
            <a:endParaRPr lang="hr-HR" sz="11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693839" y="1269921"/>
            <a:ext cx="4392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Grafikon 5: Prikaz Strukture rashoda po upravnim odjelima Zadarske županije</a:t>
            </a:r>
            <a:endParaRPr lang="hr-H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14659</TotalTime>
  <Words>2227</Words>
  <Application>Microsoft Office PowerPoint</Application>
  <PresentationFormat>Prikaz na zaslonu (4:3)</PresentationFormat>
  <Paragraphs>969</Paragraphs>
  <Slides>16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Gabriola</vt:lpstr>
      <vt:lpstr>Times New Roman</vt:lpstr>
      <vt:lpstr>Office tema</vt:lpstr>
      <vt:lpstr> REPUBLIKA HRVATSKA ZADARSKA ŽUPANIJA  GODIŠNJI IZVJEŠTAJ O IZVRŠENJU PRORAČUNA ZADARSKE ŽUPANIJE ZA 2020. GODINU - vodič za građane - </vt:lpstr>
      <vt:lpstr>Izvršenje proračuna - KONSOLIDIRANI</vt:lpstr>
      <vt:lpstr>Izvršenje proračuna – ZADARSKA ŽUPANIJA</vt:lpstr>
      <vt:lpstr>  Odnos planiranih i ostvarenih prihoda  i primitaka za 2020. godinu  </vt:lpstr>
      <vt:lpstr> Odnos planiranih i izvršenih rashoda  i  izdataka za 2020.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Ostvarenje prihoda po projektima Zadarske županije u 2020. godini</vt:lpstr>
      <vt:lpstr>Ostvarenje prihoda po projektima Zadarske županije u 2020. godini</vt:lpstr>
      <vt:lpstr>Ostvarenje prihoda po projektima Zadarske županije u 2020. godini</vt:lpstr>
      <vt:lpstr>Ostvarenje prihoda po projektima Zadarske županije u 2020. godini</vt:lpstr>
      <vt:lpstr>Ostvarenje prihoda po projektima Zadarske županije u 2020. godini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Roko</cp:lastModifiedBy>
  <cp:revision>1476</cp:revision>
  <cp:lastPrinted>2020-04-28T12:48:38Z</cp:lastPrinted>
  <dcterms:created xsi:type="dcterms:W3CDTF">2014-10-06T07:52:48Z</dcterms:created>
  <dcterms:modified xsi:type="dcterms:W3CDTF">2021-04-21T11:07:58Z</dcterms:modified>
</cp:coreProperties>
</file>